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69" r:id="rId3"/>
    <p:sldId id="256" r:id="rId4"/>
    <p:sldId id="257" r:id="rId5"/>
    <p:sldId id="258" r:id="rId6"/>
    <p:sldId id="259" r:id="rId7"/>
    <p:sldId id="261" r:id="rId8"/>
    <p:sldId id="262" r:id="rId9"/>
    <p:sldId id="271" r:id="rId10"/>
    <p:sldId id="263" r:id="rId11"/>
    <p:sldId id="272" r:id="rId12"/>
    <p:sldId id="264" r:id="rId13"/>
    <p:sldId id="265" r:id="rId14"/>
    <p:sldId id="266" r:id="rId15"/>
    <p:sldId id="268" r:id="rId16"/>
    <p:sldId id="267" r:id="rId17"/>
    <p:sldId id="275" r:id="rId18"/>
    <p:sldId id="274" r:id="rId19"/>
    <p:sldId id="276" r:id="rId20"/>
    <p:sldId id="277" r:id="rId21"/>
    <p:sldId id="278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228600"/>
            <a:ext cx="159530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Gene transfer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48400" y="1002268"/>
            <a:ext cx="128753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Horizontal 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29989" y="1002268"/>
            <a:ext cx="94134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Vertical</a:t>
            </a:r>
            <a:endParaRPr lang="en-IN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1676400"/>
            <a:ext cx="4343400" cy="452431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Transfer of genetic information including genetic mutation from one generation to the next 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Genetic inheritance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Information carried by DNA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Helps in preserving advantageous genotypic and phenotypic characteristics of bacteria in subsequent generations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Information is also transferred within the cell in order to maintain physiological property of the cell and carry out metabolic activities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1676400"/>
            <a:ext cx="4572000" cy="480131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IN" dirty="0" smtClean="0">
                <a:latin typeface="Arial" pitchFamily="34" charset="0"/>
                <a:cs typeface="Arial" pitchFamily="34" charset="0"/>
              </a:rPr>
              <a:t>The movement of genetic information between organisms, that is not its offspring</a:t>
            </a:r>
          </a:p>
          <a:p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r>
              <a:rPr lang="en-IN" dirty="0" smtClean="0">
                <a:latin typeface="Arial" pitchFamily="34" charset="0"/>
                <a:cs typeface="Arial" pitchFamily="34" charset="0"/>
              </a:rPr>
              <a:t>also known as lateral gene transfer</a:t>
            </a:r>
          </a:p>
          <a:p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r>
              <a:rPr lang="en-IN" dirty="0" smtClean="0">
                <a:latin typeface="Arial" pitchFamily="34" charset="0"/>
                <a:cs typeface="Arial" pitchFamily="34" charset="0"/>
              </a:rPr>
              <a:t>acquiring new genetic traits as a result of mutation, a modification of gene function within a bacterium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IN" dirty="0" smtClean="0">
                <a:latin typeface="Arial" pitchFamily="34" charset="0"/>
                <a:cs typeface="Arial" pitchFamily="34" charset="0"/>
              </a:rPr>
              <a:t>The ability of </a:t>
            </a:r>
            <a:r>
              <a:rPr lang="en-IN" i="1" dirty="0" smtClean="0">
                <a:latin typeface="Arial" pitchFamily="34" charset="0"/>
                <a:cs typeface="Arial" pitchFamily="34" charset="0"/>
              </a:rPr>
              <a:t>Bacteria</a:t>
            </a:r>
            <a:r>
              <a:rPr lang="en-IN" dirty="0" smtClean="0">
                <a:latin typeface="Arial" pitchFamily="34" charset="0"/>
                <a:cs typeface="Arial" pitchFamily="34" charset="0"/>
              </a:rPr>
              <a:t>  to adapt to new environments as a part of bacterial evolution results from the acquisition of new genes through horizontal gene transfer</a:t>
            </a:r>
          </a:p>
          <a:p>
            <a:endParaRPr lang="en-IN" dirty="0" smtClean="0">
              <a:latin typeface="Arial" pitchFamily="34" charset="0"/>
              <a:cs typeface="Arial" pitchFamily="34" charset="0"/>
            </a:endParaRPr>
          </a:p>
          <a:p>
            <a:r>
              <a:rPr lang="en-IN" dirty="0" smtClean="0">
                <a:latin typeface="Arial" pitchFamily="34" charset="0"/>
                <a:cs typeface="Arial" pitchFamily="34" charset="0"/>
              </a:rPr>
              <a:t>e.g., the spread of antibiotic resistance genes among bacteria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2895600" y="685800"/>
            <a:ext cx="13716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953000" y="685800"/>
            <a:ext cx="1219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762000"/>
            <a:ext cx="8915400" cy="4724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" y="457200"/>
            <a:ext cx="8686800" cy="56388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990600"/>
            <a:ext cx="8839200" cy="5410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685800"/>
            <a:ext cx="8686800" cy="5105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6400" y="228600"/>
            <a:ext cx="4841359" cy="6477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8800" y="76199"/>
            <a:ext cx="5867400" cy="67056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76200"/>
            <a:ext cx="6172200" cy="6629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8458200" cy="6096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990600"/>
            <a:ext cx="8153400" cy="494414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76200"/>
            <a:ext cx="6934200" cy="6629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200" y="76200"/>
            <a:ext cx="6400800" cy="67056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7800" y="152400"/>
            <a:ext cx="6019800" cy="6477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600" y="76201"/>
            <a:ext cx="5715000" cy="66293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62000"/>
            <a:ext cx="9067800" cy="56388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76200"/>
            <a:ext cx="8991600" cy="67056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914400"/>
            <a:ext cx="8001000" cy="5029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1600200"/>
            <a:ext cx="8839200" cy="5029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0" y="609600"/>
            <a:ext cx="9144000" cy="838200"/>
            <a:chOff x="0" y="533400"/>
            <a:chExt cx="9144000" cy="838200"/>
          </a:xfrm>
        </p:grpSpPr>
        <p:pic>
          <p:nvPicPr>
            <p:cNvPr id="3" name="officeArt object" descr="Image"/>
            <p:cNvPicPr/>
            <p:nvPr/>
          </p:nvPicPr>
          <p:blipFill>
            <a:blip r:embed="rId3">
              <a:extLst/>
            </a:blip>
            <a:srcRect l="7500" r="7833" b="77358"/>
            <a:stretch>
              <a:fillRect/>
            </a:stretch>
          </p:blipFill>
          <p:spPr>
            <a:xfrm>
              <a:off x="0" y="533400"/>
              <a:ext cx="1981200" cy="685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officeArt object" descr="Image"/>
            <p:cNvPicPr/>
            <p:nvPr/>
          </p:nvPicPr>
          <p:blipFill>
            <a:blip r:embed="rId3">
              <a:extLst/>
            </a:blip>
            <a:srcRect l="7650" t="22642" r="3092" b="62264"/>
            <a:stretch>
              <a:fillRect/>
            </a:stretch>
          </p:blipFill>
          <p:spPr>
            <a:xfrm>
              <a:off x="1981200" y="609600"/>
              <a:ext cx="1752600" cy="457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officeArt object" descr="Image"/>
            <p:cNvPicPr/>
            <p:nvPr/>
          </p:nvPicPr>
          <p:blipFill>
            <a:blip r:embed="rId3">
              <a:extLst/>
            </a:blip>
            <a:srcRect l="10648" t="37736" r="7500" b="41509"/>
            <a:stretch>
              <a:fillRect/>
            </a:stretch>
          </p:blipFill>
          <p:spPr>
            <a:xfrm>
              <a:off x="3733800" y="609600"/>
              <a:ext cx="1905000" cy="609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officeArt object" descr="Image"/>
            <p:cNvPicPr/>
            <p:nvPr/>
          </p:nvPicPr>
          <p:blipFill>
            <a:blip r:embed="rId3">
              <a:extLst/>
            </a:blip>
            <a:srcRect l="10000" t="58491" r="7500" b="15094"/>
            <a:stretch>
              <a:fillRect/>
            </a:stretch>
          </p:blipFill>
          <p:spPr>
            <a:xfrm>
              <a:off x="5486400" y="609600"/>
              <a:ext cx="1905000" cy="76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officeArt object" descr="Image"/>
            <p:cNvPicPr/>
            <p:nvPr/>
          </p:nvPicPr>
          <p:blipFill>
            <a:blip r:embed="rId3">
              <a:extLst/>
            </a:blip>
            <a:srcRect l="10000" t="83019" r="7500"/>
            <a:stretch>
              <a:fillRect/>
            </a:stretch>
          </p:blipFill>
          <p:spPr>
            <a:xfrm>
              <a:off x="7391400" y="609600"/>
              <a:ext cx="1752600" cy="533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2819400" y="87868"/>
            <a:ext cx="419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Oswald T. Avery’s biochemical study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rcRect t="4545"/>
          <a:stretch>
            <a:fillRect/>
          </a:stretch>
        </p:blipFill>
        <p:spPr>
          <a:xfrm>
            <a:off x="2286000" y="0"/>
            <a:ext cx="6705600" cy="6732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19050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Genetic recombination in bacteria</a:t>
            </a:r>
            <a:endParaRPr lang="en-IN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" y="76200"/>
            <a:ext cx="6477000" cy="67818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officeArt object" descr="Image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943600" y="4648200"/>
            <a:ext cx="3200400" cy="16002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fficeArt object" descr="Image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" y="76200"/>
            <a:ext cx="6324600" cy="6629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officeArt object" descr="Image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5243623" y="4263656"/>
            <a:ext cx="3900377" cy="259434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108</Words>
  <Application>Microsoft Office PowerPoint</Application>
  <PresentationFormat>On-screen Show (4:3)</PresentationFormat>
  <Paragraphs>23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</cp:revision>
  <dcterms:created xsi:type="dcterms:W3CDTF">2006-08-16T00:00:00Z</dcterms:created>
  <dcterms:modified xsi:type="dcterms:W3CDTF">2023-05-09T05:11:50Z</dcterms:modified>
</cp:coreProperties>
</file>