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sldIdLst>
    <p:sldId id="256" r:id="rId2"/>
    <p:sldId id="257" r:id="rId3"/>
    <p:sldId id="258" r:id="rId4"/>
    <p:sldId id="259" r:id="rId5"/>
    <p:sldId id="263" r:id="rId6"/>
    <p:sldId id="264" r:id="rId7"/>
    <p:sldId id="260" r:id="rId8"/>
    <p:sldId id="261" r:id="rId9"/>
    <p:sldId id="276" r:id="rId10"/>
    <p:sldId id="262"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 id="279" r:id="rId25"/>
    <p:sldId id="280" r:id="rId26"/>
    <p:sldId id="281" r:id="rId27"/>
    <p:sldId id="282" r:id="rId28"/>
    <p:sldId id="283" r:id="rId29"/>
    <p:sldId id="285" r:id="rId30"/>
    <p:sldId id="28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AFA878-7DA9-4870-B11A-44641C927665}" type="datetimeFigureOut">
              <a:rPr lang="en-IN" smtClean="0"/>
              <a:t>08-07-2023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66B7AC1-A87B-4F4D-9299-EAA5808C99DD}" type="slidenum">
              <a:rPr lang="en-IN" smtClean="0"/>
              <a:t>‹#›</a:t>
            </a:fld>
            <a:endParaRPr lang="en-IN"/>
          </a:p>
        </p:txBody>
      </p:sp>
    </p:spTree>
    <p:extLst>
      <p:ext uri="{BB962C8B-B14F-4D97-AF65-F5344CB8AC3E}">
        <p14:creationId xmlns:p14="http://schemas.microsoft.com/office/powerpoint/2010/main" val="168391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AFA878-7DA9-4870-B11A-44641C927665}" type="datetimeFigureOut">
              <a:rPr lang="en-IN" smtClean="0"/>
              <a:t>08-07-2023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66B7AC1-A87B-4F4D-9299-EAA5808C99DD}" type="slidenum">
              <a:rPr lang="en-IN" smtClean="0"/>
              <a:t>‹#›</a:t>
            </a:fld>
            <a:endParaRPr lang="en-IN"/>
          </a:p>
        </p:txBody>
      </p:sp>
    </p:spTree>
    <p:extLst>
      <p:ext uri="{BB962C8B-B14F-4D97-AF65-F5344CB8AC3E}">
        <p14:creationId xmlns:p14="http://schemas.microsoft.com/office/powerpoint/2010/main" val="3334615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AFA878-7DA9-4870-B11A-44641C927665}" type="datetimeFigureOut">
              <a:rPr lang="en-IN" smtClean="0"/>
              <a:t>08-07-2023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66B7AC1-A87B-4F4D-9299-EAA5808C99DD}"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26472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AFA878-7DA9-4870-B11A-44641C927665}" type="datetimeFigureOut">
              <a:rPr lang="en-IN" smtClean="0"/>
              <a:t>08-07-2023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66B7AC1-A87B-4F4D-9299-EAA5808C99DD}" type="slidenum">
              <a:rPr lang="en-IN" smtClean="0"/>
              <a:t>‹#›</a:t>
            </a:fld>
            <a:endParaRPr lang="en-IN"/>
          </a:p>
        </p:txBody>
      </p:sp>
    </p:spTree>
    <p:extLst>
      <p:ext uri="{BB962C8B-B14F-4D97-AF65-F5344CB8AC3E}">
        <p14:creationId xmlns:p14="http://schemas.microsoft.com/office/powerpoint/2010/main" val="984124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AFA878-7DA9-4870-B11A-44641C927665}" type="datetimeFigureOut">
              <a:rPr lang="en-IN" smtClean="0"/>
              <a:t>08-07-2023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66B7AC1-A87B-4F4D-9299-EAA5808C99DD}"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04945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AFA878-7DA9-4870-B11A-44641C927665}" type="datetimeFigureOut">
              <a:rPr lang="en-IN" smtClean="0"/>
              <a:t>08-07-2023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66B7AC1-A87B-4F4D-9299-EAA5808C99DD}" type="slidenum">
              <a:rPr lang="en-IN" smtClean="0"/>
              <a:t>‹#›</a:t>
            </a:fld>
            <a:endParaRPr lang="en-IN"/>
          </a:p>
        </p:txBody>
      </p:sp>
    </p:spTree>
    <p:extLst>
      <p:ext uri="{BB962C8B-B14F-4D97-AF65-F5344CB8AC3E}">
        <p14:creationId xmlns:p14="http://schemas.microsoft.com/office/powerpoint/2010/main" val="2910091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AFA878-7DA9-4870-B11A-44641C927665}" type="datetimeFigureOut">
              <a:rPr lang="en-IN" smtClean="0"/>
              <a:t>08-07-2023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66B7AC1-A87B-4F4D-9299-EAA5808C99DD}" type="slidenum">
              <a:rPr lang="en-IN" smtClean="0"/>
              <a:t>‹#›</a:t>
            </a:fld>
            <a:endParaRPr lang="en-IN"/>
          </a:p>
        </p:txBody>
      </p:sp>
    </p:spTree>
    <p:extLst>
      <p:ext uri="{BB962C8B-B14F-4D97-AF65-F5344CB8AC3E}">
        <p14:creationId xmlns:p14="http://schemas.microsoft.com/office/powerpoint/2010/main" val="2285098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AFA878-7DA9-4870-B11A-44641C927665}" type="datetimeFigureOut">
              <a:rPr lang="en-IN" smtClean="0"/>
              <a:t>08-07-2023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66B7AC1-A87B-4F4D-9299-EAA5808C99DD}" type="slidenum">
              <a:rPr lang="en-IN" smtClean="0"/>
              <a:t>‹#›</a:t>
            </a:fld>
            <a:endParaRPr lang="en-IN"/>
          </a:p>
        </p:txBody>
      </p:sp>
    </p:spTree>
    <p:extLst>
      <p:ext uri="{BB962C8B-B14F-4D97-AF65-F5344CB8AC3E}">
        <p14:creationId xmlns:p14="http://schemas.microsoft.com/office/powerpoint/2010/main" val="2010200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AFA878-7DA9-4870-B11A-44641C927665}" type="datetimeFigureOut">
              <a:rPr lang="en-IN" smtClean="0"/>
              <a:t>08-07-2023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66B7AC1-A87B-4F4D-9299-EAA5808C99DD}" type="slidenum">
              <a:rPr lang="en-IN" smtClean="0"/>
              <a:t>‹#›</a:t>
            </a:fld>
            <a:endParaRPr lang="en-IN"/>
          </a:p>
        </p:txBody>
      </p:sp>
    </p:spTree>
    <p:extLst>
      <p:ext uri="{BB962C8B-B14F-4D97-AF65-F5344CB8AC3E}">
        <p14:creationId xmlns:p14="http://schemas.microsoft.com/office/powerpoint/2010/main" val="1413257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AFA878-7DA9-4870-B11A-44641C927665}" type="datetimeFigureOut">
              <a:rPr lang="en-IN" smtClean="0"/>
              <a:t>08-07-2023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66B7AC1-A87B-4F4D-9299-EAA5808C99DD}" type="slidenum">
              <a:rPr lang="en-IN" smtClean="0"/>
              <a:t>‹#›</a:t>
            </a:fld>
            <a:endParaRPr lang="en-IN"/>
          </a:p>
        </p:txBody>
      </p:sp>
    </p:spTree>
    <p:extLst>
      <p:ext uri="{BB962C8B-B14F-4D97-AF65-F5344CB8AC3E}">
        <p14:creationId xmlns:p14="http://schemas.microsoft.com/office/powerpoint/2010/main" val="1251302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AFA878-7DA9-4870-B11A-44641C927665}" type="datetimeFigureOut">
              <a:rPr lang="en-IN" smtClean="0"/>
              <a:t>08-07-2023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66B7AC1-A87B-4F4D-9299-EAA5808C99DD}" type="slidenum">
              <a:rPr lang="en-IN" smtClean="0"/>
              <a:t>‹#›</a:t>
            </a:fld>
            <a:endParaRPr lang="en-IN"/>
          </a:p>
        </p:txBody>
      </p:sp>
    </p:spTree>
    <p:extLst>
      <p:ext uri="{BB962C8B-B14F-4D97-AF65-F5344CB8AC3E}">
        <p14:creationId xmlns:p14="http://schemas.microsoft.com/office/powerpoint/2010/main" val="786779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AFA878-7DA9-4870-B11A-44641C927665}" type="datetimeFigureOut">
              <a:rPr lang="en-IN" smtClean="0"/>
              <a:t>08-07-2023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66B7AC1-A87B-4F4D-9299-EAA5808C99DD}" type="slidenum">
              <a:rPr lang="en-IN" smtClean="0"/>
              <a:t>‹#›</a:t>
            </a:fld>
            <a:endParaRPr lang="en-IN"/>
          </a:p>
        </p:txBody>
      </p:sp>
    </p:spTree>
    <p:extLst>
      <p:ext uri="{BB962C8B-B14F-4D97-AF65-F5344CB8AC3E}">
        <p14:creationId xmlns:p14="http://schemas.microsoft.com/office/powerpoint/2010/main" val="1138851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AFA878-7DA9-4870-B11A-44641C927665}" type="datetimeFigureOut">
              <a:rPr lang="en-IN" smtClean="0"/>
              <a:t>08-07-2023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66B7AC1-A87B-4F4D-9299-EAA5808C99DD}" type="slidenum">
              <a:rPr lang="en-IN" smtClean="0"/>
              <a:t>‹#›</a:t>
            </a:fld>
            <a:endParaRPr lang="en-IN"/>
          </a:p>
        </p:txBody>
      </p:sp>
    </p:spTree>
    <p:extLst>
      <p:ext uri="{BB962C8B-B14F-4D97-AF65-F5344CB8AC3E}">
        <p14:creationId xmlns:p14="http://schemas.microsoft.com/office/powerpoint/2010/main" val="167889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AFA878-7DA9-4870-B11A-44641C927665}" type="datetimeFigureOut">
              <a:rPr lang="en-IN" smtClean="0"/>
              <a:t>08-07-2023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66B7AC1-A87B-4F4D-9299-EAA5808C99DD}" type="slidenum">
              <a:rPr lang="en-IN" smtClean="0"/>
              <a:t>‹#›</a:t>
            </a:fld>
            <a:endParaRPr lang="en-IN"/>
          </a:p>
        </p:txBody>
      </p:sp>
    </p:spTree>
    <p:extLst>
      <p:ext uri="{BB962C8B-B14F-4D97-AF65-F5344CB8AC3E}">
        <p14:creationId xmlns:p14="http://schemas.microsoft.com/office/powerpoint/2010/main" val="69851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AFA878-7DA9-4870-B11A-44641C927665}" type="datetimeFigureOut">
              <a:rPr lang="en-IN" smtClean="0"/>
              <a:t>08-07-2023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66B7AC1-A87B-4F4D-9299-EAA5808C99DD}" type="slidenum">
              <a:rPr lang="en-IN" smtClean="0"/>
              <a:t>‹#›</a:t>
            </a:fld>
            <a:endParaRPr lang="en-IN"/>
          </a:p>
        </p:txBody>
      </p:sp>
    </p:spTree>
    <p:extLst>
      <p:ext uri="{BB962C8B-B14F-4D97-AF65-F5344CB8AC3E}">
        <p14:creationId xmlns:p14="http://schemas.microsoft.com/office/powerpoint/2010/main" val="411929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AFA878-7DA9-4870-B11A-44641C927665}" type="datetimeFigureOut">
              <a:rPr lang="en-IN" smtClean="0"/>
              <a:t>08-07-2023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66B7AC1-A87B-4F4D-9299-EAA5808C99DD}" type="slidenum">
              <a:rPr lang="en-IN" smtClean="0"/>
              <a:t>‹#›</a:t>
            </a:fld>
            <a:endParaRPr lang="en-IN"/>
          </a:p>
        </p:txBody>
      </p:sp>
    </p:spTree>
    <p:extLst>
      <p:ext uri="{BB962C8B-B14F-4D97-AF65-F5344CB8AC3E}">
        <p14:creationId xmlns:p14="http://schemas.microsoft.com/office/powerpoint/2010/main" val="197653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AFA878-7DA9-4870-B11A-44641C927665}" type="datetimeFigureOut">
              <a:rPr lang="en-IN" smtClean="0"/>
              <a:t>08-07-2023</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66B7AC1-A87B-4F4D-9299-EAA5808C99DD}" type="slidenum">
              <a:rPr lang="en-IN" smtClean="0"/>
              <a:t>‹#›</a:t>
            </a:fld>
            <a:endParaRPr lang="en-IN"/>
          </a:p>
        </p:txBody>
      </p:sp>
    </p:spTree>
    <p:extLst>
      <p:ext uri="{BB962C8B-B14F-4D97-AF65-F5344CB8AC3E}">
        <p14:creationId xmlns:p14="http://schemas.microsoft.com/office/powerpoint/2010/main" val="44681692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08675-49F9-0B83-170C-60ED1905D75B}"/>
              </a:ext>
            </a:extLst>
          </p:cNvPr>
          <p:cNvSpPr>
            <a:spLocks noGrp="1"/>
          </p:cNvSpPr>
          <p:nvPr>
            <p:ph type="ctrTitle"/>
          </p:nvPr>
        </p:nvSpPr>
        <p:spPr>
          <a:xfrm>
            <a:off x="1507067" y="3088432"/>
            <a:ext cx="7766936" cy="1390261"/>
          </a:xfrm>
        </p:spPr>
        <p:txBody>
          <a:bodyPr/>
          <a:lstStyle/>
          <a:p>
            <a:pPr algn="ct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Empowering Women’s Development Cells and ICC</a:t>
            </a:r>
            <a:endParaRPr lang="en-IN" sz="4400" dirty="0">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4CCEA60C-CADB-23AD-90F6-048313521961}"/>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3510416" y="765111"/>
            <a:ext cx="3853544" cy="2257602"/>
          </a:xfrm>
          <a:prstGeom prst="rect">
            <a:avLst/>
          </a:prstGeom>
          <a:ln>
            <a:noFill/>
          </a:ln>
          <a:effectLst>
            <a:softEdge rad="112500"/>
          </a:effectLst>
        </p:spPr>
      </p:pic>
      <p:sp>
        <p:nvSpPr>
          <p:cNvPr id="3" name="Subtitle 2">
            <a:extLst>
              <a:ext uri="{FF2B5EF4-FFF2-40B4-BE49-F238E27FC236}">
                <a16:creationId xmlns:a16="http://schemas.microsoft.com/office/drawing/2014/main" id="{474B2BA8-4E5D-9989-68F7-7AA125170436}"/>
              </a:ext>
            </a:extLst>
          </p:cNvPr>
          <p:cNvSpPr>
            <a:spLocks noGrp="1"/>
          </p:cNvSpPr>
          <p:nvPr>
            <p:ph type="subTitle" idx="1"/>
          </p:nvPr>
        </p:nvSpPr>
        <p:spPr>
          <a:xfrm>
            <a:off x="1507067" y="4730619"/>
            <a:ext cx="7766936" cy="1138335"/>
          </a:xfrm>
        </p:spPr>
        <p:txBody>
          <a:bodyPr/>
          <a:lstStyle/>
          <a:p>
            <a:pPr algn="r"/>
            <a:r>
              <a:rPr lang="en-IN"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Prof. Jayanti Dora, </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Director, </a:t>
            </a:r>
          </a:p>
          <a:p>
            <a:pPr algn="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School of Women Studies, Utkal University</a:t>
            </a:r>
            <a:endParaRPr lang="en-IN"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737073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D3A5C-C360-942F-6D66-7338DA818D54}"/>
              </a:ext>
            </a:extLst>
          </p:cNvPr>
          <p:cNvSpPr>
            <a:spLocks noGrp="1"/>
          </p:cNvSpPr>
          <p:nvPr>
            <p:ph type="title"/>
          </p:nvPr>
        </p:nvSpPr>
        <p:spPr>
          <a:xfrm>
            <a:off x="677334" y="609600"/>
            <a:ext cx="8596668" cy="622041"/>
          </a:xfrm>
        </p:spPr>
        <p:txBody>
          <a:bodyPr>
            <a:normAutofit fontScale="90000"/>
          </a:bodyPr>
          <a:lstStyle/>
          <a:p>
            <a:r>
              <a:rPr lang="en-US" sz="4000" b="1" dirty="0">
                <a:solidFill>
                  <a:schemeClr val="accent1">
                    <a:lumMod val="50000"/>
                  </a:schemeClr>
                </a:solidFill>
                <a:latin typeface="Plantagenet Cherokee"/>
                <a:cs typeface="Plantagenet Cherokee"/>
              </a:rPr>
              <a:t>What to do?</a:t>
            </a:r>
            <a:br>
              <a:rPr lang="en-US" dirty="0">
                <a:solidFill>
                  <a:srgbClr val="376092"/>
                </a:solidFill>
                <a:latin typeface="Plantagenet Cherokee"/>
                <a:cs typeface="Plantagenet Cherokee"/>
              </a:rPr>
            </a:br>
            <a:endParaRPr lang="en-IN" dirty="0"/>
          </a:p>
        </p:txBody>
      </p:sp>
      <p:sp>
        <p:nvSpPr>
          <p:cNvPr id="3" name="Content Placeholder 2">
            <a:extLst>
              <a:ext uri="{FF2B5EF4-FFF2-40B4-BE49-F238E27FC236}">
                <a16:creationId xmlns:a16="http://schemas.microsoft.com/office/drawing/2014/main" id="{B0C77BDB-D038-0E28-6A12-F193021D52B6}"/>
              </a:ext>
            </a:extLst>
          </p:cNvPr>
          <p:cNvSpPr>
            <a:spLocks noGrp="1"/>
          </p:cNvSpPr>
          <p:nvPr>
            <p:ph idx="1"/>
          </p:nvPr>
        </p:nvSpPr>
        <p:spPr>
          <a:xfrm>
            <a:off x="677334" y="1352939"/>
            <a:ext cx="8596668" cy="4688424"/>
          </a:xfrm>
        </p:spPr>
        <p:txBody>
          <a:bodyPr/>
          <a:lstStyle/>
          <a:p>
            <a:pPr marL="0" indent="0" algn="just">
              <a:buNone/>
            </a:pPr>
            <a:endParaRPr lang="en-US" sz="18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1800" dirty="0">
                <a:solidFill>
                  <a:schemeClr val="tx1"/>
                </a:solidFill>
                <a:latin typeface="Times New Roman" panose="02020603050405020304" pitchFamily="18" charset="0"/>
                <a:cs typeface="Times New Roman" panose="02020603050405020304" pitchFamily="18" charset="0"/>
              </a:rPr>
              <a:t>Don’t ignore it. In the hope that it will go away.</a:t>
            </a:r>
          </a:p>
          <a:p>
            <a:pPr algn="just">
              <a:lnSpc>
                <a:spcPct val="150000"/>
              </a:lnSpc>
            </a:pPr>
            <a:r>
              <a:rPr lang="en-US" sz="1800" dirty="0">
                <a:solidFill>
                  <a:schemeClr val="tx1"/>
                </a:solidFill>
                <a:latin typeface="Times New Roman" panose="02020603050405020304" pitchFamily="18" charset="0"/>
                <a:cs typeface="Times New Roman" panose="02020603050405020304" pitchFamily="18" charset="0"/>
              </a:rPr>
              <a:t>Don’t blame yourself and don’t delay.</a:t>
            </a:r>
          </a:p>
          <a:p>
            <a:pPr algn="just">
              <a:lnSpc>
                <a:spcPct val="150000"/>
              </a:lnSpc>
            </a:pPr>
            <a:r>
              <a:rPr lang="en-US" sz="1800" dirty="0">
                <a:solidFill>
                  <a:schemeClr val="tx1"/>
                </a:solidFill>
                <a:latin typeface="Times New Roman" panose="02020603050405020304" pitchFamily="18" charset="0"/>
                <a:cs typeface="Times New Roman" panose="02020603050405020304" pitchFamily="18" charset="0"/>
              </a:rPr>
              <a:t>Be sure to say ‘No’ clearly and firmly.</a:t>
            </a:r>
          </a:p>
          <a:p>
            <a:pPr algn="just">
              <a:lnSpc>
                <a:spcPct val="150000"/>
              </a:lnSpc>
            </a:pPr>
            <a:r>
              <a:rPr lang="en-US" sz="1800" dirty="0">
                <a:solidFill>
                  <a:schemeClr val="tx1"/>
                </a:solidFill>
                <a:latin typeface="Times New Roman" panose="02020603050405020304" pitchFamily="18" charset="0"/>
                <a:cs typeface="Times New Roman" panose="02020603050405020304" pitchFamily="18" charset="0"/>
              </a:rPr>
              <a:t>Speak Out. Speaking out about sexual harassment is an effective tool in combating it.</a:t>
            </a:r>
          </a:p>
          <a:p>
            <a:endParaRPr lang="en-IN" dirty="0"/>
          </a:p>
        </p:txBody>
      </p:sp>
    </p:spTree>
    <p:extLst>
      <p:ext uri="{BB962C8B-B14F-4D97-AF65-F5344CB8AC3E}">
        <p14:creationId xmlns:p14="http://schemas.microsoft.com/office/powerpoint/2010/main" val="1342306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1596-F8B1-A601-9928-38D5EEBAC44F}"/>
              </a:ext>
            </a:extLst>
          </p:cNvPr>
          <p:cNvSpPr>
            <a:spLocks noGrp="1"/>
          </p:cNvSpPr>
          <p:nvPr>
            <p:ph type="title"/>
          </p:nvPr>
        </p:nvSpPr>
        <p:spPr>
          <a:xfrm>
            <a:off x="677334" y="609600"/>
            <a:ext cx="8596668" cy="584718"/>
          </a:xfrm>
        </p:spPr>
        <p:txBody>
          <a:bodyPr>
            <a:normAutofit fontScale="90000"/>
          </a:bodyPr>
          <a:lstStyle/>
          <a:p>
            <a:r>
              <a:rPr lang="en-US" b="1" dirty="0">
                <a:solidFill>
                  <a:schemeClr val="accent1">
                    <a:lumMod val="50000"/>
                  </a:schemeClr>
                </a:solidFill>
                <a:latin typeface="Times New Roman" panose="02020603050405020304" pitchFamily="18" charset="0"/>
                <a:cs typeface="Times New Roman" panose="02020603050405020304" pitchFamily="18" charset="0"/>
              </a:rPr>
              <a:t>What are the remedies?</a:t>
            </a:r>
            <a:br>
              <a:rPr lang="en-US" dirty="0">
                <a:solidFill>
                  <a:srgbClr val="376092"/>
                </a:solidFill>
                <a:latin typeface="Plantagenet Cherokee"/>
                <a:cs typeface="Plantagenet Cherokee"/>
              </a:rPr>
            </a:br>
            <a:endParaRPr lang="en-IN" dirty="0"/>
          </a:p>
        </p:txBody>
      </p:sp>
      <p:sp>
        <p:nvSpPr>
          <p:cNvPr id="3" name="Content Placeholder 2">
            <a:extLst>
              <a:ext uri="{FF2B5EF4-FFF2-40B4-BE49-F238E27FC236}">
                <a16:creationId xmlns:a16="http://schemas.microsoft.com/office/drawing/2014/main" id="{81D872D6-5BD5-6B0B-B63E-87857C88C7BA}"/>
              </a:ext>
            </a:extLst>
          </p:cNvPr>
          <p:cNvSpPr>
            <a:spLocks noGrp="1"/>
          </p:cNvSpPr>
          <p:nvPr>
            <p:ph idx="1"/>
          </p:nvPr>
        </p:nvSpPr>
        <p:spPr>
          <a:xfrm>
            <a:off x="677334" y="1595535"/>
            <a:ext cx="8596668" cy="4445827"/>
          </a:xfrm>
        </p:spPr>
        <p:txBody>
          <a:bodyPr/>
          <a:lstStyle/>
          <a:p>
            <a:pPr algn="just">
              <a:lnSpc>
                <a:spcPct val="150000"/>
              </a:lnSpc>
            </a:pPr>
            <a:r>
              <a:rPr lang="en-US" sz="1800" dirty="0">
                <a:solidFill>
                  <a:schemeClr val="tx1"/>
                </a:solidFill>
                <a:latin typeface="Times New Roman" panose="02020603050405020304" pitchFamily="18" charset="0"/>
                <a:cs typeface="Times New Roman" panose="02020603050405020304" pitchFamily="18" charset="0"/>
              </a:rPr>
              <a:t>Any aggrieved woman employee may file a compliant with ICC for Redressal of her grievances.</a:t>
            </a:r>
          </a:p>
          <a:p>
            <a:pPr algn="just">
              <a:lnSpc>
                <a:spcPct val="150000"/>
              </a:lnSpc>
            </a:pPr>
            <a:r>
              <a:rPr lang="en-US" sz="1800" dirty="0">
                <a:solidFill>
                  <a:schemeClr val="tx1"/>
                </a:solidFill>
                <a:latin typeface="Times New Roman" panose="02020603050405020304" pitchFamily="18" charset="0"/>
                <a:cs typeface="Times New Roman" panose="02020603050405020304" pitchFamily="18" charset="0"/>
              </a:rPr>
              <a:t>It is the responsibility of ICC to send notice to Respondents (against whom a complaint of sexual harassment has been made) within 7 (seven) working days.</a:t>
            </a:r>
          </a:p>
          <a:p>
            <a:pPr algn="just">
              <a:lnSpc>
                <a:spcPct val="150000"/>
              </a:lnSpc>
            </a:pPr>
            <a:r>
              <a:rPr lang="en-US" sz="1800" dirty="0">
                <a:solidFill>
                  <a:schemeClr val="tx1"/>
                </a:solidFill>
                <a:latin typeface="Times New Roman" panose="02020603050405020304" pitchFamily="18" charset="0"/>
                <a:cs typeface="Times New Roman" panose="02020603050405020304" pitchFamily="18" charset="0"/>
              </a:rPr>
              <a:t>The Respondent shall file his reply to the complaint along with supporting documents.</a:t>
            </a:r>
          </a:p>
          <a:p>
            <a:endParaRPr lang="en-IN" dirty="0"/>
          </a:p>
        </p:txBody>
      </p:sp>
    </p:spTree>
    <p:extLst>
      <p:ext uri="{BB962C8B-B14F-4D97-AF65-F5344CB8AC3E}">
        <p14:creationId xmlns:p14="http://schemas.microsoft.com/office/powerpoint/2010/main" val="1654483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64E1-DC5F-305F-8925-70F41083BB46}"/>
              </a:ext>
            </a:extLst>
          </p:cNvPr>
          <p:cNvSpPr>
            <a:spLocks noGrp="1"/>
          </p:cNvSpPr>
          <p:nvPr>
            <p:ph type="title"/>
          </p:nvPr>
        </p:nvSpPr>
        <p:spPr>
          <a:xfrm>
            <a:off x="677334" y="609600"/>
            <a:ext cx="8596668" cy="789992"/>
          </a:xfrm>
        </p:spPr>
        <p:txBody>
          <a:bodyPr>
            <a:normAutofit fontScale="90000"/>
          </a:bodyPr>
          <a:lstStyle/>
          <a:p>
            <a:r>
              <a:rPr lang="en-US" b="1" dirty="0">
                <a:solidFill>
                  <a:schemeClr val="accent1">
                    <a:lumMod val="50000"/>
                  </a:schemeClr>
                </a:solidFill>
                <a:latin typeface="Times New Roman" panose="02020603050405020304" pitchFamily="18" charset="0"/>
                <a:cs typeface="Times New Roman" panose="02020603050405020304" pitchFamily="18" charset="0"/>
              </a:rPr>
              <a:t>Procedure of filing Complaint</a:t>
            </a:r>
            <a:br>
              <a:rPr lang="en-US" dirty="0">
                <a:solidFill>
                  <a:srgbClr val="376092"/>
                </a:solidFill>
                <a:latin typeface="Plantagenet Cherokee"/>
                <a:cs typeface="Plantagenet Cherokee"/>
              </a:rPr>
            </a:br>
            <a:endParaRPr lang="en-IN" dirty="0"/>
          </a:p>
        </p:txBody>
      </p:sp>
      <p:sp>
        <p:nvSpPr>
          <p:cNvPr id="3" name="Content Placeholder 2">
            <a:extLst>
              <a:ext uri="{FF2B5EF4-FFF2-40B4-BE49-F238E27FC236}">
                <a16:creationId xmlns:a16="http://schemas.microsoft.com/office/drawing/2014/main" id="{D8E1D3D5-ADAD-6C02-CF00-5467F8C3AC29}"/>
              </a:ext>
            </a:extLst>
          </p:cNvPr>
          <p:cNvSpPr>
            <a:spLocks noGrp="1"/>
          </p:cNvSpPr>
          <p:nvPr>
            <p:ph idx="1"/>
          </p:nvPr>
        </p:nvSpPr>
        <p:spPr>
          <a:xfrm>
            <a:off x="677333" y="1539552"/>
            <a:ext cx="8727923" cy="4777272"/>
          </a:xfrm>
        </p:spPr>
        <p:txBody>
          <a:bodyPr>
            <a:normAutofit lnSpcReduction="10000"/>
          </a:bodyPr>
          <a:lstStyle/>
          <a:p>
            <a:pPr marL="0" indent="0" algn="just">
              <a:lnSpc>
                <a:spcPct val="150000"/>
              </a:lnSpc>
              <a:buNone/>
            </a:pPr>
            <a:r>
              <a:rPr lang="en-US" sz="2000" dirty="0">
                <a:solidFill>
                  <a:schemeClr val="tx1"/>
                </a:solidFill>
                <a:latin typeface="Times New Roman" panose="02020603050405020304" pitchFamily="18" charset="0"/>
                <a:cs typeface="Times New Roman" panose="02020603050405020304" pitchFamily="18" charset="0"/>
              </a:rPr>
              <a:t>Any aggrieved woman may make a complaint </a:t>
            </a:r>
            <a:r>
              <a:rPr lang="en-US" sz="2000" b="1" dirty="0">
                <a:solidFill>
                  <a:schemeClr val="tx1"/>
                </a:solidFill>
                <a:latin typeface="Times New Roman" panose="02020603050405020304" pitchFamily="18" charset="0"/>
                <a:cs typeface="Times New Roman" panose="02020603050405020304" pitchFamily="18" charset="0"/>
              </a:rPr>
              <a:t>in writing </a:t>
            </a:r>
            <a:r>
              <a:rPr lang="en-US" sz="2000" dirty="0">
                <a:solidFill>
                  <a:schemeClr val="tx1"/>
                </a:solidFill>
                <a:latin typeface="Times New Roman" panose="02020603050405020304" pitchFamily="18" charset="0"/>
                <a:cs typeface="Times New Roman" panose="02020603050405020304" pitchFamily="18" charset="0"/>
              </a:rPr>
              <a:t>with any member of ICC </a:t>
            </a:r>
          </a:p>
          <a:p>
            <a:pPr algn="just">
              <a:lnSpc>
                <a:spcPct val="150000"/>
              </a:lnSpc>
            </a:pPr>
            <a:r>
              <a:rPr lang="en-US" sz="2000" dirty="0">
                <a:solidFill>
                  <a:schemeClr val="tx1"/>
                </a:solidFill>
                <a:latin typeface="Times New Roman" panose="02020603050405020304" pitchFamily="18" charset="0"/>
                <a:cs typeface="Times New Roman" panose="02020603050405020304" pitchFamily="18" charset="0"/>
              </a:rPr>
              <a:t>at the </a:t>
            </a:r>
            <a:r>
              <a:rPr lang="en-US" sz="2000" b="1" dirty="0">
                <a:solidFill>
                  <a:schemeClr val="tx1"/>
                </a:solidFill>
                <a:latin typeface="Times New Roman" panose="02020603050405020304" pitchFamily="18" charset="0"/>
                <a:cs typeface="Times New Roman" panose="02020603050405020304" pitchFamily="18" charset="0"/>
              </a:rPr>
              <a:t>prescribed contact details</a:t>
            </a:r>
            <a:r>
              <a:rPr lang="en-US" sz="2000" dirty="0">
                <a:solidFill>
                  <a:schemeClr val="tx1"/>
                </a:solidFill>
                <a:latin typeface="Times New Roman" panose="02020603050405020304" pitchFamily="18" charset="0"/>
                <a:cs typeface="Times New Roman" panose="02020603050405020304" pitchFamily="18" charset="0"/>
              </a:rPr>
              <a:t>,</a:t>
            </a:r>
          </a:p>
          <a:p>
            <a:pPr algn="just">
              <a:lnSpc>
                <a:spcPct val="150000"/>
              </a:lnSpc>
            </a:pPr>
            <a:r>
              <a:rPr lang="en-US" sz="2000" dirty="0">
                <a:solidFill>
                  <a:schemeClr val="tx1"/>
                </a:solidFill>
                <a:latin typeface="Times New Roman" panose="02020603050405020304" pitchFamily="18" charset="0"/>
                <a:cs typeface="Times New Roman" panose="02020603050405020304" pitchFamily="18" charset="0"/>
              </a:rPr>
              <a:t>preferable </a:t>
            </a:r>
            <a:r>
              <a:rPr lang="en-US" sz="2000" b="1" dirty="0">
                <a:solidFill>
                  <a:schemeClr val="tx1"/>
                </a:solidFill>
                <a:latin typeface="Times New Roman" panose="02020603050405020304" pitchFamily="18" charset="0"/>
                <a:cs typeface="Times New Roman" panose="02020603050405020304" pitchFamily="18" charset="0"/>
              </a:rPr>
              <a:t>within a period of 3 months </a:t>
            </a:r>
            <a:r>
              <a:rPr lang="en-US" sz="2000" dirty="0">
                <a:solidFill>
                  <a:schemeClr val="tx1"/>
                </a:solidFill>
                <a:latin typeface="Times New Roman" panose="02020603050405020304" pitchFamily="18" charset="0"/>
                <a:cs typeface="Times New Roman" panose="02020603050405020304" pitchFamily="18" charset="0"/>
              </a:rPr>
              <a:t>of the date of incident of sexual harassment or in case of series of incidents, with in a period of 3 months from the date of last incident.</a:t>
            </a:r>
          </a:p>
          <a:p>
            <a:pPr marL="457200" lvl="2" algn="just">
              <a:lnSpc>
                <a:spcPct val="150000"/>
              </a:lnSpc>
              <a:spcAft>
                <a:spcPts val="2000"/>
              </a:spcAft>
            </a:pPr>
            <a:r>
              <a:rPr lang="en-US" sz="1800" dirty="0">
                <a:solidFill>
                  <a:schemeClr val="tx1"/>
                </a:solidFill>
                <a:latin typeface="Times New Roman" panose="02020603050405020304" pitchFamily="18" charset="0"/>
                <a:cs typeface="Times New Roman" panose="02020603050405020304" pitchFamily="18" charset="0"/>
              </a:rPr>
              <a:t>The Complainant shall file </a:t>
            </a:r>
            <a:r>
              <a:rPr lang="en-US" sz="1800" b="1" dirty="0">
                <a:solidFill>
                  <a:schemeClr val="tx1"/>
                </a:solidFill>
                <a:latin typeface="Times New Roman" panose="02020603050405020304" pitchFamily="18" charset="0"/>
                <a:cs typeface="Times New Roman" panose="02020603050405020304" pitchFamily="18" charset="0"/>
              </a:rPr>
              <a:t>minimum six copies </a:t>
            </a:r>
            <a:r>
              <a:rPr lang="en-US" sz="1800" dirty="0">
                <a:solidFill>
                  <a:schemeClr val="tx1"/>
                </a:solidFill>
                <a:latin typeface="Times New Roman" panose="02020603050405020304" pitchFamily="18" charset="0"/>
                <a:cs typeface="Times New Roman" panose="02020603050405020304" pitchFamily="18" charset="0"/>
              </a:rPr>
              <a:t>of the complaint.</a:t>
            </a:r>
          </a:p>
          <a:p>
            <a:pPr algn="just">
              <a:lnSpc>
                <a:spcPct val="150000"/>
              </a:lnSpc>
            </a:pPr>
            <a:r>
              <a:rPr lang="en-US" sz="2000" dirty="0">
                <a:solidFill>
                  <a:schemeClr val="tx1"/>
                </a:solidFill>
                <a:latin typeface="Times New Roman" panose="02020603050405020304" pitchFamily="18" charset="0"/>
                <a:cs typeface="Times New Roman" panose="02020603050405020304" pitchFamily="18" charset="0"/>
              </a:rPr>
              <a:t>The complaint shall consists of name of the Respondent(s), date and details of incident of sexual harassment, name and details of witness, if any, along with the supporting documents</a:t>
            </a:r>
            <a:r>
              <a:rPr lang="en-US" dirty="0">
                <a:solidFill>
                  <a:schemeClr val="tx1"/>
                </a:solidFill>
                <a:latin typeface="Times New Roman" panose="02020603050405020304" pitchFamily="18" charset="0"/>
                <a:cs typeface="Times New Roman" panose="02020603050405020304" pitchFamily="18" charset="0"/>
              </a:rPr>
              <a:t>.</a:t>
            </a:r>
          </a:p>
          <a:p>
            <a:endParaRPr lang="en-IN" dirty="0"/>
          </a:p>
        </p:txBody>
      </p:sp>
    </p:spTree>
    <p:extLst>
      <p:ext uri="{BB962C8B-B14F-4D97-AF65-F5344CB8AC3E}">
        <p14:creationId xmlns:p14="http://schemas.microsoft.com/office/powerpoint/2010/main" val="1697778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3E105-F1E6-99A7-7ADA-C05DDE0AD7F5}"/>
              </a:ext>
            </a:extLst>
          </p:cNvPr>
          <p:cNvSpPr>
            <a:spLocks noGrp="1"/>
          </p:cNvSpPr>
          <p:nvPr>
            <p:ph type="title"/>
          </p:nvPr>
        </p:nvSpPr>
        <p:spPr>
          <a:xfrm>
            <a:off x="677334" y="609600"/>
            <a:ext cx="8596668" cy="612710"/>
          </a:xfrm>
        </p:spPr>
        <p:txBody>
          <a:bodyPr>
            <a:normAutofit fontScale="90000"/>
          </a:bodyPr>
          <a:lstStyle/>
          <a:p>
            <a:r>
              <a:rPr lang="en-US" b="1" dirty="0">
                <a:solidFill>
                  <a:schemeClr val="tx2">
                    <a:lumMod val="50000"/>
                  </a:schemeClr>
                </a:solidFill>
                <a:latin typeface="Times New Roman" panose="02020603050405020304" pitchFamily="18" charset="0"/>
                <a:cs typeface="Times New Roman" panose="02020603050405020304" pitchFamily="18" charset="0"/>
              </a:rPr>
              <a:t>Who is eligible to file a complaint?</a:t>
            </a:r>
            <a:br>
              <a:rPr lang="en-US" dirty="0">
                <a:solidFill>
                  <a:srgbClr val="376092"/>
                </a:solidFill>
                <a:latin typeface="Plantagenet Cherokee"/>
                <a:cs typeface="Plantagenet Cherokee"/>
              </a:rPr>
            </a:br>
            <a:endParaRPr lang="en-IN" dirty="0"/>
          </a:p>
        </p:txBody>
      </p:sp>
      <p:sp>
        <p:nvSpPr>
          <p:cNvPr id="3" name="Content Placeholder 2">
            <a:extLst>
              <a:ext uri="{FF2B5EF4-FFF2-40B4-BE49-F238E27FC236}">
                <a16:creationId xmlns:a16="http://schemas.microsoft.com/office/drawing/2014/main" id="{D310329F-33BA-A36B-CDFF-8F96198A41AF}"/>
              </a:ext>
            </a:extLst>
          </p:cNvPr>
          <p:cNvSpPr>
            <a:spLocks noGrp="1"/>
          </p:cNvSpPr>
          <p:nvPr>
            <p:ph idx="1"/>
          </p:nvPr>
        </p:nvSpPr>
        <p:spPr>
          <a:xfrm>
            <a:off x="503853" y="1586204"/>
            <a:ext cx="9283959" cy="4455158"/>
          </a:xfrm>
        </p:spPr>
        <p:txBody>
          <a:bodyPr>
            <a:normAutofit/>
          </a:bodyPr>
          <a:lstStyle/>
          <a:p>
            <a:pPr algn="just">
              <a:lnSpc>
                <a:spcPct val="150000"/>
              </a:lnSpc>
            </a:pPr>
            <a:r>
              <a:rPr lang="en-US" sz="2000" dirty="0">
                <a:solidFill>
                  <a:schemeClr val="tx1"/>
                </a:solidFill>
                <a:latin typeface="Times New Roman" panose="02020603050405020304" pitchFamily="18" charset="0"/>
                <a:cs typeface="Times New Roman" panose="02020603050405020304" pitchFamily="18" charset="0"/>
              </a:rPr>
              <a:t>Aggrieved woman herself;</a:t>
            </a:r>
          </a:p>
          <a:p>
            <a:pPr marL="228600" lvl="2" indent="0" algn="just">
              <a:lnSpc>
                <a:spcPct val="150000"/>
              </a:lnSpc>
              <a:spcAft>
                <a:spcPts val="2000"/>
              </a:spcAft>
              <a:buNone/>
            </a:pPr>
            <a:r>
              <a:rPr lang="en-US" sz="1800" dirty="0">
                <a:solidFill>
                  <a:schemeClr val="tx1"/>
                </a:solidFill>
                <a:latin typeface="Times New Roman" panose="02020603050405020304" pitchFamily="18" charset="0"/>
                <a:cs typeface="Times New Roman" panose="02020603050405020304" pitchFamily="18" charset="0"/>
              </a:rPr>
              <a:t>Where the Aggrieved Woman is unable to make a Complaint on account of her physical or mental incapacity , a Complaint may be filed by any prescribed person, on her behalf;</a:t>
            </a:r>
          </a:p>
          <a:p>
            <a:pPr algn="just">
              <a:lnSpc>
                <a:spcPct val="150000"/>
              </a:lnSpc>
            </a:pPr>
            <a:r>
              <a:rPr lang="en-US" sz="2000" dirty="0">
                <a:solidFill>
                  <a:schemeClr val="tx1"/>
                </a:solidFill>
                <a:latin typeface="Times New Roman" panose="02020603050405020304" pitchFamily="18" charset="0"/>
                <a:cs typeface="Times New Roman" panose="02020603050405020304" pitchFamily="18" charset="0"/>
              </a:rPr>
              <a:t>Where the Aggrieved Woman for any other reason is unable to make a Complaint, a Complaint may be filed by a person who has knowledge of the incident, with her written consent;</a:t>
            </a:r>
          </a:p>
          <a:p>
            <a:pPr algn="just">
              <a:lnSpc>
                <a:spcPct val="150000"/>
              </a:lnSpc>
            </a:pPr>
            <a:r>
              <a:rPr lang="en-US" sz="2000" dirty="0">
                <a:solidFill>
                  <a:schemeClr val="tx1"/>
                </a:solidFill>
                <a:latin typeface="Times New Roman" panose="02020603050405020304" pitchFamily="18" charset="0"/>
                <a:cs typeface="Times New Roman" panose="02020603050405020304" pitchFamily="18" charset="0"/>
              </a:rPr>
              <a:t>Where the Aggrieved Woman is dead, a Complaint may be filed by any person who has knowledge of the incident, with the written consent of her legal heir(s).</a:t>
            </a:r>
          </a:p>
          <a:p>
            <a:endParaRPr lang="en-IN" dirty="0"/>
          </a:p>
        </p:txBody>
      </p:sp>
    </p:spTree>
    <p:extLst>
      <p:ext uri="{BB962C8B-B14F-4D97-AF65-F5344CB8AC3E}">
        <p14:creationId xmlns:p14="http://schemas.microsoft.com/office/powerpoint/2010/main" val="3314952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99330-759C-BA2F-2696-022195BE5B81}"/>
              </a:ext>
            </a:extLst>
          </p:cNvPr>
          <p:cNvSpPr>
            <a:spLocks noGrp="1"/>
          </p:cNvSpPr>
          <p:nvPr>
            <p:ph type="title"/>
          </p:nvPr>
        </p:nvSpPr>
        <p:spPr>
          <a:xfrm>
            <a:off x="677334" y="609600"/>
            <a:ext cx="8596668" cy="687355"/>
          </a:xfrm>
        </p:spPr>
        <p:txBody>
          <a:bodyPr>
            <a:normAutofit fontScale="90000"/>
          </a:bodyPr>
          <a:lstStyle/>
          <a:p>
            <a:r>
              <a:rPr lang="en-US" b="1" dirty="0">
                <a:solidFill>
                  <a:schemeClr val="tx2">
                    <a:lumMod val="50000"/>
                  </a:schemeClr>
                </a:solidFill>
                <a:latin typeface="Times New Roman" panose="02020603050405020304" pitchFamily="18" charset="0"/>
                <a:cs typeface="Times New Roman" panose="02020603050405020304" pitchFamily="18" charset="0"/>
              </a:rPr>
              <a:t>Procedure of Enquiry</a:t>
            </a:r>
            <a:br>
              <a:rPr lang="en-US" dirty="0">
                <a:solidFill>
                  <a:srgbClr val="376092"/>
                </a:solidFill>
                <a:latin typeface="Plantagenet Cherokee"/>
                <a:cs typeface="Plantagenet Cherokee"/>
              </a:rPr>
            </a:br>
            <a:endParaRPr lang="en-IN" dirty="0"/>
          </a:p>
        </p:txBody>
      </p:sp>
      <p:sp>
        <p:nvSpPr>
          <p:cNvPr id="3" name="Content Placeholder 2">
            <a:extLst>
              <a:ext uri="{FF2B5EF4-FFF2-40B4-BE49-F238E27FC236}">
                <a16:creationId xmlns:a16="http://schemas.microsoft.com/office/drawing/2014/main" id="{F3FD21C6-0550-687B-279D-BA40487979C0}"/>
              </a:ext>
            </a:extLst>
          </p:cNvPr>
          <p:cNvSpPr>
            <a:spLocks noGrp="1"/>
          </p:cNvSpPr>
          <p:nvPr>
            <p:ph idx="1"/>
          </p:nvPr>
        </p:nvSpPr>
        <p:spPr>
          <a:xfrm>
            <a:off x="677334" y="1530221"/>
            <a:ext cx="8596668" cy="4511142"/>
          </a:xfrm>
        </p:spPr>
        <p:txBody>
          <a:bodyPr/>
          <a:lstStyle/>
          <a:p>
            <a:pPr marL="0" indent="0" algn="just">
              <a:lnSpc>
                <a:spcPct val="150000"/>
              </a:lnSpc>
              <a:buNone/>
            </a:pPr>
            <a:r>
              <a:rPr lang="en-US" sz="1800" b="1" dirty="0">
                <a:solidFill>
                  <a:schemeClr val="tx1"/>
                </a:solidFill>
                <a:latin typeface="Times New Roman" panose="02020603050405020304" pitchFamily="18" charset="0"/>
                <a:cs typeface="Times New Roman" panose="02020603050405020304" pitchFamily="18" charset="0"/>
              </a:rPr>
              <a:t>CONCILIATION –</a:t>
            </a:r>
          </a:p>
          <a:p>
            <a:pPr lvl="0" algn="just">
              <a:lnSpc>
                <a:spcPct val="150000"/>
              </a:lnSpc>
            </a:pPr>
            <a:r>
              <a:rPr lang="en-US" sz="1800" dirty="0">
                <a:solidFill>
                  <a:schemeClr val="tx1"/>
                </a:solidFill>
                <a:latin typeface="Times New Roman" panose="02020603050405020304" pitchFamily="18" charset="0"/>
                <a:cs typeface="Times New Roman" panose="02020603050405020304" pitchFamily="18" charset="0"/>
              </a:rPr>
              <a:t>The ICC may, before initiating an inquiry, at the request of the Aggrieved Woman, take steps to settle the matter between her and the Respondent. </a:t>
            </a:r>
          </a:p>
          <a:p>
            <a:pPr>
              <a:lnSpc>
                <a:spcPct val="150000"/>
              </a:lnSpc>
            </a:pPr>
            <a:r>
              <a:rPr lang="en-US" sz="1800" dirty="0">
                <a:solidFill>
                  <a:schemeClr val="tx1"/>
                </a:solidFill>
                <a:latin typeface="Times New Roman" panose="02020603050405020304" pitchFamily="18" charset="0"/>
                <a:cs typeface="Times New Roman" panose="02020603050405020304" pitchFamily="18" charset="0"/>
              </a:rPr>
              <a:t>No monetary settlement shall be made as a basis of conciliation.</a:t>
            </a:r>
          </a:p>
          <a:p>
            <a:pPr algn="just">
              <a:lnSpc>
                <a:spcPct val="150000"/>
              </a:lnSpc>
            </a:pPr>
            <a:r>
              <a:rPr lang="en-US" sz="1800" dirty="0">
                <a:solidFill>
                  <a:schemeClr val="tx1"/>
                </a:solidFill>
                <a:latin typeface="Times New Roman" panose="02020603050405020304" pitchFamily="18" charset="0"/>
                <a:cs typeface="Times New Roman" panose="02020603050405020304" pitchFamily="18" charset="0"/>
              </a:rPr>
              <a:t>The settlement terms shall be recorded in writing and forwarded to the Board of Directors of the Company. Copies of the same shall be provided to the Aggrieved Woman and the Respondent. </a:t>
            </a:r>
          </a:p>
          <a:p>
            <a:pPr algn="just">
              <a:lnSpc>
                <a:spcPct val="150000"/>
              </a:lnSpc>
            </a:pPr>
            <a:r>
              <a:rPr lang="en-US" sz="1800" dirty="0">
                <a:solidFill>
                  <a:schemeClr val="tx1"/>
                </a:solidFill>
                <a:latin typeface="Times New Roman" panose="02020603050405020304" pitchFamily="18" charset="0"/>
                <a:cs typeface="Times New Roman" panose="02020603050405020304" pitchFamily="18" charset="0"/>
              </a:rPr>
              <a:t>Where a settlement has been arrived at, no further inquiry shall be conducted by the ICC. </a:t>
            </a:r>
          </a:p>
          <a:p>
            <a:endParaRPr lang="en-IN" dirty="0"/>
          </a:p>
        </p:txBody>
      </p:sp>
    </p:spTree>
    <p:extLst>
      <p:ext uri="{BB962C8B-B14F-4D97-AF65-F5344CB8AC3E}">
        <p14:creationId xmlns:p14="http://schemas.microsoft.com/office/powerpoint/2010/main" val="252949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9E053-4BF1-3108-98CF-EB8EFC3397A5}"/>
              </a:ext>
            </a:extLst>
          </p:cNvPr>
          <p:cNvSpPr>
            <a:spLocks noGrp="1"/>
          </p:cNvSpPr>
          <p:nvPr>
            <p:ph type="title"/>
          </p:nvPr>
        </p:nvSpPr>
        <p:spPr>
          <a:xfrm>
            <a:off x="677334" y="609600"/>
            <a:ext cx="8596668" cy="631371"/>
          </a:xfrm>
        </p:spPr>
        <p:txBody>
          <a:bodyPr>
            <a:normAutofit fontScale="90000"/>
          </a:bodyPr>
          <a:lstStyle/>
          <a:p>
            <a:r>
              <a:rPr lang="en-US" b="1" dirty="0">
                <a:solidFill>
                  <a:schemeClr val="tx2">
                    <a:lumMod val="50000"/>
                  </a:schemeClr>
                </a:solidFill>
                <a:latin typeface="Times New Roman" panose="02020603050405020304" pitchFamily="18" charset="0"/>
                <a:cs typeface="Times New Roman" panose="02020603050405020304" pitchFamily="18" charset="0"/>
              </a:rPr>
              <a:t>Procedure of Enquiry</a:t>
            </a:r>
            <a:br>
              <a:rPr lang="en-US" dirty="0">
                <a:solidFill>
                  <a:srgbClr val="376092"/>
                </a:solidFill>
              </a:rPr>
            </a:br>
            <a:endParaRPr lang="en-IN" dirty="0"/>
          </a:p>
        </p:txBody>
      </p:sp>
      <p:sp>
        <p:nvSpPr>
          <p:cNvPr id="3" name="Content Placeholder 2">
            <a:extLst>
              <a:ext uri="{FF2B5EF4-FFF2-40B4-BE49-F238E27FC236}">
                <a16:creationId xmlns:a16="http://schemas.microsoft.com/office/drawing/2014/main" id="{37DDEE66-6DE9-B885-CBD0-08B79A8819BA}"/>
              </a:ext>
            </a:extLst>
          </p:cNvPr>
          <p:cNvSpPr>
            <a:spLocks noGrp="1"/>
          </p:cNvSpPr>
          <p:nvPr>
            <p:ph idx="1"/>
          </p:nvPr>
        </p:nvSpPr>
        <p:spPr>
          <a:xfrm>
            <a:off x="677333" y="1343608"/>
            <a:ext cx="8690601" cy="4805265"/>
          </a:xfrm>
        </p:spPr>
        <p:txBody>
          <a:bodyPr/>
          <a:lstStyle/>
          <a:p>
            <a:pPr marL="0" indent="0" algn="just">
              <a:buNone/>
            </a:pPr>
            <a:r>
              <a:rPr lang="en-US" sz="2000" b="1" dirty="0">
                <a:solidFill>
                  <a:schemeClr val="tx1"/>
                </a:solidFill>
                <a:latin typeface="Times New Roman" panose="02020603050405020304" pitchFamily="18" charset="0"/>
                <a:cs typeface="Times New Roman" panose="02020603050405020304" pitchFamily="18" charset="0"/>
              </a:rPr>
              <a:t>ENQUIRY</a:t>
            </a:r>
            <a:r>
              <a:rPr lang="en-US" sz="2000" dirty="0">
                <a:solidFill>
                  <a:schemeClr val="tx1"/>
                </a:solidFill>
                <a:latin typeface="Times New Roman" panose="02020603050405020304" pitchFamily="18" charset="0"/>
                <a:cs typeface="Times New Roman" panose="02020603050405020304" pitchFamily="18" charset="0"/>
              </a:rPr>
              <a:t>–</a:t>
            </a:r>
          </a:p>
          <a:p>
            <a:pPr lvl="0" algn="just"/>
            <a:r>
              <a:rPr lang="en-US" sz="1800" dirty="0">
                <a:solidFill>
                  <a:schemeClr val="tx1"/>
                </a:solidFill>
                <a:latin typeface="Times New Roman" panose="02020603050405020304" pitchFamily="18" charset="0"/>
                <a:cs typeface="Times New Roman" panose="02020603050405020304" pitchFamily="18" charset="0"/>
              </a:rPr>
              <a:t>In case, conciliation is not possible, ICC shall investigate the complaint and provide its report, as promptly as possible, but not later than 90 working days from the date of the Complaint. </a:t>
            </a:r>
          </a:p>
          <a:p>
            <a:pPr lvl="0" algn="just"/>
            <a:r>
              <a:rPr lang="en-US" sz="1800" dirty="0">
                <a:solidFill>
                  <a:schemeClr val="tx1"/>
                </a:solidFill>
                <a:latin typeface="Times New Roman" panose="02020603050405020304" pitchFamily="18" charset="0"/>
                <a:cs typeface="Times New Roman" panose="02020603050405020304" pitchFamily="18" charset="0"/>
              </a:rPr>
              <a:t>The ICC shall follow principles of natural justice in all its proceedings.</a:t>
            </a:r>
          </a:p>
          <a:p>
            <a:pPr lvl="0" algn="just"/>
            <a:r>
              <a:rPr lang="en-US" sz="1800" dirty="0">
                <a:solidFill>
                  <a:schemeClr val="tx1"/>
                </a:solidFill>
                <a:latin typeface="Times New Roman" panose="02020603050405020304" pitchFamily="18" charset="0"/>
                <a:cs typeface="Times New Roman" panose="02020603050405020304" pitchFamily="18" charset="0"/>
              </a:rPr>
              <a:t>Complete confidentiality shall be maintained, unless required by law.</a:t>
            </a:r>
          </a:p>
          <a:p>
            <a:pPr algn="just"/>
            <a:r>
              <a:rPr lang="en-US" sz="1800" dirty="0">
                <a:solidFill>
                  <a:schemeClr val="tx1"/>
                </a:solidFill>
                <a:latin typeface="Times New Roman" panose="02020603050405020304" pitchFamily="18" charset="0"/>
                <a:cs typeface="Times New Roman" panose="02020603050405020304" pitchFamily="18" charset="0"/>
              </a:rPr>
              <a:t>A copy of the Complaint as recorded by ICC shall be given to the Respondent as well as the Complainant. </a:t>
            </a:r>
          </a:p>
          <a:p>
            <a:pPr algn="just"/>
            <a:r>
              <a:rPr lang="en-US" sz="1800" dirty="0">
                <a:solidFill>
                  <a:schemeClr val="tx1"/>
                </a:solidFill>
                <a:latin typeface="Times New Roman" panose="02020603050405020304" pitchFamily="18" charset="0"/>
                <a:cs typeface="Times New Roman" panose="02020603050405020304" pitchFamily="18" charset="0"/>
              </a:rPr>
              <a:t>The Respondent shall submit his response to the Complaint as well as to indicate whether the Respondent wishes the ICC to examine any witnesses or furnish any evidence. </a:t>
            </a:r>
          </a:p>
          <a:p>
            <a:pPr algn="just"/>
            <a:r>
              <a:rPr lang="en-US" sz="1800" dirty="0">
                <a:solidFill>
                  <a:schemeClr val="tx1"/>
                </a:solidFill>
                <a:latin typeface="Times New Roman" panose="02020603050405020304" pitchFamily="18" charset="0"/>
                <a:cs typeface="Times New Roman" panose="02020603050405020304" pitchFamily="18" charset="0"/>
              </a:rPr>
              <a:t>The Complainant shall also indicate in writing whether the Complainant wishes the ICC to examine any witnesses or furnish any additional evidence.</a:t>
            </a:r>
          </a:p>
          <a:p>
            <a:endParaRPr lang="en-IN" dirty="0"/>
          </a:p>
        </p:txBody>
      </p:sp>
    </p:spTree>
    <p:extLst>
      <p:ext uri="{BB962C8B-B14F-4D97-AF65-F5344CB8AC3E}">
        <p14:creationId xmlns:p14="http://schemas.microsoft.com/office/powerpoint/2010/main" val="3574764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54BDE-2DC2-8344-AE94-3AF99095E638}"/>
              </a:ext>
            </a:extLst>
          </p:cNvPr>
          <p:cNvSpPr>
            <a:spLocks noGrp="1"/>
          </p:cNvSpPr>
          <p:nvPr>
            <p:ph type="title"/>
          </p:nvPr>
        </p:nvSpPr>
        <p:spPr>
          <a:xfrm>
            <a:off x="677334" y="609600"/>
            <a:ext cx="8596668" cy="706016"/>
          </a:xfrm>
        </p:spPr>
        <p:txBody>
          <a:bodyPr>
            <a:normAutofit fontScale="90000"/>
          </a:bodyPr>
          <a:lstStyle/>
          <a:p>
            <a:r>
              <a:rPr lang="en-US" b="1" dirty="0">
                <a:solidFill>
                  <a:schemeClr val="tx2">
                    <a:lumMod val="50000"/>
                  </a:schemeClr>
                </a:solidFill>
                <a:latin typeface="Times New Roman" panose="02020603050405020304" pitchFamily="18" charset="0"/>
                <a:cs typeface="Times New Roman" panose="02020603050405020304" pitchFamily="18" charset="0"/>
              </a:rPr>
              <a:t>Procedure of Enquiry</a:t>
            </a:r>
            <a:br>
              <a:rPr lang="en-US" dirty="0">
                <a:solidFill>
                  <a:srgbClr val="376092"/>
                </a:solidFill>
              </a:rPr>
            </a:br>
            <a:endParaRPr lang="en-IN" dirty="0"/>
          </a:p>
        </p:txBody>
      </p:sp>
      <p:sp>
        <p:nvSpPr>
          <p:cNvPr id="3" name="Content Placeholder 2">
            <a:extLst>
              <a:ext uri="{FF2B5EF4-FFF2-40B4-BE49-F238E27FC236}">
                <a16:creationId xmlns:a16="http://schemas.microsoft.com/office/drawing/2014/main" id="{3806246D-5AC2-3F24-D11E-C9136C1024E7}"/>
              </a:ext>
            </a:extLst>
          </p:cNvPr>
          <p:cNvSpPr>
            <a:spLocks noGrp="1"/>
          </p:cNvSpPr>
          <p:nvPr>
            <p:ph idx="1"/>
          </p:nvPr>
        </p:nvSpPr>
        <p:spPr>
          <a:xfrm>
            <a:off x="677334" y="1735495"/>
            <a:ext cx="8596668" cy="4305868"/>
          </a:xfrm>
        </p:spPr>
        <p:txBody>
          <a:bodyPr>
            <a:normAutofit fontScale="92500" lnSpcReduction="20000"/>
          </a:bodyPr>
          <a:lstStyle/>
          <a:p>
            <a:pPr algn="just">
              <a:lnSpc>
                <a:spcPct val="150000"/>
              </a:lnSpc>
            </a:pPr>
            <a:r>
              <a:rPr lang="en-US" sz="1900" dirty="0">
                <a:solidFill>
                  <a:schemeClr val="tx1"/>
                </a:solidFill>
                <a:latin typeface="Times New Roman" panose="02020603050405020304" pitchFamily="18" charset="0"/>
                <a:cs typeface="Times New Roman" panose="02020603050405020304" pitchFamily="18" charset="0"/>
              </a:rPr>
              <a:t>Upon receipt of the responses from the Respondent and the Complainant, the ICC shall conduct a hearing, where both the Complainant and the Respondent shall be heard in person. </a:t>
            </a:r>
          </a:p>
          <a:p>
            <a:pPr algn="just">
              <a:lnSpc>
                <a:spcPct val="150000"/>
              </a:lnSpc>
            </a:pPr>
            <a:r>
              <a:rPr lang="en-US" sz="1900" dirty="0">
                <a:solidFill>
                  <a:schemeClr val="tx1"/>
                </a:solidFill>
                <a:latin typeface="Times New Roman" panose="02020603050405020304" pitchFamily="18" charset="0"/>
                <a:cs typeface="Times New Roman" panose="02020603050405020304" pitchFamily="18" charset="0"/>
              </a:rPr>
              <a:t>ICC shall be empowered to call upon such of the Employees who may have been witness to the incident(s) of Sexual Harassment and/or connected in any manner thereto. </a:t>
            </a:r>
          </a:p>
          <a:p>
            <a:pPr>
              <a:lnSpc>
                <a:spcPct val="150000"/>
              </a:lnSpc>
            </a:pPr>
            <a:r>
              <a:rPr lang="en-US" sz="1900" dirty="0">
                <a:solidFill>
                  <a:schemeClr val="tx1"/>
                </a:solidFill>
                <a:latin typeface="Times New Roman" panose="02020603050405020304" pitchFamily="18" charset="0"/>
                <a:cs typeface="Times New Roman" panose="02020603050405020304" pitchFamily="18" charset="0"/>
              </a:rPr>
              <a:t>All Employees shall extend their fullest co-operation to ICC.</a:t>
            </a:r>
          </a:p>
          <a:p>
            <a:pPr algn="just">
              <a:lnSpc>
                <a:spcPct val="150000"/>
              </a:lnSpc>
            </a:pPr>
            <a:r>
              <a:rPr lang="en-US" sz="1900" dirty="0">
                <a:solidFill>
                  <a:schemeClr val="tx1"/>
                </a:solidFill>
                <a:latin typeface="Times New Roman" panose="02020603050405020304" pitchFamily="18" charset="0"/>
                <a:cs typeface="Times New Roman" panose="02020603050405020304" pitchFamily="18" charset="0"/>
              </a:rPr>
              <a:t>Upon completion of the hearing, the ICC shall prepare its complete report, setting out its recommendations on the disciplinary action(s) to be taken against the Respondent or Complainant (as the case may be).</a:t>
            </a:r>
          </a:p>
          <a:p>
            <a:endParaRPr lang="en-IN" dirty="0"/>
          </a:p>
        </p:txBody>
      </p:sp>
    </p:spTree>
    <p:extLst>
      <p:ext uri="{BB962C8B-B14F-4D97-AF65-F5344CB8AC3E}">
        <p14:creationId xmlns:p14="http://schemas.microsoft.com/office/powerpoint/2010/main" val="2632341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B07B0-AA59-B7E3-B939-284AF048AFE7}"/>
              </a:ext>
            </a:extLst>
          </p:cNvPr>
          <p:cNvSpPr>
            <a:spLocks noGrp="1"/>
          </p:cNvSpPr>
          <p:nvPr>
            <p:ph type="title"/>
          </p:nvPr>
        </p:nvSpPr>
        <p:spPr>
          <a:xfrm>
            <a:off x="677334" y="609600"/>
            <a:ext cx="8596668" cy="808653"/>
          </a:xfrm>
        </p:spPr>
        <p:txBody>
          <a:bodyPr>
            <a:normAutofit fontScale="90000"/>
          </a:bodyPr>
          <a:lstStyle/>
          <a:p>
            <a:r>
              <a:rPr lang="en-US" b="1" dirty="0">
                <a:solidFill>
                  <a:schemeClr val="tx2">
                    <a:lumMod val="50000"/>
                  </a:schemeClr>
                </a:solidFill>
                <a:latin typeface="Times New Roman" panose="02020603050405020304" pitchFamily="18" charset="0"/>
                <a:cs typeface="Times New Roman" panose="02020603050405020304" pitchFamily="18" charset="0"/>
              </a:rPr>
              <a:t>Punishment for Sexual Harassment</a:t>
            </a:r>
            <a:br>
              <a:rPr lang="en-US" dirty="0">
                <a:solidFill>
                  <a:srgbClr val="376092"/>
                </a:solidFill>
                <a:latin typeface="Plantagenet Cherokee"/>
                <a:cs typeface="Plantagenet Cherokee"/>
              </a:rPr>
            </a:br>
            <a:endParaRPr lang="en-IN" dirty="0"/>
          </a:p>
        </p:txBody>
      </p:sp>
      <p:sp>
        <p:nvSpPr>
          <p:cNvPr id="3" name="Content Placeholder 2">
            <a:extLst>
              <a:ext uri="{FF2B5EF4-FFF2-40B4-BE49-F238E27FC236}">
                <a16:creationId xmlns:a16="http://schemas.microsoft.com/office/drawing/2014/main" id="{B1A17063-9FC7-E793-7F4B-64D108A35050}"/>
              </a:ext>
            </a:extLst>
          </p:cNvPr>
          <p:cNvSpPr>
            <a:spLocks noGrp="1"/>
          </p:cNvSpPr>
          <p:nvPr>
            <p:ph idx="1"/>
          </p:nvPr>
        </p:nvSpPr>
        <p:spPr>
          <a:xfrm>
            <a:off x="677333" y="1623527"/>
            <a:ext cx="8933197" cy="4795934"/>
          </a:xfrm>
        </p:spPr>
        <p:txBody>
          <a:bodyPr/>
          <a:lstStyle/>
          <a:p>
            <a:pPr lvl="0" algn="just">
              <a:lnSpc>
                <a:spcPct val="150000"/>
              </a:lnSpc>
            </a:pPr>
            <a:r>
              <a:rPr lang="en-US" sz="1800" dirty="0">
                <a:solidFill>
                  <a:schemeClr val="tx1"/>
                </a:solidFill>
                <a:latin typeface="Times New Roman" panose="02020603050405020304" pitchFamily="18" charset="0"/>
                <a:cs typeface="Times New Roman" panose="02020603050405020304" pitchFamily="18" charset="0"/>
              </a:rPr>
              <a:t>To take action for sexual harassment as an act of misconduct in accordance with the rules/regulations of the Company governing  ‘conduct and discipline’ as applicable to the Respondent; </a:t>
            </a:r>
            <a:r>
              <a:rPr lang="en-US" sz="1800" b="1" dirty="0">
                <a:solidFill>
                  <a:schemeClr val="tx1"/>
                </a:solidFill>
                <a:latin typeface="Times New Roman" panose="02020603050405020304" pitchFamily="18" charset="0"/>
                <a:cs typeface="Times New Roman" panose="02020603050405020304" pitchFamily="18" charset="0"/>
              </a:rPr>
              <a:t>and/or</a:t>
            </a:r>
          </a:p>
          <a:p>
            <a:pPr lvl="0" algn="just">
              <a:lnSpc>
                <a:spcPct val="150000"/>
              </a:lnSpc>
            </a:pPr>
            <a:r>
              <a:rPr lang="en-US" sz="1800" dirty="0">
                <a:solidFill>
                  <a:schemeClr val="tx1"/>
                </a:solidFill>
                <a:latin typeface="Times New Roman" panose="02020603050405020304" pitchFamily="18" charset="0"/>
                <a:cs typeface="Times New Roman" panose="02020603050405020304" pitchFamily="18" charset="0"/>
              </a:rPr>
              <a:t>To deduct such amounts from the salary or wages of the Respondent as may be considered appropriate to be paid to the Complainant as per the Policy of the Company.</a:t>
            </a:r>
          </a:p>
          <a:p>
            <a:pPr lvl="0" algn="just">
              <a:lnSpc>
                <a:spcPct val="150000"/>
              </a:lnSpc>
            </a:pPr>
            <a:r>
              <a:rPr lang="en-US" sz="1800" dirty="0">
                <a:solidFill>
                  <a:schemeClr val="tx1"/>
                </a:solidFill>
                <a:latin typeface="Times New Roman" panose="02020603050405020304" pitchFamily="18" charset="0"/>
                <a:cs typeface="Times New Roman" panose="02020603050405020304" pitchFamily="18" charset="0"/>
              </a:rPr>
              <a:t>Section 354, 354 A, 354B, 354 C, 354 D and 509 of Indian Penal Code, 1860 provides for punishment for offences of outraging the modesty of woman, sexual harassment, disrobe, voyeurism, stalking and insulting the modesty of woman respectively and the punishment ranges between rigorous imprisonment from 1 to 3 years AND fine or both.</a:t>
            </a:r>
          </a:p>
          <a:p>
            <a:endParaRPr lang="en-IN" dirty="0"/>
          </a:p>
        </p:txBody>
      </p:sp>
    </p:spTree>
    <p:extLst>
      <p:ext uri="{BB962C8B-B14F-4D97-AF65-F5344CB8AC3E}">
        <p14:creationId xmlns:p14="http://schemas.microsoft.com/office/powerpoint/2010/main" val="1128616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D644E-44DA-D3CE-6C46-936570BAA54A}"/>
              </a:ext>
            </a:extLst>
          </p:cNvPr>
          <p:cNvSpPr>
            <a:spLocks noGrp="1"/>
          </p:cNvSpPr>
          <p:nvPr>
            <p:ph type="title"/>
          </p:nvPr>
        </p:nvSpPr>
        <p:spPr>
          <a:xfrm>
            <a:off x="677334" y="684245"/>
            <a:ext cx="8596668" cy="920620"/>
          </a:xfrm>
        </p:spPr>
        <p:txBody>
          <a:bodyPr>
            <a:normAutofit fontScale="90000"/>
          </a:bodyPr>
          <a:lstStyle/>
          <a:p>
            <a:r>
              <a:rPr lang="en-US" sz="3100" b="1" dirty="0">
                <a:solidFill>
                  <a:schemeClr val="tx2">
                    <a:lumMod val="50000"/>
                  </a:schemeClr>
                </a:solidFill>
                <a:latin typeface="Times New Roman" panose="02020603050405020304" pitchFamily="18" charset="0"/>
                <a:cs typeface="Times New Roman" panose="02020603050405020304" pitchFamily="18" charset="0"/>
              </a:rPr>
              <a:t>Punishment for Malicious Compliant or False Evidence </a:t>
            </a:r>
            <a:br>
              <a:rPr lang="en-US" sz="3600" dirty="0">
                <a:solidFill>
                  <a:schemeClr val="tx2">
                    <a:lumMod val="50000"/>
                  </a:schemeClr>
                </a:solidFill>
                <a:latin typeface="Times New Roman" panose="02020603050405020304" pitchFamily="18" charset="0"/>
                <a:cs typeface="Times New Roman" panose="02020603050405020304" pitchFamily="18" charset="0"/>
              </a:rPr>
            </a:br>
            <a:endParaRPr lang="en-IN"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AF5C01E-432B-4D13-8847-DBD14263B285}"/>
              </a:ext>
            </a:extLst>
          </p:cNvPr>
          <p:cNvSpPr>
            <a:spLocks noGrp="1"/>
          </p:cNvSpPr>
          <p:nvPr>
            <p:ph idx="1"/>
          </p:nvPr>
        </p:nvSpPr>
        <p:spPr>
          <a:xfrm>
            <a:off x="677334" y="1679511"/>
            <a:ext cx="8596668" cy="4361852"/>
          </a:xfrm>
        </p:spPr>
        <p:txBody>
          <a:bodyPr/>
          <a:lstStyle/>
          <a:p>
            <a:pPr marL="0" indent="0">
              <a:lnSpc>
                <a:spcPct val="150000"/>
              </a:lnSpc>
              <a:buNone/>
            </a:pPr>
            <a:r>
              <a:rPr lang="en-US" sz="2000" dirty="0">
                <a:solidFill>
                  <a:schemeClr val="tx1"/>
                </a:solidFill>
                <a:latin typeface="Times New Roman" panose="02020603050405020304" pitchFamily="18" charset="0"/>
                <a:cs typeface="Times New Roman" panose="02020603050405020304" pitchFamily="18" charset="0"/>
              </a:rPr>
              <a:t>If an Employee is found to have raised a malicious or false Complaint or given any false evidence, such complainant or such person making evidence may also be subject to :-</a:t>
            </a:r>
          </a:p>
          <a:p>
            <a:pPr algn="just">
              <a:lnSpc>
                <a:spcPct val="150000"/>
              </a:lnSpc>
            </a:pPr>
            <a:r>
              <a:rPr lang="en-US" sz="2000" dirty="0">
                <a:solidFill>
                  <a:schemeClr val="tx1"/>
                </a:solidFill>
                <a:latin typeface="Times New Roman" panose="02020603050405020304" pitchFamily="18" charset="0"/>
                <a:cs typeface="Times New Roman" panose="02020603050405020304" pitchFamily="18" charset="0"/>
              </a:rPr>
              <a:t>Appropriate disciplinary action, which may include termination of employment, engagement or relationship with the Company, as the case may be. </a:t>
            </a:r>
            <a:endParaRPr lang="en-US" dirty="0">
              <a:solidFill>
                <a:schemeClr val="tx1"/>
              </a:solidFill>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980762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8C47A-1869-AC6D-3EF5-F3F42ABE215B}"/>
              </a:ext>
            </a:extLst>
          </p:cNvPr>
          <p:cNvSpPr>
            <a:spLocks noGrp="1"/>
          </p:cNvSpPr>
          <p:nvPr>
            <p:ph type="title"/>
          </p:nvPr>
        </p:nvSpPr>
        <p:spPr>
          <a:xfrm>
            <a:off x="677334" y="609600"/>
            <a:ext cx="8596668" cy="752669"/>
          </a:xfrm>
        </p:spPr>
        <p:txBody>
          <a:bodyPr>
            <a:normAutofit fontScale="90000"/>
          </a:bodyPr>
          <a:lstStyle/>
          <a:p>
            <a:r>
              <a:rPr lang="en-US" b="1" dirty="0">
                <a:solidFill>
                  <a:schemeClr val="accent1">
                    <a:lumMod val="50000"/>
                  </a:schemeClr>
                </a:solidFill>
                <a:latin typeface="Times New Roman" panose="02020603050405020304" pitchFamily="18" charset="0"/>
                <a:cs typeface="Times New Roman" panose="02020603050405020304" pitchFamily="18" charset="0"/>
              </a:rPr>
              <a:t>Refrain from</a:t>
            </a:r>
            <a:r>
              <a:rPr lang="is-IS" b="1" dirty="0">
                <a:solidFill>
                  <a:schemeClr val="accent1">
                    <a:lumMod val="50000"/>
                  </a:schemeClr>
                </a:solidFill>
                <a:latin typeface="Times New Roman" panose="02020603050405020304" pitchFamily="18" charset="0"/>
                <a:cs typeface="Times New Roman" panose="02020603050405020304" pitchFamily="18" charset="0"/>
              </a:rPr>
              <a:t>….</a:t>
            </a:r>
            <a:br>
              <a:rPr lang="en-US" dirty="0">
                <a:solidFill>
                  <a:srgbClr val="376092"/>
                </a:solidFill>
                <a:latin typeface="Plantagenet Cherokee"/>
                <a:cs typeface="Plantagenet Cherokee"/>
              </a:rPr>
            </a:br>
            <a:endParaRPr lang="en-IN" dirty="0"/>
          </a:p>
        </p:txBody>
      </p:sp>
      <p:sp>
        <p:nvSpPr>
          <p:cNvPr id="3" name="Content Placeholder 2">
            <a:extLst>
              <a:ext uri="{FF2B5EF4-FFF2-40B4-BE49-F238E27FC236}">
                <a16:creationId xmlns:a16="http://schemas.microsoft.com/office/drawing/2014/main" id="{F5904569-6772-83A3-B84A-27353C4B8073}"/>
              </a:ext>
            </a:extLst>
          </p:cNvPr>
          <p:cNvSpPr>
            <a:spLocks noGrp="1"/>
          </p:cNvSpPr>
          <p:nvPr>
            <p:ph idx="1"/>
          </p:nvPr>
        </p:nvSpPr>
        <p:spPr>
          <a:xfrm>
            <a:off x="677334" y="1362269"/>
            <a:ext cx="8596668" cy="4886131"/>
          </a:xfrm>
        </p:spPr>
        <p:txBody>
          <a:bodyPr>
            <a:normAutofit/>
          </a:bodyPr>
          <a:lstStyle/>
          <a:p>
            <a:pPr algn="just">
              <a:lnSpc>
                <a:spcPct val="150000"/>
              </a:lnSpc>
              <a:buFont typeface="Wingdings" charset="2"/>
              <a:buChar char="Ø"/>
            </a:pPr>
            <a:r>
              <a:rPr lang="en-US" sz="1800" dirty="0">
                <a:solidFill>
                  <a:schemeClr val="tx1"/>
                </a:solidFill>
                <a:latin typeface="Times New Roman" panose="02020603050405020304" pitchFamily="18" charset="0"/>
                <a:cs typeface="Times New Roman" panose="02020603050405020304" pitchFamily="18" charset="0"/>
              </a:rPr>
              <a:t>Behavior that may offend or hurt people at your workplace;</a:t>
            </a:r>
          </a:p>
          <a:p>
            <a:pPr algn="just">
              <a:lnSpc>
                <a:spcPct val="150000"/>
              </a:lnSpc>
              <a:buFont typeface="Wingdings" charset="2"/>
              <a:buChar char="Ø"/>
            </a:pPr>
            <a:r>
              <a:rPr lang="en-US" sz="1800" dirty="0">
                <a:solidFill>
                  <a:schemeClr val="tx1"/>
                </a:solidFill>
                <a:latin typeface="Times New Roman" panose="02020603050405020304" pitchFamily="18" charset="0"/>
                <a:cs typeface="Times New Roman" panose="02020603050405020304" pitchFamily="18" charset="0"/>
              </a:rPr>
              <a:t>Behavior that cause harassment to any women employee at your workplace;</a:t>
            </a:r>
          </a:p>
          <a:p>
            <a:pPr algn="just">
              <a:lnSpc>
                <a:spcPct val="150000"/>
              </a:lnSpc>
              <a:buFont typeface="Wingdings" charset="2"/>
              <a:buChar char="Ø"/>
            </a:pPr>
            <a:r>
              <a:rPr lang="en-US" sz="1800" dirty="0">
                <a:solidFill>
                  <a:schemeClr val="tx1"/>
                </a:solidFill>
                <a:latin typeface="Times New Roman" panose="02020603050405020304" pitchFamily="18" charset="0"/>
                <a:cs typeface="Times New Roman" panose="02020603050405020304" pitchFamily="18" charset="0"/>
              </a:rPr>
              <a:t>Behavior that may be interpreted by another as sexual harassment;</a:t>
            </a:r>
          </a:p>
          <a:p>
            <a:pPr algn="just">
              <a:lnSpc>
                <a:spcPct val="150000"/>
              </a:lnSpc>
              <a:buFont typeface="Wingdings" charset="2"/>
              <a:buChar char="Ø"/>
            </a:pPr>
            <a:r>
              <a:rPr lang="en-US" sz="1800" dirty="0">
                <a:solidFill>
                  <a:schemeClr val="tx1"/>
                </a:solidFill>
                <a:latin typeface="Times New Roman" panose="02020603050405020304" pitchFamily="18" charset="0"/>
                <a:cs typeface="Times New Roman" panose="02020603050405020304" pitchFamily="18" charset="0"/>
              </a:rPr>
              <a:t>Behavior that may support sexual harassment in any manner;</a:t>
            </a:r>
          </a:p>
          <a:p>
            <a:pPr algn="just">
              <a:lnSpc>
                <a:spcPct val="150000"/>
              </a:lnSpc>
              <a:buFont typeface="Wingdings" charset="2"/>
              <a:buChar char="Ø"/>
            </a:pPr>
            <a:r>
              <a:rPr lang="en-US" sz="1800" dirty="0">
                <a:solidFill>
                  <a:schemeClr val="tx1"/>
                </a:solidFill>
                <a:latin typeface="Times New Roman" panose="02020603050405020304" pitchFamily="18" charset="0"/>
                <a:cs typeface="Times New Roman" panose="02020603050405020304" pitchFamily="18" charset="0"/>
              </a:rPr>
              <a:t>Disbelieving a woman when she shares about harassment. Remember that sexual harassment is ‘Unwelcome Behavior’.</a:t>
            </a:r>
          </a:p>
          <a:p>
            <a:pPr algn="just">
              <a:lnSpc>
                <a:spcPct val="150000"/>
              </a:lnSpc>
              <a:buFont typeface="Wingdings" charset="2"/>
              <a:buChar char="Ø"/>
            </a:pPr>
            <a:r>
              <a:rPr lang="en-US" sz="1800" dirty="0">
                <a:solidFill>
                  <a:schemeClr val="tx1"/>
                </a:solidFill>
                <a:latin typeface="Times New Roman" panose="02020603050405020304" pitchFamily="18" charset="0"/>
                <a:cs typeface="Times New Roman" panose="02020603050405020304" pitchFamily="18" charset="0"/>
              </a:rPr>
              <a:t>Involvement in trivializing the matter of sexual harassment;</a:t>
            </a:r>
          </a:p>
          <a:p>
            <a:pPr algn="just">
              <a:lnSpc>
                <a:spcPct val="150000"/>
              </a:lnSpc>
              <a:buFont typeface="Wingdings" charset="2"/>
              <a:buChar char="Ø"/>
            </a:pPr>
            <a:r>
              <a:rPr lang="en-US" sz="1800" dirty="0">
                <a:solidFill>
                  <a:schemeClr val="tx1"/>
                </a:solidFill>
                <a:latin typeface="Times New Roman" panose="02020603050405020304" pitchFamily="18" charset="0"/>
                <a:cs typeface="Times New Roman" panose="02020603050405020304" pitchFamily="18" charset="0"/>
              </a:rPr>
              <a:t>Filing or supporting any malicious or false complaint;</a:t>
            </a:r>
          </a:p>
          <a:p>
            <a:pPr algn="just">
              <a:lnSpc>
                <a:spcPct val="150000"/>
              </a:lnSpc>
              <a:buFont typeface="Wingdings" charset="2"/>
              <a:buChar char="Ø"/>
            </a:pPr>
            <a:r>
              <a:rPr lang="en-US" sz="1800" dirty="0">
                <a:solidFill>
                  <a:schemeClr val="tx1"/>
                </a:solidFill>
                <a:latin typeface="Times New Roman" panose="02020603050405020304" pitchFamily="18" charset="0"/>
                <a:cs typeface="Times New Roman" panose="02020603050405020304" pitchFamily="18" charset="0"/>
              </a:rPr>
              <a:t>Producing any false evidence of sexual harassment.</a:t>
            </a:r>
          </a:p>
          <a:p>
            <a:pPr algn="just">
              <a:lnSpc>
                <a:spcPct val="150000"/>
              </a:lnSpc>
              <a:buFont typeface="Wingdings" charset="2"/>
              <a:buChar char="Ø"/>
            </a:pPr>
            <a:endParaRPr lang="en-US" sz="1800" dirty="0">
              <a:solidFill>
                <a:schemeClr val="tx1"/>
              </a:solidFill>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260621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D7356-9111-66CA-0203-DA53D14D387D}"/>
              </a:ext>
            </a:extLst>
          </p:cNvPr>
          <p:cNvSpPr>
            <a:spLocks noGrp="1"/>
          </p:cNvSpPr>
          <p:nvPr>
            <p:ph type="title"/>
          </p:nvPr>
        </p:nvSpPr>
        <p:spPr>
          <a:xfrm>
            <a:off x="677334" y="609600"/>
            <a:ext cx="8596668" cy="789992"/>
          </a:xfrm>
        </p:spPr>
        <p:txBody>
          <a:bodyPr/>
          <a:lstStyle/>
          <a:p>
            <a:r>
              <a:rPr lang="en-US" sz="3600" b="1" dirty="0">
                <a:solidFill>
                  <a:schemeClr val="accent1">
                    <a:lumMod val="50000"/>
                  </a:schemeClr>
                </a:solidFill>
                <a:latin typeface="Times New Roman" panose="02020603050405020304" pitchFamily="18" charset="0"/>
                <a:cs typeface="Times New Roman" panose="02020603050405020304" pitchFamily="18" charset="0"/>
              </a:rPr>
              <a:t>What is Sexual Harassment?</a:t>
            </a:r>
            <a:endParaRPr lang="en-IN" dirty="0">
              <a:solidFill>
                <a:schemeClr val="accent1">
                  <a:lumMod val="50000"/>
                </a:schemeClr>
              </a:solidFill>
            </a:endParaRPr>
          </a:p>
        </p:txBody>
      </p:sp>
      <p:sp>
        <p:nvSpPr>
          <p:cNvPr id="3" name="Content Placeholder 2">
            <a:extLst>
              <a:ext uri="{FF2B5EF4-FFF2-40B4-BE49-F238E27FC236}">
                <a16:creationId xmlns:a16="http://schemas.microsoft.com/office/drawing/2014/main" id="{CE8DDAE8-1506-91D0-42DF-F107D7FE65CE}"/>
              </a:ext>
            </a:extLst>
          </p:cNvPr>
          <p:cNvSpPr>
            <a:spLocks noGrp="1"/>
          </p:cNvSpPr>
          <p:nvPr>
            <p:ph idx="1"/>
          </p:nvPr>
        </p:nvSpPr>
        <p:spPr>
          <a:xfrm>
            <a:off x="677334" y="1520891"/>
            <a:ext cx="8596668" cy="4520472"/>
          </a:xfrm>
        </p:spPr>
        <p:txBody>
          <a:bodyPr>
            <a:normAutofit/>
          </a:bodyPr>
          <a:lstStyle/>
          <a:p>
            <a:pPr marL="0" indent="0" algn="ctr">
              <a:buNone/>
            </a:pPr>
            <a:r>
              <a:rPr lang="en-US" sz="2000" b="0" i="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Sexual harassment includes</a:t>
            </a:r>
            <a:r>
              <a:rPr lang="en-US" sz="2000" b="0" i="0"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0" i="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unwelcome sexual advances</a:t>
            </a:r>
            <a:r>
              <a:rPr lang="en-US" sz="2000" b="0" i="0"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0" i="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requests for </a:t>
            </a:r>
            <a:r>
              <a:rPr lang="en-US" sz="2000" b="0" i="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sexual favors</a:t>
            </a:r>
            <a:r>
              <a:rPr lang="en-US" sz="2000" b="0" i="0"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0" i="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other </a:t>
            </a:r>
            <a:r>
              <a:rPr lang="en-US" sz="2000" b="0" i="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verbal </a:t>
            </a:r>
            <a:r>
              <a:rPr lang="en-US" sz="2000" b="0" i="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a:t>
            </a:r>
            <a:r>
              <a:rPr lang="en-US" sz="2000" b="0" i="0"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0" i="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physical harassment </a:t>
            </a:r>
            <a:r>
              <a:rPr lang="en-US" sz="2000" b="0" i="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a sexual nature in the workplace.</a:t>
            </a:r>
            <a:endParaRPr lang="en-IN" sz="200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8A285D9-B8BA-2066-A134-DD3F6A2BDFA7}"/>
              </a:ext>
            </a:extLst>
          </p:cNvPr>
          <p:cNvPicPr>
            <a:picLocks noChangeAspect="1"/>
          </p:cNvPicPr>
          <p:nvPr/>
        </p:nvPicPr>
        <p:blipFill>
          <a:blip r:embed="rId2"/>
          <a:stretch>
            <a:fillRect/>
          </a:stretch>
        </p:blipFill>
        <p:spPr>
          <a:xfrm>
            <a:off x="7162606" y="3564294"/>
            <a:ext cx="2111396" cy="2173778"/>
          </a:xfrm>
          <a:prstGeom prst="rect">
            <a:avLst/>
          </a:prstGeom>
          <a:ln>
            <a:noFill/>
          </a:ln>
          <a:effectLst>
            <a:softEdge rad="112500"/>
          </a:effectLst>
        </p:spPr>
      </p:pic>
      <p:pic>
        <p:nvPicPr>
          <p:cNvPr id="6" name="Picture 5">
            <a:extLst>
              <a:ext uri="{FF2B5EF4-FFF2-40B4-BE49-F238E27FC236}">
                <a16:creationId xmlns:a16="http://schemas.microsoft.com/office/drawing/2014/main" id="{3AC48CE3-865A-45D6-F095-E50A292102C7}"/>
              </a:ext>
            </a:extLst>
          </p:cNvPr>
          <p:cNvPicPr>
            <a:picLocks noChangeAspect="1"/>
          </p:cNvPicPr>
          <p:nvPr/>
        </p:nvPicPr>
        <p:blipFill>
          <a:blip r:embed="rId3"/>
          <a:stretch>
            <a:fillRect/>
          </a:stretch>
        </p:blipFill>
        <p:spPr>
          <a:xfrm>
            <a:off x="677334" y="4039654"/>
            <a:ext cx="3027548" cy="1513774"/>
          </a:xfrm>
          <a:prstGeom prst="rect">
            <a:avLst/>
          </a:prstGeom>
          <a:ln>
            <a:noFill/>
          </a:ln>
          <a:effectLst>
            <a:softEdge rad="112500"/>
          </a:effectLst>
        </p:spPr>
      </p:pic>
      <p:pic>
        <p:nvPicPr>
          <p:cNvPr id="7" name="Picture 6">
            <a:extLst>
              <a:ext uri="{FF2B5EF4-FFF2-40B4-BE49-F238E27FC236}">
                <a16:creationId xmlns:a16="http://schemas.microsoft.com/office/drawing/2014/main" id="{45B24F96-2ECE-2618-2D3F-C37791A58815}"/>
              </a:ext>
            </a:extLst>
          </p:cNvPr>
          <p:cNvPicPr>
            <a:picLocks noChangeAspect="1"/>
          </p:cNvPicPr>
          <p:nvPr/>
        </p:nvPicPr>
        <p:blipFill>
          <a:blip r:embed="rId4"/>
          <a:stretch>
            <a:fillRect/>
          </a:stretch>
        </p:blipFill>
        <p:spPr>
          <a:xfrm>
            <a:off x="3937558" y="3946112"/>
            <a:ext cx="2857450" cy="1607316"/>
          </a:xfrm>
          <a:prstGeom prst="rect">
            <a:avLst/>
          </a:prstGeom>
          <a:ln>
            <a:noFill/>
          </a:ln>
          <a:effectLst>
            <a:softEdge rad="112500"/>
          </a:effectLst>
        </p:spPr>
      </p:pic>
    </p:spTree>
    <p:extLst>
      <p:ext uri="{BB962C8B-B14F-4D97-AF65-F5344CB8AC3E}">
        <p14:creationId xmlns:p14="http://schemas.microsoft.com/office/powerpoint/2010/main" val="2761133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8AD20-0E59-BC22-0D06-2D73824C61C5}"/>
              </a:ext>
            </a:extLst>
          </p:cNvPr>
          <p:cNvSpPr>
            <a:spLocks noGrp="1"/>
          </p:cNvSpPr>
          <p:nvPr>
            <p:ph type="title"/>
          </p:nvPr>
        </p:nvSpPr>
        <p:spPr>
          <a:xfrm>
            <a:off x="677334" y="609600"/>
            <a:ext cx="8596668" cy="668694"/>
          </a:xfrm>
        </p:spPr>
        <p:txBody>
          <a:bodyPr>
            <a:normAutofit fontScale="90000"/>
          </a:bodyPr>
          <a:lstStyle/>
          <a:p>
            <a:r>
              <a:rPr lang="en-US" b="1" dirty="0">
                <a:solidFill>
                  <a:schemeClr val="tx2">
                    <a:lumMod val="50000"/>
                  </a:schemeClr>
                </a:solidFill>
                <a:latin typeface="Times New Roman" panose="02020603050405020304" pitchFamily="18" charset="0"/>
                <a:cs typeface="Times New Roman" panose="02020603050405020304" pitchFamily="18" charset="0"/>
              </a:rPr>
              <a:t>What can you do</a:t>
            </a:r>
            <a:r>
              <a:rPr lang="is-IS" b="1" dirty="0">
                <a:solidFill>
                  <a:schemeClr val="tx2">
                    <a:lumMod val="50000"/>
                  </a:schemeClr>
                </a:solidFill>
                <a:latin typeface="Times New Roman" panose="02020603050405020304" pitchFamily="18" charset="0"/>
                <a:cs typeface="Times New Roman" panose="02020603050405020304" pitchFamily="18" charset="0"/>
              </a:rPr>
              <a:t>…...</a:t>
            </a:r>
            <a:br>
              <a:rPr lang="en-US" dirty="0">
                <a:solidFill>
                  <a:srgbClr val="376092"/>
                </a:solidFill>
                <a:latin typeface="Plantagenet Cherokee"/>
                <a:cs typeface="Plantagenet Cherokee"/>
              </a:rPr>
            </a:br>
            <a:endParaRPr lang="en-IN" dirty="0"/>
          </a:p>
        </p:txBody>
      </p:sp>
      <p:sp>
        <p:nvSpPr>
          <p:cNvPr id="3" name="Content Placeholder 2">
            <a:extLst>
              <a:ext uri="{FF2B5EF4-FFF2-40B4-BE49-F238E27FC236}">
                <a16:creationId xmlns:a16="http://schemas.microsoft.com/office/drawing/2014/main" id="{56D2A396-D9F2-B91B-B47B-AD66BAD656E5}"/>
              </a:ext>
            </a:extLst>
          </p:cNvPr>
          <p:cNvSpPr>
            <a:spLocks noGrp="1"/>
          </p:cNvSpPr>
          <p:nvPr>
            <p:ph idx="1"/>
          </p:nvPr>
        </p:nvSpPr>
        <p:spPr>
          <a:xfrm>
            <a:off x="677334" y="1418253"/>
            <a:ext cx="8596668" cy="4623109"/>
          </a:xfrm>
        </p:spPr>
        <p:txBody>
          <a:bodyPr/>
          <a:lstStyle/>
          <a:p>
            <a:pPr algn="just">
              <a:buFont typeface="Wingdings" charset="2"/>
              <a:buChar char="Ø"/>
            </a:pPr>
            <a:r>
              <a:rPr lang="en-US" sz="1800" dirty="0">
                <a:solidFill>
                  <a:schemeClr val="tx1"/>
                </a:solidFill>
                <a:latin typeface="Times New Roman" panose="02020603050405020304" pitchFamily="18" charset="0"/>
                <a:cs typeface="Times New Roman" panose="02020603050405020304" pitchFamily="18" charset="0"/>
              </a:rPr>
              <a:t>Be Professional all the time;</a:t>
            </a:r>
          </a:p>
          <a:p>
            <a:pPr algn="just">
              <a:buFont typeface="Wingdings" charset="2"/>
              <a:buChar char="Ø"/>
            </a:pPr>
            <a:r>
              <a:rPr lang="en-US" sz="1800" dirty="0">
                <a:solidFill>
                  <a:schemeClr val="tx1"/>
                </a:solidFill>
                <a:latin typeface="Times New Roman" panose="02020603050405020304" pitchFamily="18" charset="0"/>
                <a:cs typeface="Times New Roman" panose="02020603050405020304" pitchFamily="18" charset="0"/>
              </a:rPr>
              <a:t>Set a positive example;</a:t>
            </a:r>
          </a:p>
          <a:p>
            <a:pPr algn="just">
              <a:buFont typeface="Wingdings" charset="2"/>
              <a:buChar char="Ø"/>
            </a:pPr>
            <a:r>
              <a:rPr lang="en-US" sz="1800" dirty="0">
                <a:solidFill>
                  <a:schemeClr val="tx1"/>
                </a:solidFill>
                <a:latin typeface="Times New Roman" panose="02020603050405020304" pitchFamily="18" charset="0"/>
                <a:cs typeface="Times New Roman" panose="02020603050405020304" pitchFamily="18" charset="0"/>
              </a:rPr>
              <a:t>Think before making personnel comments;</a:t>
            </a:r>
          </a:p>
          <a:p>
            <a:pPr algn="just">
              <a:buFont typeface="Wingdings" charset="2"/>
              <a:buChar char="Ø"/>
            </a:pPr>
            <a:r>
              <a:rPr lang="en-US" sz="1800" dirty="0">
                <a:solidFill>
                  <a:schemeClr val="tx1"/>
                </a:solidFill>
                <a:latin typeface="Times New Roman" panose="02020603050405020304" pitchFamily="18" charset="0"/>
                <a:cs typeface="Times New Roman" panose="02020603050405020304" pitchFamily="18" charset="0"/>
              </a:rPr>
              <a:t>Be supportive of people who wish to talk about being sexually harassed;</a:t>
            </a:r>
          </a:p>
          <a:p>
            <a:pPr algn="just">
              <a:buFont typeface="Wingdings" charset="2"/>
              <a:buChar char="Ø"/>
            </a:pPr>
            <a:r>
              <a:rPr lang="en-US" sz="1800" dirty="0">
                <a:solidFill>
                  <a:schemeClr val="tx1"/>
                </a:solidFill>
                <a:latin typeface="Times New Roman" panose="02020603050405020304" pitchFamily="18" charset="0"/>
                <a:cs typeface="Times New Roman" panose="02020603050405020304" pitchFamily="18" charset="0"/>
              </a:rPr>
              <a:t>Direct them to the appropriate persons/authorities;</a:t>
            </a:r>
          </a:p>
          <a:p>
            <a:pPr algn="just">
              <a:buFont typeface="Wingdings" charset="2"/>
              <a:buChar char="Ø"/>
            </a:pPr>
            <a:r>
              <a:rPr lang="en-US" sz="1800" dirty="0">
                <a:solidFill>
                  <a:schemeClr val="tx1"/>
                </a:solidFill>
                <a:latin typeface="Times New Roman" panose="02020603050405020304" pitchFamily="18" charset="0"/>
                <a:cs typeface="Times New Roman" panose="02020603050405020304" pitchFamily="18" charset="0"/>
              </a:rPr>
              <a:t>Hold the harasser accountable for his actions. Don’t make excuses for him;</a:t>
            </a:r>
          </a:p>
          <a:p>
            <a:pPr algn="just">
              <a:buFont typeface="Wingdings" charset="2"/>
              <a:buChar char="Ø"/>
            </a:pPr>
            <a:r>
              <a:rPr lang="en-US" sz="1800" dirty="0">
                <a:solidFill>
                  <a:schemeClr val="tx1"/>
                </a:solidFill>
                <a:latin typeface="Times New Roman" panose="02020603050405020304" pitchFamily="18" charset="0"/>
                <a:cs typeface="Times New Roman" panose="02020603050405020304" pitchFamily="18" charset="0"/>
              </a:rPr>
              <a:t>Demand that the harassment be stopped;</a:t>
            </a:r>
          </a:p>
          <a:p>
            <a:pPr algn="just">
              <a:buFont typeface="Wingdings" charset="2"/>
              <a:buChar char="Ø"/>
            </a:pPr>
            <a:r>
              <a:rPr lang="en-US" sz="1800" dirty="0">
                <a:solidFill>
                  <a:schemeClr val="tx1"/>
                </a:solidFill>
                <a:latin typeface="Times New Roman" panose="02020603050405020304" pitchFamily="18" charset="0"/>
                <a:cs typeface="Times New Roman" panose="02020603050405020304" pitchFamily="18" charset="0"/>
              </a:rPr>
              <a:t>Report sexual harassment to responsible person in the </a:t>
            </a:r>
            <a:r>
              <a:rPr lang="en-US" sz="1800" dirty="0" err="1">
                <a:solidFill>
                  <a:schemeClr val="tx1"/>
                </a:solidFill>
                <a:latin typeface="Times New Roman" panose="02020603050405020304" pitchFamily="18" charset="0"/>
                <a:cs typeface="Times New Roman" panose="02020603050405020304" pitchFamily="18" charset="0"/>
              </a:rPr>
              <a:t>organisation</a:t>
            </a:r>
            <a:r>
              <a:rPr lang="en-US" sz="1800" dirty="0">
                <a:solidFill>
                  <a:schemeClr val="tx1"/>
                </a:solidFill>
                <a:latin typeface="Times New Roman" panose="02020603050405020304" pitchFamily="18" charset="0"/>
                <a:cs typeface="Times New Roman" panose="02020603050405020304" pitchFamily="18" charset="0"/>
              </a:rPr>
              <a:t>.</a:t>
            </a: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1673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DF711-97F2-C5F9-9037-AD4F1E7A631F}"/>
              </a:ext>
            </a:extLst>
          </p:cNvPr>
          <p:cNvSpPr>
            <a:spLocks noGrp="1"/>
          </p:cNvSpPr>
          <p:nvPr>
            <p:ph type="title"/>
          </p:nvPr>
        </p:nvSpPr>
        <p:spPr>
          <a:xfrm>
            <a:off x="677334" y="609600"/>
            <a:ext cx="8596668" cy="584718"/>
          </a:xfrm>
        </p:spPr>
        <p:txBody>
          <a:bodyPr>
            <a:normAutofit fontScale="90000"/>
          </a:bodyPr>
          <a:lstStyle/>
          <a:p>
            <a:br>
              <a:rPr lang="en-US" sz="3600" b="1" dirty="0">
                <a:solidFill>
                  <a:schemeClr val="tx1"/>
                </a:solidFill>
                <a:latin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025D46B1-3A65-AD16-0275-1DE7B20EA1EE}"/>
              </a:ext>
            </a:extLst>
          </p:cNvPr>
          <p:cNvSpPr>
            <a:spLocks noGrp="1"/>
          </p:cNvSpPr>
          <p:nvPr>
            <p:ph idx="1"/>
          </p:nvPr>
        </p:nvSpPr>
        <p:spPr>
          <a:xfrm>
            <a:off x="677334" y="961053"/>
            <a:ext cx="8802568" cy="5439747"/>
          </a:xfrm>
        </p:spPr>
        <p:txBody>
          <a:bodyPr>
            <a:normAutofit/>
          </a:bodyPr>
          <a:lstStyle/>
          <a:p>
            <a:pPr>
              <a:buFont typeface="Wingdings" panose="05000000000000000000" pitchFamily="2" charset="2"/>
              <a:buChar char="v"/>
            </a:pPr>
            <a:r>
              <a:rPr lang="en-US" sz="2800" b="1" dirty="0">
                <a:solidFill>
                  <a:schemeClr val="tx1"/>
                </a:solidFill>
                <a:latin typeface="Times New Roman" panose="02020603050405020304" pitchFamily="18" charset="0"/>
                <a:cs typeface="Times New Roman" panose="02020603050405020304" pitchFamily="18" charset="0"/>
              </a:rPr>
              <a:t>Issues</a:t>
            </a:r>
          </a:p>
          <a:p>
            <a:pPr>
              <a:lnSpc>
                <a:spcPct val="150000"/>
              </a:lnSpc>
            </a:pPr>
            <a:r>
              <a:rPr lang="en-US" sz="1900" dirty="0">
                <a:solidFill>
                  <a:schemeClr val="tx1"/>
                </a:solidFill>
                <a:latin typeface="Times New Roman" panose="02020603050405020304" pitchFamily="18" charset="0"/>
                <a:cs typeface="Times New Roman" panose="02020603050405020304" pitchFamily="18" charset="0"/>
              </a:rPr>
              <a:t>Political Will: Power Imbalance, Autonomy </a:t>
            </a:r>
          </a:p>
          <a:p>
            <a:pPr>
              <a:lnSpc>
                <a:spcPct val="150000"/>
              </a:lnSpc>
            </a:pPr>
            <a:r>
              <a:rPr lang="en-US" sz="1900" dirty="0">
                <a:solidFill>
                  <a:schemeClr val="tx1"/>
                </a:solidFill>
                <a:latin typeface="Times New Roman" panose="02020603050405020304" pitchFamily="18" charset="0"/>
                <a:cs typeface="Times New Roman" panose="02020603050405020304" pitchFamily="18" charset="0"/>
              </a:rPr>
              <a:t> Structural Problem: Universal Structure alienated from context, Elected vs nominated, under representation of students and nonteaching staff. </a:t>
            </a:r>
          </a:p>
          <a:p>
            <a:pPr>
              <a:lnSpc>
                <a:spcPct val="150000"/>
              </a:lnSpc>
            </a:pPr>
            <a:r>
              <a:rPr lang="en-US" sz="1900" dirty="0">
                <a:solidFill>
                  <a:schemeClr val="tx1"/>
                </a:solidFill>
                <a:latin typeface="Times New Roman" panose="02020603050405020304" pitchFamily="18" charset="0"/>
                <a:cs typeface="Times New Roman" panose="02020603050405020304" pitchFamily="18" charset="0"/>
              </a:rPr>
              <a:t> Socio-Cultural: Surrounding is patriarchal, transformation can only be done wholistically.</a:t>
            </a:r>
            <a:endParaRPr lang="en-US" dirty="0"/>
          </a:p>
          <a:p>
            <a:pPr>
              <a:buFont typeface="Wingdings" panose="05000000000000000000" pitchFamily="2" charset="2"/>
              <a:buChar char="v"/>
            </a:pPr>
            <a:r>
              <a:rPr lang="en-US" sz="2400" b="1" dirty="0">
                <a:solidFill>
                  <a:schemeClr val="tx1"/>
                </a:solidFill>
                <a:latin typeface="Times New Roman" panose="02020603050405020304" pitchFamily="18" charset="0"/>
                <a:cs typeface="Times New Roman" panose="02020603050405020304" pitchFamily="18" charset="0"/>
              </a:rPr>
              <a:t>Financial: Constraints of funds </a:t>
            </a:r>
            <a:endParaRPr lang="en-US" sz="2000" b="1" dirty="0">
              <a:solidFill>
                <a:schemeClr val="tx1"/>
              </a:solidFill>
              <a:latin typeface="Times New Roman" panose="02020603050405020304" pitchFamily="18" charset="0"/>
              <a:cs typeface="Times New Roman" panose="02020603050405020304" pitchFamily="18" charset="0"/>
            </a:endParaRPr>
          </a:p>
          <a:p>
            <a:pPr>
              <a:lnSpc>
                <a:spcPct val="160000"/>
              </a:lnSpc>
            </a:pPr>
            <a:r>
              <a:rPr lang="en-US" dirty="0">
                <a:solidFill>
                  <a:schemeClr val="tx1"/>
                </a:solidFill>
                <a:latin typeface="Times New Roman" panose="02020603050405020304" pitchFamily="18" charset="0"/>
                <a:cs typeface="Times New Roman" panose="02020603050405020304" pitchFamily="18" charset="0"/>
              </a:rPr>
              <a:t>Psychological: General Attitude is seeing WDCs and ICCs as Anti Male This acts as a Psychological block in the mind of male to not to become a part of these institutions. This alienation reinforces and manifolds that already existing psychological blockage.</a:t>
            </a:r>
            <a:endParaRPr lang="en-IN" dirty="0">
              <a:solidFill>
                <a:schemeClr val="tx1"/>
              </a:solidFill>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088822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017F-D2AC-FEF9-BA17-B2D1DDBE6743}"/>
              </a:ext>
            </a:extLst>
          </p:cNvPr>
          <p:cNvSpPr>
            <a:spLocks noGrp="1"/>
          </p:cNvSpPr>
          <p:nvPr>
            <p:ph type="title"/>
          </p:nvPr>
        </p:nvSpPr>
        <p:spPr>
          <a:xfrm>
            <a:off x="677334" y="609600"/>
            <a:ext cx="8596668" cy="659363"/>
          </a:xfrm>
        </p:spPr>
        <p:txBody>
          <a:bodyPr/>
          <a:lstStyle/>
          <a:p>
            <a:r>
              <a:rPr lang="en-US" sz="3600" b="1" dirty="0">
                <a:solidFill>
                  <a:schemeClr val="accent1">
                    <a:lumMod val="50000"/>
                  </a:schemeClr>
                </a:solidFill>
                <a:latin typeface="Times New Roman" panose="02020603050405020304" pitchFamily="18" charset="0"/>
                <a:cs typeface="Times New Roman" panose="02020603050405020304" pitchFamily="18" charset="0"/>
              </a:rPr>
              <a:t>Challenges</a:t>
            </a:r>
            <a:endParaRPr lang="en-IN" dirty="0">
              <a:solidFill>
                <a:schemeClr val="accent1">
                  <a:lumMod val="50000"/>
                </a:schemeClr>
              </a:solidFill>
            </a:endParaRPr>
          </a:p>
        </p:txBody>
      </p:sp>
      <p:sp>
        <p:nvSpPr>
          <p:cNvPr id="3" name="Content Placeholder 2">
            <a:extLst>
              <a:ext uri="{FF2B5EF4-FFF2-40B4-BE49-F238E27FC236}">
                <a16:creationId xmlns:a16="http://schemas.microsoft.com/office/drawing/2014/main" id="{ED5109C6-B7B7-420C-6B37-0FD7765AD78B}"/>
              </a:ext>
            </a:extLst>
          </p:cNvPr>
          <p:cNvSpPr>
            <a:spLocks noGrp="1"/>
          </p:cNvSpPr>
          <p:nvPr>
            <p:ph idx="1"/>
          </p:nvPr>
        </p:nvSpPr>
        <p:spPr>
          <a:xfrm>
            <a:off x="677334" y="1520891"/>
            <a:ext cx="8596668" cy="4408504"/>
          </a:xfrm>
        </p:spPr>
        <p:txBody>
          <a:bodyPr/>
          <a:lstStyle/>
          <a:p>
            <a:pPr>
              <a:lnSpc>
                <a:spcPct val="150000"/>
              </a:lnSpc>
            </a:pPr>
            <a:r>
              <a:rPr lang="en-US" b="1" dirty="0">
                <a:solidFill>
                  <a:schemeClr val="tx1"/>
                </a:solidFill>
                <a:latin typeface="Times New Roman" panose="02020603050405020304" pitchFamily="18" charset="0"/>
                <a:cs typeface="Times New Roman" panose="02020603050405020304" pitchFamily="18" charset="0"/>
              </a:rPr>
              <a:t>Deviation from the main purpose: </a:t>
            </a:r>
            <a:r>
              <a:rPr lang="en-US" dirty="0">
                <a:solidFill>
                  <a:schemeClr val="tx1"/>
                </a:solidFill>
                <a:latin typeface="Times New Roman" panose="02020603050405020304" pitchFamily="18" charset="0"/>
                <a:cs typeface="Times New Roman" panose="02020603050405020304" pitchFamily="18" charset="0"/>
              </a:rPr>
              <a:t>Due to pressure of NACC assessment WDC,s and ICCs are functioning with the instrumental purpose to secure good grading instead of working for the real transformation. </a:t>
            </a:r>
          </a:p>
          <a:p>
            <a:pPr>
              <a:lnSpc>
                <a:spcPct val="150000"/>
              </a:lnSpc>
            </a:pPr>
            <a:r>
              <a:rPr lang="en-US" b="1" dirty="0">
                <a:solidFill>
                  <a:schemeClr val="tx1"/>
                </a:solidFill>
                <a:latin typeface="Times New Roman" panose="02020603050405020304" pitchFamily="18" charset="0"/>
                <a:cs typeface="Times New Roman" panose="02020603050405020304" pitchFamily="18" charset="0"/>
              </a:rPr>
              <a:t>Stereotyped and Untrained ICC members: </a:t>
            </a:r>
            <a:r>
              <a:rPr lang="en-US" dirty="0">
                <a:solidFill>
                  <a:schemeClr val="tx1"/>
                </a:solidFill>
                <a:latin typeface="Times New Roman" panose="02020603050405020304" pitchFamily="18" charset="0"/>
                <a:cs typeface="Times New Roman" panose="02020603050405020304" pitchFamily="18" charset="0"/>
              </a:rPr>
              <a:t>Some of them lack understanding in gender issues. </a:t>
            </a:r>
          </a:p>
          <a:p>
            <a:pPr>
              <a:lnSpc>
                <a:spcPct val="150000"/>
              </a:lnSpc>
            </a:pPr>
            <a:r>
              <a:rPr lang="en-US" b="1" dirty="0">
                <a:solidFill>
                  <a:schemeClr val="tx1"/>
                </a:solidFill>
                <a:latin typeface="Times New Roman" panose="02020603050405020304" pitchFamily="18" charset="0"/>
                <a:cs typeface="Times New Roman" panose="02020603050405020304" pitchFamily="18" charset="0"/>
              </a:rPr>
              <a:t>Reduced to grievance redressal only: </a:t>
            </a:r>
            <a:r>
              <a:rPr lang="en-US" dirty="0">
                <a:solidFill>
                  <a:schemeClr val="tx1"/>
                </a:solidFill>
                <a:latin typeface="Times New Roman" panose="02020603050405020304" pitchFamily="18" charset="0"/>
                <a:cs typeface="Times New Roman" panose="02020603050405020304" pitchFamily="18" charset="0"/>
              </a:rPr>
              <a:t>Objectives of ICC are Prohibition, Prevention and Redressal of sexual harassment. </a:t>
            </a:r>
            <a:endParaRPr lang="en-IN" dirty="0">
              <a:solidFill>
                <a:schemeClr val="tx1"/>
              </a:solidFill>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383552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B1E35-1469-E906-1980-30D0133E1953}"/>
              </a:ext>
            </a:extLst>
          </p:cNvPr>
          <p:cNvSpPr>
            <a:spLocks noGrp="1"/>
          </p:cNvSpPr>
          <p:nvPr>
            <p:ph type="title"/>
          </p:nvPr>
        </p:nvSpPr>
        <p:spPr>
          <a:xfrm>
            <a:off x="485192" y="609600"/>
            <a:ext cx="8788810" cy="836645"/>
          </a:xfrm>
        </p:spPr>
        <p:txBody>
          <a:bodyPr/>
          <a:lstStyle/>
          <a:p>
            <a:r>
              <a:rPr lang="en-US" sz="3600" b="1" dirty="0">
                <a:solidFill>
                  <a:schemeClr val="accent1">
                    <a:lumMod val="50000"/>
                  </a:schemeClr>
                </a:solidFill>
                <a:latin typeface="Times New Roman" panose="02020603050405020304" pitchFamily="18" charset="0"/>
                <a:cs typeface="Times New Roman" panose="02020603050405020304" pitchFamily="18" charset="0"/>
              </a:rPr>
              <a:t>Lack of dedicated fund</a:t>
            </a:r>
            <a:endParaRPr lang="en-IN" dirty="0">
              <a:solidFill>
                <a:schemeClr val="accent1">
                  <a:lumMod val="50000"/>
                </a:schemeClr>
              </a:solidFill>
            </a:endParaRPr>
          </a:p>
        </p:txBody>
      </p:sp>
      <p:sp>
        <p:nvSpPr>
          <p:cNvPr id="3" name="Content Placeholder 2">
            <a:extLst>
              <a:ext uri="{FF2B5EF4-FFF2-40B4-BE49-F238E27FC236}">
                <a16:creationId xmlns:a16="http://schemas.microsoft.com/office/drawing/2014/main" id="{4FD7F300-6DD2-77AE-5A7E-E04FC9C704A3}"/>
              </a:ext>
            </a:extLst>
          </p:cNvPr>
          <p:cNvSpPr>
            <a:spLocks noGrp="1"/>
          </p:cNvSpPr>
          <p:nvPr>
            <p:ph idx="1"/>
          </p:nvPr>
        </p:nvSpPr>
        <p:spPr>
          <a:xfrm>
            <a:off x="485192" y="1520891"/>
            <a:ext cx="8788810" cy="4520472"/>
          </a:xfrm>
        </p:spPr>
        <p:txBody>
          <a:bodyPr/>
          <a:lstStyle/>
          <a:p>
            <a:pPr>
              <a:buFont typeface="Wingdings" panose="05000000000000000000" pitchFamily="2" charset="2"/>
              <a:buChar char="v"/>
            </a:pPr>
            <a:r>
              <a:rPr lang="en-US" sz="1800" b="1" dirty="0">
                <a:latin typeface="Times New Roman" panose="02020603050405020304" pitchFamily="18" charset="0"/>
                <a:cs typeface="Times New Roman" panose="02020603050405020304" pitchFamily="18" charset="0"/>
              </a:rPr>
              <a:t> </a:t>
            </a:r>
            <a:r>
              <a:rPr lang="en-US" sz="1800" dirty="0">
                <a:solidFill>
                  <a:schemeClr val="tx1"/>
                </a:solidFill>
                <a:latin typeface="Times New Roman" panose="02020603050405020304" pitchFamily="18" charset="0"/>
                <a:cs typeface="Times New Roman" panose="02020603050405020304" pitchFamily="18" charset="0"/>
              </a:rPr>
              <a:t>Does not organize awareness programs and workshops for the stakeholders. </a:t>
            </a:r>
          </a:p>
          <a:p>
            <a:pPr>
              <a:lnSpc>
                <a:spcPct val="150000"/>
              </a:lnSpc>
              <a:buFont typeface="Wingdings" panose="05000000000000000000" pitchFamily="2" charset="2"/>
              <a:buChar char="v"/>
            </a:pPr>
            <a:r>
              <a:rPr lang="en-US" sz="1800" dirty="0">
                <a:solidFill>
                  <a:schemeClr val="tx1"/>
                </a:solidFill>
                <a:latin typeface="Times New Roman" panose="02020603050405020304" pitchFamily="18" charset="0"/>
                <a:cs typeface="Times New Roman" panose="02020603050405020304" pitchFamily="18" charset="0"/>
              </a:rPr>
              <a:t>Members interfered and threatened by administration and people on powerful positions. </a:t>
            </a:r>
          </a:p>
          <a:p>
            <a:pPr>
              <a:lnSpc>
                <a:spcPct val="150000"/>
              </a:lnSpc>
              <a:buFont typeface="Wingdings" panose="05000000000000000000" pitchFamily="2" charset="2"/>
              <a:buChar char="v"/>
            </a:pPr>
            <a:r>
              <a:rPr lang="en-US" sz="1800" dirty="0">
                <a:solidFill>
                  <a:schemeClr val="tx1"/>
                </a:solidFill>
                <a:latin typeface="Times New Roman" panose="02020603050405020304" pitchFamily="18" charset="0"/>
                <a:cs typeface="Times New Roman" panose="02020603050405020304" pitchFamily="18" charset="0"/>
              </a:rPr>
              <a:t>When students orientation takes place for the new entrants, students are not oriented towards the existence, purpose, mechanism and procedure of filling complaints and redressal. </a:t>
            </a:r>
          </a:p>
          <a:p>
            <a:pPr>
              <a:lnSpc>
                <a:spcPct val="150000"/>
              </a:lnSpc>
              <a:buFont typeface="Wingdings" panose="05000000000000000000" pitchFamily="2" charset="2"/>
              <a:buChar char="v"/>
            </a:pPr>
            <a:r>
              <a:rPr lang="en-US" sz="1800" dirty="0">
                <a:solidFill>
                  <a:schemeClr val="tx1"/>
                </a:solidFill>
                <a:latin typeface="Times New Roman" panose="02020603050405020304" pitchFamily="18" charset="0"/>
                <a:cs typeface="Times New Roman" panose="02020603050405020304" pitchFamily="18" charset="0"/>
              </a:rPr>
              <a:t>Other stakeholders are also not well oriented towards the purpose, function and mechanism of WDC and ICCs. It might be one of the reason of under complain of the incidents.</a:t>
            </a:r>
            <a:endParaRPr lang="en-IN" sz="1800" dirty="0">
              <a:solidFill>
                <a:schemeClr val="tx1"/>
              </a:solidFill>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662057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BB855-68BB-4B1E-D240-7CA20F80FD54}"/>
              </a:ext>
            </a:extLst>
          </p:cNvPr>
          <p:cNvSpPr>
            <a:spLocks noGrp="1"/>
          </p:cNvSpPr>
          <p:nvPr>
            <p:ph type="title"/>
          </p:nvPr>
        </p:nvSpPr>
        <p:spPr>
          <a:xfrm>
            <a:off x="677334" y="609600"/>
            <a:ext cx="8596668" cy="519404"/>
          </a:xfrm>
        </p:spPr>
        <p:txBody>
          <a:bodyPr>
            <a:normAutofit fontScale="90000"/>
          </a:bodyPr>
          <a:lstStyle/>
          <a:p>
            <a:r>
              <a:rPr lang="en-US" b="1" dirty="0">
                <a:solidFill>
                  <a:schemeClr val="accent1">
                    <a:lumMod val="50000"/>
                  </a:schemeClr>
                </a:solidFill>
                <a:latin typeface="Times New Roman" panose="02020603050405020304" pitchFamily="18" charset="0"/>
                <a:cs typeface="Times New Roman" panose="02020603050405020304" pitchFamily="18" charset="0"/>
              </a:rPr>
              <a:t>Continue…</a:t>
            </a:r>
            <a:endParaRPr lang="en-IN" dirty="0">
              <a:solidFill>
                <a:schemeClr val="accent1">
                  <a:lumMod val="50000"/>
                </a:schemeClr>
              </a:solidFill>
            </a:endParaRPr>
          </a:p>
        </p:txBody>
      </p:sp>
      <p:sp>
        <p:nvSpPr>
          <p:cNvPr id="3" name="Content Placeholder 2">
            <a:extLst>
              <a:ext uri="{FF2B5EF4-FFF2-40B4-BE49-F238E27FC236}">
                <a16:creationId xmlns:a16="http://schemas.microsoft.com/office/drawing/2014/main" id="{04EAE27A-FAE8-2AAF-0E0B-E47274837A40}"/>
              </a:ext>
            </a:extLst>
          </p:cNvPr>
          <p:cNvSpPr>
            <a:spLocks noGrp="1"/>
          </p:cNvSpPr>
          <p:nvPr>
            <p:ph idx="1"/>
          </p:nvPr>
        </p:nvSpPr>
        <p:spPr>
          <a:xfrm>
            <a:off x="677334" y="1455577"/>
            <a:ext cx="8596668" cy="4585786"/>
          </a:xfrm>
        </p:spPr>
        <p:txBody>
          <a:bodyPr/>
          <a:lstStyle/>
          <a:p>
            <a:pPr>
              <a:lnSpc>
                <a:spcPct val="150000"/>
              </a:lnSpc>
            </a:pPr>
            <a:r>
              <a:rPr lang="en-US" sz="1800" dirty="0">
                <a:solidFill>
                  <a:schemeClr val="tx1"/>
                </a:solidFill>
                <a:latin typeface="Times New Roman" panose="02020603050405020304" pitchFamily="18" charset="0"/>
                <a:cs typeface="Times New Roman" panose="02020603050405020304" pitchFamily="18" charset="0"/>
              </a:rPr>
              <a:t>Very less publicized</a:t>
            </a:r>
          </a:p>
          <a:p>
            <a:pPr>
              <a:lnSpc>
                <a:spcPct val="150000"/>
              </a:lnSpc>
            </a:pPr>
            <a:r>
              <a:rPr lang="en-US" sz="1800" dirty="0">
                <a:solidFill>
                  <a:schemeClr val="tx1"/>
                </a:solidFill>
                <a:latin typeface="Times New Roman" panose="02020603050405020304" pitchFamily="18" charset="0"/>
                <a:cs typeface="Times New Roman" panose="02020603050405020304" pitchFamily="18" charset="0"/>
              </a:rPr>
              <a:t> Some universities do not have Women studies centers. </a:t>
            </a:r>
          </a:p>
          <a:p>
            <a:pPr>
              <a:lnSpc>
                <a:spcPct val="150000"/>
              </a:lnSpc>
            </a:pPr>
            <a:r>
              <a:rPr lang="en-US" sz="1800" dirty="0">
                <a:solidFill>
                  <a:schemeClr val="tx1"/>
                </a:solidFill>
                <a:latin typeface="Times New Roman" panose="02020603050405020304" pitchFamily="18" charset="0"/>
                <a:cs typeface="Times New Roman" panose="02020603050405020304" pitchFamily="18" charset="0"/>
              </a:rPr>
              <a:t> Undefined roles and responsibilities. </a:t>
            </a:r>
          </a:p>
          <a:p>
            <a:pPr>
              <a:lnSpc>
                <a:spcPct val="150000"/>
              </a:lnSpc>
            </a:pPr>
            <a:r>
              <a:rPr lang="en-US" sz="1800" dirty="0">
                <a:solidFill>
                  <a:schemeClr val="tx1"/>
                </a:solidFill>
                <a:latin typeface="Times New Roman" panose="02020603050405020304" pitchFamily="18" charset="0"/>
                <a:cs typeface="Times New Roman" panose="02020603050405020304" pitchFamily="18" charset="0"/>
              </a:rPr>
              <a:t> No separate office and staff. </a:t>
            </a:r>
          </a:p>
          <a:p>
            <a:pPr>
              <a:lnSpc>
                <a:spcPct val="150000"/>
              </a:lnSpc>
            </a:pPr>
            <a:r>
              <a:rPr lang="en-US" sz="1800" dirty="0">
                <a:solidFill>
                  <a:schemeClr val="tx1"/>
                </a:solidFill>
                <a:latin typeface="Times New Roman" panose="02020603050405020304" pitchFamily="18" charset="0"/>
                <a:cs typeface="Times New Roman" panose="02020603050405020304" pitchFamily="18" charset="0"/>
              </a:rPr>
              <a:t> Lack of infrastructure and private space. </a:t>
            </a:r>
          </a:p>
          <a:p>
            <a:pPr>
              <a:lnSpc>
                <a:spcPct val="150000"/>
              </a:lnSpc>
            </a:pPr>
            <a:r>
              <a:rPr lang="en-US" sz="1800" dirty="0">
                <a:solidFill>
                  <a:schemeClr val="tx1"/>
                </a:solidFill>
                <a:latin typeface="Times New Roman" panose="02020603050405020304" pitchFamily="18" charset="0"/>
                <a:cs typeface="Times New Roman" panose="02020603050405020304" pitchFamily="18" charset="0"/>
              </a:rPr>
              <a:t> Add on responsibilities, Gender issues are not of primary concern</a:t>
            </a:r>
            <a:endParaRPr lang="en-IN" sz="1800" dirty="0">
              <a:solidFill>
                <a:schemeClr val="tx1"/>
              </a:solidFill>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450633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8824F-7D29-CB49-D4F0-5AD00AD1240E}"/>
              </a:ext>
            </a:extLst>
          </p:cNvPr>
          <p:cNvSpPr>
            <a:spLocks noGrp="1"/>
          </p:cNvSpPr>
          <p:nvPr>
            <p:ph type="title"/>
          </p:nvPr>
        </p:nvSpPr>
        <p:spPr>
          <a:xfrm>
            <a:off x="677334" y="609600"/>
            <a:ext cx="8596668" cy="706016"/>
          </a:xfrm>
        </p:spPr>
        <p:txBody>
          <a:bodyPr>
            <a:normAutofit/>
          </a:bodyPr>
          <a:lstStyle/>
          <a:p>
            <a:r>
              <a:rPr lang="en-IN" sz="3600" b="1" dirty="0">
                <a:solidFill>
                  <a:schemeClr val="accent1">
                    <a:lumMod val="50000"/>
                  </a:schemeClr>
                </a:solidFill>
                <a:latin typeface="Times New Roman" panose="02020603050405020304" pitchFamily="18" charset="0"/>
                <a:cs typeface="Times New Roman" panose="02020603050405020304" pitchFamily="18" charset="0"/>
              </a:rPr>
              <a:t>Suggestions</a:t>
            </a:r>
            <a:endParaRPr lang="en-IN" dirty="0">
              <a:solidFill>
                <a:schemeClr val="accent1">
                  <a:lumMod val="50000"/>
                </a:schemeClr>
              </a:solidFill>
            </a:endParaRPr>
          </a:p>
        </p:txBody>
      </p:sp>
      <p:sp>
        <p:nvSpPr>
          <p:cNvPr id="3" name="Content Placeholder 2">
            <a:extLst>
              <a:ext uri="{FF2B5EF4-FFF2-40B4-BE49-F238E27FC236}">
                <a16:creationId xmlns:a16="http://schemas.microsoft.com/office/drawing/2014/main" id="{318405D1-FA38-B90F-0A09-00D15FECC4B7}"/>
              </a:ext>
            </a:extLst>
          </p:cNvPr>
          <p:cNvSpPr>
            <a:spLocks noGrp="1"/>
          </p:cNvSpPr>
          <p:nvPr>
            <p:ph idx="1"/>
          </p:nvPr>
        </p:nvSpPr>
        <p:spPr>
          <a:xfrm>
            <a:off x="677334" y="1558213"/>
            <a:ext cx="8596668" cy="4483150"/>
          </a:xfrm>
        </p:spPr>
        <p:txBody>
          <a:bodyPr/>
          <a:lstStyle/>
          <a:p>
            <a:pPr>
              <a:lnSpc>
                <a:spcPct val="150000"/>
              </a:lnSpc>
            </a:pPr>
            <a:r>
              <a:rPr lang="en-US" sz="1800" dirty="0">
                <a:solidFill>
                  <a:schemeClr val="tx1"/>
                </a:solidFill>
                <a:latin typeface="Times New Roman" panose="02020603050405020304" pitchFamily="18" charset="0"/>
                <a:cs typeface="Times New Roman" panose="02020603050405020304" pitchFamily="18" charset="0"/>
              </a:rPr>
              <a:t>WDC’s and ICC should be clear about the primary role of transformation. Primary agenda should not be oriented towards for the purpose. </a:t>
            </a:r>
          </a:p>
          <a:p>
            <a:pPr>
              <a:lnSpc>
                <a:spcPct val="150000"/>
              </a:lnSpc>
            </a:pPr>
            <a:r>
              <a:rPr lang="en-US" sz="1800" dirty="0">
                <a:solidFill>
                  <a:schemeClr val="tx1"/>
                </a:solidFill>
                <a:latin typeface="Times New Roman" panose="02020603050405020304" pitchFamily="18" charset="0"/>
                <a:cs typeface="Times New Roman" panose="02020603050405020304" pitchFamily="18" charset="0"/>
              </a:rPr>
              <a:t>Members should be trained and oriented towards gender issues and purpose, functions, mechanism of WDC and ICC. </a:t>
            </a:r>
          </a:p>
          <a:p>
            <a:pPr>
              <a:lnSpc>
                <a:spcPct val="150000"/>
              </a:lnSpc>
            </a:pPr>
            <a:r>
              <a:rPr lang="en-US" sz="1800" dirty="0">
                <a:solidFill>
                  <a:schemeClr val="tx1"/>
                </a:solidFill>
                <a:latin typeface="Times New Roman" panose="02020603050405020304" pitchFamily="18" charset="0"/>
                <a:cs typeface="Times New Roman" panose="02020603050405020304" pitchFamily="18" charset="0"/>
              </a:rPr>
              <a:t>Should not be reduced to grievance redressal only. </a:t>
            </a:r>
          </a:p>
          <a:p>
            <a:pPr>
              <a:lnSpc>
                <a:spcPct val="150000"/>
              </a:lnSpc>
            </a:pPr>
            <a:r>
              <a:rPr lang="en-US" sz="1800" dirty="0">
                <a:solidFill>
                  <a:schemeClr val="tx1"/>
                </a:solidFill>
                <a:latin typeface="Times New Roman" panose="02020603050405020304" pitchFamily="18" charset="0"/>
                <a:cs typeface="Times New Roman" panose="02020603050405020304" pitchFamily="18" charset="0"/>
              </a:rPr>
              <a:t>Their must be dedicated fund for the proper functioning of WDC and ICCs.</a:t>
            </a:r>
            <a:endParaRPr lang="en-IN" sz="1800" dirty="0">
              <a:solidFill>
                <a:schemeClr val="tx1"/>
              </a:solidFill>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145698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9A545-77AA-9405-F84C-D4279845B2E0}"/>
              </a:ext>
            </a:extLst>
          </p:cNvPr>
          <p:cNvSpPr>
            <a:spLocks noGrp="1"/>
          </p:cNvSpPr>
          <p:nvPr>
            <p:ph type="title"/>
          </p:nvPr>
        </p:nvSpPr>
        <p:spPr>
          <a:xfrm>
            <a:off x="677334" y="609600"/>
            <a:ext cx="8596668" cy="426098"/>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4CF4646D-BA2A-4526-E55F-C064EBD9DE75}"/>
              </a:ext>
            </a:extLst>
          </p:cNvPr>
          <p:cNvSpPr>
            <a:spLocks noGrp="1"/>
          </p:cNvSpPr>
          <p:nvPr>
            <p:ph idx="1"/>
          </p:nvPr>
        </p:nvSpPr>
        <p:spPr>
          <a:xfrm>
            <a:off x="677334" y="1446244"/>
            <a:ext cx="8596668" cy="4802155"/>
          </a:xfrm>
        </p:spPr>
        <p:txBody>
          <a:bodyPr/>
          <a:lstStyle/>
          <a:p>
            <a:pPr>
              <a:lnSpc>
                <a:spcPct val="150000"/>
              </a:lnSpc>
            </a:pPr>
            <a:r>
              <a:rPr lang="en-US" sz="1800" dirty="0">
                <a:solidFill>
                  <a:schemeClr val="tx1"/>
                </a:solidFill>
                <a:latin typeface="Times New Roman" panose="02020603050405020304" pitchFamily="18" charset="0"/>
                <a:cs typeface="Times New Roman" panose="02020603050405020304" pitchFamily="18" charset="0"/>
              </a:rPr>
              <a:t>Mandates should be clear and proper fund should be given for the conduction of sensitization programs for all the stakeholders including security guards, other workers and community. </a:t>
            </a:r>
          </a:p>
          <a:p>
            <a:pPr>
              <a:lnSpc>
                <a:spcPct val="150000"/>
              </a:lnSpc>
            </a:pPr>
            <a:r>
              <a:rPr lang="en-US" sz="1800" dirty="0">
                <a:solidFill>
                  <a:schemeClr val="tx1"/>
                </a:solidFill>
                <a:latin typeface="Times New Roman" panose="02020603050405020304" pitchFamily="18" charset="0"/>
                <a:cs typeface="Times New Roman" panose="02020603050405020304" pitchFamily="18" charset="0"/>
              </a:rPr>
              <a:t>Members must be given complete autonomy by the administration and strict action must be taken to the person interfering and threatening ICCs members. </a:t>
            </a:r>
          </a:p>
          <a:p>
            <a:pPr>
              <a:lnSpc>
                <a:spcPct val="150000"/>
              </a:lnSpc>
            </a:pPr>
            <a:r>
              <a:rPr lang="en-US" sz="1800" dirty="0">
                <a:solidFill>
                  <a:schemeClr val="tx1"/>
                </a:solidFill>
                <a:latin typeface="Times New Roman" panose="02020603050405020304" pitchFamily="18" charset="0"/>
                <a:cs typeface="Times New Roman" panose="02020603050405020304" pitchFamily="18" charset="0"/>
              </a:rPr>
              <a:t>When new students take admission in the institution, during their orientation program members of ICC must be present there and orient them towards existence, purpose, mechanism of WDC and ICC and procedure of filling complaints and redressal.</a:t>
            </a:r>
          </a:p>
          <a:p>
            <a:pPr>
              <a:lnSpc>
                <a:spcPct val="150000"/>
              </a:lnSpc>
            </a:pPr>
            <a:r>
              <a:rPr lang="en-US" sz="1800" dirty="0">
                <a:solidFill>
                  <a:schemeClr val="tx1"/>
                </a:solidFill>
                <a:latin typeface="Times New Roman" panose="02020603050405020304" pitchFamily="18" charset="0"/>
                <a:cs typeface="Times New Roman" panose="02020603050405020304" pitchFamily="18" charset="0"/>
              </a:rPr>
              <a:t>Institutional should be supportive and cooperative</a:t>
            </a:r>
            <a:r>
              <a:rPr lang="en-US" sz="1800" dirty="0">
                <a:latin typeface="Times New Roman" panose="02020603050405020304" pitchFamily="18" charset="0"/>
                <a:cs typeface="Times New Roman" panose="02020603050405020304" pitchFamily="18" charset="0"/>
              </a:rPr>
              <a:t>.</a:t>
            </a:r>
            <a:endParaRPr lang="en-IN" dirty="0"/>
          </a:p>
        </p:txBody>
      </p:sp>
    </p:spTree>
    <p:extLst>
      <p:ext uri="{BB962C8B-B14F-4D97-AF65-F5344CB8AC3E}">
        <p14:creationId xmlns:p14="http://schemas.microsoft.com/office/powerpoint/2010/main" val="2086307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11576-A648-0566-BE87-9F07AFC0716B}"/>
              </a:ext>
            </a:extLst>
          </p:cNvPr>
          <p:cNvSpPr>
            <a:spLocks noGrp="1"/>
          </p:cNvSpPr>
          <p:nvPr>
            <p:ph type="title"/>
          </p:nvPr>
        </p:nvSpPr>
        <p:spPr>
          <a:xfrm>
            <a:off x="677334" y="609600"/>
            <a:ext cx="8596668" cy="668694"/>
          </a:xfrm>
        </p:spPr>
        <p:txBody>
          <a:bodyPr/>
          <a:lstStyle/>
          <a:p>
            <a:r>
              <a:rPr lang="en-IN" b="1" dirty="0">
                <a:solidFill>
                  <a:schemeClr val="accent1">
                    <a:lumMod val="50000"/>
                  </a:schemeClr>
                </a:solidFill>
                <a:latin typeface="Times New Roman" panose="02020603050405020304" pitchFamily="18" charset="0"/>
                <a:cs typeface="Times New Roman" panose="02020603050405020304" pitchFamily="18" charset="0"/>
              </a:rPr>
              <a:t>Continue..</a:t>
            </a:r>
            <a:endParaRPr lang="en-IN" dirty="0">
              <a:solidFill>
                <a:schemeClr val="accent1">
                  <a:lumMod val="50000"/>
                </a:schemeClr>
              </a:solidFill>
            </a:endParaRPr>
          </a:p>
        </p:txBody>
      </p:sp>
      <p:sp>
        <p:nvSpPr>
          <p:cNvPr id="3" name="Content Placeholder 2">
            <a:extLst>
              <a:ext uri="{FF2B5EF4-FFF2-40B4-BE49-F238E27FC236}">
                <a16:creationId xmlns:a16="http://schemas.microsoft.com/office/drawing/2014/main" id="{3C84641A-EA71-4598-DD4D-D873A9A14BE4}"/>
              </a:ext>
            </a:extLst>
          </p:cNvPr>
          <p:cNvSpPr>
            <a:spLocks noGrp="1"/>
          </p:cNvSpPr>
          <p:nvPr>
            <p:ph idx="1"/>
          </p:nvPr>
        </p:nvSpPr>
        <p:spPr>
          <a:xfrm>
            <a:off x="677334" y="1352939"/>
            <a:ext cx="8596668" cy="4688424"/>
          </a:xfrm>
        </p:spPr>
        <p:txBody>
          <a:bodyPr/>
          <a:lstStyle/>
          <a:p>
            <a:pPr>
              <a:lnSpc>
                <a:spcPct val="150000"/>
              </a:lnSpc>
            </a:pPr>
            <a:r>
              <a:rPr lang="en-US" sz="1800" dirty="0">
                <a:solidFill>
                  <a:schemeClr val="tx1"/>
                </a:solidFill>
                <a:latin typeface="Times New Roman" panose="02020603050405020304" pitchFamily="18" charset="0"/>
                <a:cs typeface="Times New Roman" panose="02020603050405020304" pitchFamily="18" charset="0"/>
              </a:rPr>
              <a:t>There must be proper publicity of the guidelines of WDC and ICC in the form of poster, banners and permanent wall mounts at every corner of the institution. </a:t>
            </a:r>
          </a:p>
          <a:p>
            <a:pPr>
              <a:lnSpc>
                <a:spcPct val="150000"/>
              </a:lnSpc>
            </a:pPr>
            <a:r>
              <a:rPr lang="en-US" sz="1800" dirty="0">
                <a:solidFill>
                  <a:schemeClr val="tx1"/>
                </a:solidFill>
                <a:latin typeface="Times New Roman" panose="02020603050405020304" pitchFamily="18" charset="0"/>
                <a:cs typeface="Times New Roman" panose="02020603050405020304" pitchFamily="18" charset="0"/>
              </a:rPr>
              <a:t>Responsibility of WDC and ICCs must not be given as ad on responsibilities because it undermines the spirit of the committee due to overloading of work. </a:t>
            </a:r>
          </a:p>
          <a:p>
            <a:pPr>
              <a:lnSpc>
                <a:spcPct val="150000"/>
              </a:lnSpc>
            </a:pPr>
            <a:r>
              <a:rPr lang="en-US" sz="1800" dirty="0">
                <a:solidFill>
                  <a:schemeClr val="tx1"/>
                </a:solidFill>
                <a:latin typeface="Times New Roman" panose="02020603050405020304" pitchFamily="18" charset="0"/>
                <a:cs typeface="Times New Roman" panose="02020603050405020304" pitchFamily="18" charset="0"/>
              </a:rPr>
              <a:t>Leadership must be very clear and compassionate about the WDCs and ICCs and extend every kind of support to them. </a:t>
            </a:r>
          </a:p>
          <a:p>
            <a:pPr>
              <a:lnSpc>
                <a:spcPct val="150000"/>
              </a:lnSpc>
            </a:pPr>
            <a:r>
              <a:rPr lang="en-US" sz="1800" dirty="0">
                <a:solidFill>
                  <a:schemeClr val="tx1"/>
                </a:solidFill>
                <a:latin typeface="Times New Roman" panose="02020603050405020304" pitchFamily="18" charset="0"/>
                <a:cs typeface="Times New Roman" panose="02020603050405020304" pitchFamily="18" charset="0"/>
              </a:rPr>
              <a:t>WDC and ICC should trained gender champions from students.</a:t>
            </a:r>
            <a:endParaRPr lang="en-IN" sz="1800" dirty="0">
              <a:solidFill>
                <a:schemeClr val="tx1"/>
              </a:solidFill>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515685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BB3FA-A70B-4331-3372-4A3491E58585}"/>
              </a:ext>
            </a:extLst>
          </p:cNvPr>
          <p:cNvSpPr>
            <a:spLocks noGrp="1"/>
          </p:cNvSpPr>
          <p:nvPr>
            <p:ph type="title"/>
          </p:nvPr>
        </p:nvSpPr>
        <p:spPr>
          <a:xfrm>
            <a:off x="677334" y="488302"/>
            <a:ext cx="8596668" cy="743339"/>
          </a:xfrm>
        </p:spPr>
        <p:txBody>
          <a:bodyPr/>
          <a:lstStyle/>
          <a:p>
            <a:r>
              <a:rPr lang="en-IN" b="1" dirty="0">
                <a:solidFill>
                  <a:schemeClr val="accent1">
                    <a:lumMod val="50000"/>
                  </a:schemeClr>
                </a:solidFill>
                <a:latin typeface="Times New Roman" panose="02020603050405020304" pitchFamily="18" charset="0"/>
                <a:cs typeface="Times New Roman" panose="02020603050405020304" pitchFamily="18" charset="0"/>
              </a:rPr>
              <a:t>Continue…</a:t>
            </a:r>
            <a:endParaRPr lang="en-IN" dirty="0">
              <a:solidFill>
                <a:schemeClr val="accent1">
                  <a:lumMod val="50000"/>
                </a:schemeClr>
              </a:solidFill>
            </a:endParaRPr>
          </a:p>
        </p:txBody>
      </p:sp>
      <p:sp>
        <p:nvSpPr>
          <p:cNvPr id="3" name="Content Placeholder 2">
            <a:extLst>
              <a:ext uri="{FF2B5EF4-FFF2-40B4-BE49-F238E27FC236}">
                <a16:creationId xmlns:a16="http://schemas.microsoft.com/office/drawing/2014/main" id="{082438B9-AA77-4E9C-CCE7-2BF1F048F0F8}"/>
              </a:ext>
            </a:extLst>
          </p:cNvPr>
          <p:cNvSpPr>
            <a:spLocks noGrp="1"/>
          </p:cNvSpPr>
          <p:nvPr>
            <p:ph idx="1"/>
          </p:nvPr>
        </p:nvSpPr>
        <p:spPr>
          <a:xfrm>
            <a:off x="677334" y="1586205"/>
            <a:ext cx="8596668" cy="4455158"/>
          </a:xfrm>
        </p:spPr>
        <p:txBody>
          <a:bodyPr/>
          <a:lstStyle/>
          <a:p>
            <a:pPr>
              <a:lnSpc>
                <a:spcPct val="150000"/>
              </a:lnSpc>
            </a:pPr>
            <a:r>
              <a:rPr lang="en-US" sz="1800" dirty="0">
                <a:solidFill>
                  <a:schemeClr val="tx1"/>
                </a:solidFill>
                <a:latin typeface="Times New Roman" panose="02020603050405020304" pitchFamily="18" charset="0"/>
                <a:cs typeface="Times New Roman" panose="02020603050405020304" pitchFamily="18" charset="0"/>
              </a:rPr>
              <a:t>Introducing a two credit mandatory course on gender in every program at every level. </a:t>
            </a:r>
          </a:p>
          <a:p>
            <a:pPr>
              <a:lnSpc>
                <a:spcPct val="150000"/>
              </a:lnSpc>
            </a:pPr>
            <a:r>
              <a:rPr lang="en-US" sz="1800" dirty="0">
                <a:solidFill>
                  <a:schemeClr val="tx1"/>
                </a:solidFill>
                <a:latin typeface="Times New Roman" panose="02020603050405020304" pitchFamily="18" charset="0"/>
                <a:cs typeface="Times New Roman" panose="02020603050405020304" pitchFamily="18" charset="0"/>
              </a:rPr>
              <a:t>Documentary, skit should be made to sensitize the community.</a:t>
            </a:r>
          </a:p>
          <a:p>
            <a:pPr>
              <a:lnSpc>
                <a:spcPct val="150000"/>
              </a:lnSpc>
            </a:pPr>
            <a:r>
              <a:rPr lang="en-US" sz="1800" dirty="0">
                <a:solidFill>
                  <a:schemeClr val="tx1"/>
                </a:solidFill>
                <a:latin typeface="Times New Roman" panose="02020603050405020304" pitchFamily="18" charset="0"/>
                <a:cs typeface="Times New Roman" panose="02020603050405020304" pitchFamily="18" charset="0"/>
              </a:rPr>
              <a:t>Cybercrime: Proper orientation is required against cyber stalking, sextortion, cyber hacking, cyber bullying, pornography, cybersex trafficking etc. </a:t>
            </a:r>
          </a:p>
          <a:p>
            <a:pPr>
              <a:lnSpc>
                <a:spcPct val="150000"/>
              </a:lnSpc>
            </a:pPr>
            <a:r>
              <a:rPr lang="en-US" sz="1800" dirty="0">
                <a:solidFill>
                  <a:schemeClr val="tx1"/>
                </a:solidFill>
                <a:latin typeface="Times New Roman" panose="02020603050405020304" pitchFamily="18" charset="0"/>
                <a:cs typeface="Times New Roman" panose="02020603050405020304" pitchFamily="18" charset="0"/>
              </a:rPr>
              <a:t>Modules and Special intervention programs with pre and post feedback must be designed specially focusing on the issue of sexual harassment. </a:t>
            </a:r>
          </a:p>
          <a:p>
            <a:endParaRPr lang="en-IN" dirty="0"/>
          </a:p>
        </p:txBody>
      </p:sp>
    </p:spTree>
    <p:extLst>
      <p:ext uri="{BB962C8B-B14F-4D97-AF65-F5344CB8AC3E}">
        <p14:creationId xmlns:p14="http://schemas.microsoft.com/office/powerpoint/2010/main" val="4253708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A541775-A272-2A57-E4CA-59BFD52CD54F}"/>
              </a:ext>
            </a:extLst>
          </p:cNvPr>
          <p:cNvPicPr>
            <a:picLocks noGrp="1" noChangeAspect="1"/>
          </p:cNvPicPr>
          <p:nvPr>
            <p:ph idx="1"/>
          </p:nvPr>
        </p:nvPicPr>
        <p:blipFill>
          <a:blip r:embed="rId2"/>
          <a:stretch>
            <a:fillRect/>
          </a:stretch>
        </p:blipFill>
        <p:spPr>
          <a:xfrm>
            <a:off x="1268964" y="895739"/>
            <a:ext cx="7947540" cy="5279289"/>
          </a:xfrm>
          <a:prstGeom prst="rect">
            <a:avLst/>
          </a:prstGeom>
        </p:spPr>
      </p:pic>
    </p:spTree>
    <p:extLst>
      <p:ext uri="{BB962C8B-B14F-4D97-AF65-F5344CB8AC3E}">
        <p14:creationId xmlns:p14="http://schemas.microsoft.com/office/powerpoint/2010/main" val="415217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AB027-FC74-59BC-224E-D5B2B0A1BE07}"/>
              </a:ext>
            </a:extLst>
          </p:cNvPr>
          <p:cNvSpPr>
            <a:spLocks noGrp="1"/>
          </p:cNvSpPr>
          <p:nvPr>
            <p:ph type="title"/>
          </p:nvPr>
        </p:nvSpPr>
        <p:spPr>
          <a:xfrm>
            <a:off x="677334" y="609600"/>
            <a:ext cx="8596668" cy="724678"/>
          </a:xfrm>
        </p:spPr>
        <p:txBody>
          <a:bodyPr/>
          <a:lstStyle/>
          <a:p>
            <a:r>
              <a:rPr lang="en-US" sz="3600" b="1" dirty="0">
                <a:solidFill>
                  <a:schemeClr val="accent1">
                    <a:lumMod val="75000"/>
                  </a:schemeClr>
                </a:solidFill>
                <a:latin typeface="Times New Roman" panose="02020603050405020304" pitchFamily="18" charset="0"/>
                <a:cs typeface="Times New Roman" panose="02020603050405020304" pitchFamily="18" charset="0"/>
              </a:rPr>
              <a:t>Sexual Harassment includes</a:t>
            </a: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B09437C-35B4-BD98-458E-EBA755B97367}"/>
              </a:ext>
            </a:extLst>
          </p:cNvPr>
          <p:cNvSpPr>
            <a:spLocks noGrp="1"/>
          </p:cNvSpPr>
          <p:nvPr>
            <p:ph sz="half" idx="1"/>
          </p:nvPr>
        </p:nvSpPr>
        <p:spPr>
          <a:xfrm>
            <a:off x="677334" y="1726162"/>
            <a:ext cx="4184035" cy="4315199"/>
          </a:xfrm>
        </p:spPr>
        <p:txBody>
          <a:bodyPr>
            <a:normAutofit/>
          </a:bodyPr>
          <a:lstStyle/>
          <a:p>
            <a:pPr>
              <a:lnSpc>
                <a:spcPct val="150000"/>
              </a:lnSpc>
              <a:buFont typeface="Wingdings" panose="05000000000000000000" pitchFamily="2" charset="2"/>
              <a:buChar char="v"/>
            </a:pPr>
            <a:r>
              <a:rPr lang="en-US" sz="1800" dirty="0">
                <a:solidFill>
                  <a:schemeClr val="tx1"/>
                </a:solidFill>
                <a:latin typeface="Plantagenet Cherokee"/>
                <a:cs typeface="Plantagenet Cherokee"/>
              </a:rPr>
              <a:t>Physical contact </a:t>
            </a:r>
          </a:p>
          <a:p>
            <a:pPr>
              <a:lnSpc>
                <a:spcPct val="150000"/>
              </a:lnSpc>
              <a:buFont typeface="Wingdings" panose="05000000000000000000" pitchFamily="2" charset="2"/>
              <a:buChar char="v"/>
            </a:pPr>
            <a:r>
              <a:rPr lang="en-US" sz="1800" dirty="0">
                <a:solidFill>
                  <a:schemeClr val="tx1"/>
                </a:solidFill>
                <a:latin typeface="Plantagenet Cherokee"/>
                <a:cs typeface="Plantagenet Cherokee"/>
              </a:rPr>
              <a:t>Abusive Sounds</a:t>
            </a:r>
          </a:p>
          <a:p>
            <a:pPr>
              <a:lnSpc>
                <a:spcPct val="150000"/>
              </a:lnSpc>
              <a:buFont typeface="Wingdings" panose="05000000000000000000" pitchFamily="2" charset="2"/>
              <a:buChar char="v"/>
            </a:pPr>
            <a:r>
              <a:rPr lang="en-US" sz="1800" dirty="0">
                <a:solidFill>
                  <a:schemeClr val="tx1"/>
                </a:solidFill>
                <a:latin typeface="Plantagenet Cherokee"/>
                <a:cs typeface="Plantagenet Cherokee"/>
              </a:rPr>
              <a:t>Making sexually colored remarks </a:t>
            </a:r>
          </a:p>
          <a:p>
            <a:pPr>
              <a:lnSpc>
                <a:spcPct val="150000"/>
              </a:lnSpc>
              <a:buFont typeface="Wingdings" panose="05000000000000000000" pitchFamily="2" charset="2"/>
              <a:buChar char="v"/>
            </a:pPr>
            <a:r>
              <a:rPr lang="en-US" sz="1800" dirty="0">
                <a:solidFill>
                  <a:schemeClr val="tx1"/>
                </a:solidFill>
                <a:latin typeface="Plantagenet Cherokee"/>
                <a:cs typeface="Plantagenet Cherokee"/>
              </a:rPr>
              <a:t>Using sexually abusive language or signs in the presence of woman employee; </a:t>
            </a:r>
          </a:p>
          <a:p>
            <a:pPr>
              <a:lnSpc>
                <a:spcPct val="150000"/>
              </a:lnSpc>
              <a:buFont typeface="Wingdings" panose="05000000000000000000" pitchFamily="2" charset="2"/>
              <a:buChar char="v"/>
            </a:pPr>
            <a:r>
              <a:rPr lang="en-US" sz="1800" dirty="0">
                <a:solidFill>
                  <a:schemeClr val="tx1"/>
                </a:solidFill>
                <a:latin typeface="Plantagenet Cherokee"/>
                <a:cs typeface="Plantagenet Cherokee"/>
              </a:rPr>
              <a:t>Showing pornography or the likes; </a:t>
            </a:r>
          </a:p>
          <a:p>
            <a:endParaRPr lang="en-IN" dirty="0"/>
          </a:p>
        </p:txBody>
      </p:sp>
      <p:sp>
        <p:nvSpPr>
          <p:cNvPr id="4" name="Content Placeholder 3">
            <a:extLst>
              <a:ext uri="{FF2B5EF4-FFF2-40B4-BE49-F238E27FC236}">
                <a16:creationId xmlns:a16="http://schemas.microsoft.com/office/drawing/2014/main" id="{F8E5FE91-7C8C-7624-E996-1AB97BFFC68C}"/>
              </a:ext>
            </a:extLst>
          </p:cNvPr>
          <p:cNvSpPr>
            <a:spLocks noGrp="1"/>
          </p:cNvSpPr>
          <p:nvPr>
            <p:ph sz="half" idx="2"/>
          </p:nvPr>
        </p:nvSpPr>
        <p:spPr>
          <a:xfrm>
            <a:off x="5089970" y="1726163"/>
            <a:ext cx="4184034" cy="4315199"/>
          </a:xfrm>
        </p:spPr>
        <p:txBody>
          <a:bodyPr>
            <a:normAutofit/>
          </a:bodyPr>
          <a:lstStyle/>
          <a:p>
            <a:pPr>
              <a:lnSpc>
                <a:spcPct val="160000"/>
              </a:lnSpc>
              <a:buFont typeface="Wingdings" panose="05000000000000000000" pitchFamily="2" charset="2"/>
              <a:buChar char="v"/>
            </a:pPr>
            <a:r>
              <a:rPr lang="en-US" sz="1800" dirty="0">
                <a:solidFill>
                  <a:schemeClr val="tx1"/>
                </a:solidFill>
                <a:latin typeface="Plantagenet Cherokee"/>
                <a:cs typeface="Plantagenet Cherokee"/>
              </a:rPr>
              <a:t>Stalking </a:t>
            </a:r>
          </a:p>
          <a:p>
            <a:pPr lvl="0">
              <a:lnSpc>
                <a:spcPct val="160000"/>
              </a:lnSpc>
              <a:buFont typeface="Wingdings" panose="05000000000000000000" pitchFamily="2" charset="2"/>
              <a:buChar char="v"/>
            </a:pPr>
            <a:r>
              <a:rPr lang="en-US" dirty="0">
                <a:solidFill>
                  <a:schemeClr val="tx1"/>
                </a:solidFill>
                <a:latin typeface="Plantagenet Cherokee"/>
                <a:cs typeface="Plantagenet Cherokee"/>
              </a:rPr>
              <a:t>V</a:t>
            </a:r>
            <a:r>
              <a:rPr lang="en-US" sz="1800" dirty="0">
                <a:solidFill>
                  <a:schemeClr val="tx1"/>
                </a:solidFill>
                <a:latin typeface="Plantagenet Cherokee"/>
                <a:cs typeface="Plantagenet Cherokee"/>
              </a:rPr>
              <a:t>ulgar/indecent jokes, phone calls, text massages, e-mails, </a:t>
            </a:r>
          </a:p>
          <a:p>
            <a:pPr>
              <a:lnSpc>
                <a:spcPct val="160000"/>
              </a:lnSpc>
              <a:buFont typeface="Wingdings" panose="05000000000000000000" pitchFamily="2" charset="2"/>
              <a:buChar char="v"/>
            </a:pPr>
            <a:r>
              <a:rPr lang="en-US" sz="1800" dirty="0">
                <a:solidFill>
                  <a:schemeClr val="tx1"/>
                </a:solidFill>
                <a:latin typeface="Plantagenet Cherokee"/>
                <a:cs typeface="Plantagenet Cherokee"/>
              </a:rPr>
              <a:t>Physical confinement or touches against the will and likely to intrude upon one’s privacy; or</a:t>
            </a:r>
          </a:p>
          <a:p>
            <a:pPr>
              <a:lnSpc>
                <a:spcPct val="160000"/>
              </a:lnSpc>
              <a:buFont typeface="Wingdings" panose="05000000000000000000" pitchFamily="2" charset="2"/>
              <a:buChar char="v"/>
            </a:pPr>
            <a:r>
              <a:rPr lang="en-US" sz="1800" dirty="0">
                <a:solidFill>
                  <a:schemeClr val="tx1"/>
                </a:solidFill>
                <a:latin typeface="Plantagenet Cherokee"/>
                <a:cs typeface="Plantagenet Cherokee"/>
              </a:rPr>
              <a:t>Demand or request for sexual </a:t>
            </a:r>
            <a:r>
              <a:rPr lang="en-US" sz="1800" dirty="0" err="1">
                <a:solidFill>
                  <a:schemeClr val="tx1"/>
                </a:solidFill>
                <a:latin typeface="Plantagenet Cherokee"/>
                <a:cs typeface="Plantagenet Cherokee"/>
              </a:rPr>
              <a:t>favours</a:t>
            </a:r>
            <a:r>
              <a:rPr lang="en-US" sz="1800" dirty="0">
                <a:solidFill>
                  <a:schemeClr val="tx1"/>
                </a:solidFill>
                <a:latin typeface="Plantagenet Cherokee"/>
                <a:cs typeface="Plantagenet Cherokee"/>
              </a:rPr>
              <a:t>;</a:t>
            </a:r>
          </a:p>
          <a:p>
            <a:endParaRPr lang="en-IN" dirty="0"/>
          </a:p>
        </p:txBody>
      </p:sp>
    </p:spTree>
    <p:extLst>
      <p:ext uri="{BB962C8B-B14F-4D97-AF65-F5344CB8AC3E}">
        <p14:creationId xmlns:p14="http://schemas.microsoft.com/office/powerpoint/2010/main" val="4132734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464CB2-A247-92B9-DCE1-7463584DC9E4}"/>
              </a:ext>
            </a:extLst>
          </p:cNvPr>
          <p:cNvSpPr>
            <a:spLocks noGrp="1"/>
          </p:cNvSpPr>
          <p:nvPr>
            <p:ph idx="1"/>
          </p:nvPr>
        </p:nvSpPr>
        <p:spPr/>
        <p:txBody>
          <a:bodyPr>
            <a:normAutofit/>
          </a:bodyPr>
          <a:lstStyle/>
          <a:p>
            <a:pPr marL="0" indent="0" algn="ctr">
              <a:buNone/>
            </a:pPr>
            <a:endParaRPr lang="en-IN" sz="2800" b="1" dirty="0"/>
          </a:p>
          <a:p>
            <a:pPr marL="0" indent="0" algn="ctr">
              <a:buNone/>
            </a:pPr>
            <a:endParaRPr lang="en-IN" sz="3600" b="1" dirty="0">
              <a:effectLst>
                <a:outerShdw blurRad="38100" dist="38100" dir="2700000" algn="tl">
                  <a:srgbClr val="000000">
                    <a:alpha val="43137"/>
                  </a:srgbClr>
                </a:outerShdw>
              </a:effectLst>
            </a:endParaRPr>
          </a:p>
          <a:p>
            <a:pPr marL="0" indent="0" algn="ctr">
              <a:buNone/>
            </a:pPr>
            <a:r>
              <a:rPr lang="en-IN" sz="3600" b="1" dirty="0">
                <a:effectLst>
                  <a:outerShdw blurRad="38100" dist="38100" dir="2700000" algn="tl">
                    <a:srgbClr val="000000">
                      <a:alpha val="43137"/>
                    </a:srgbClr>
                  </a:outerShdw>
                </a:effectLst>
                <a:latin typeface="Arial Black" panose="020B0A04020102020204" pitchFamily="34" charset="0"/>
              </a:rPr>
              <a:t>THANK YOU</a:t>
            </a:r>
          </a:p>
        </p:txBody>
      </p:sp>
      <p:pic>
        <p:nvPicPr>
          <p:cNvPr id="4" name="Picture 3">
            <a:extLst>
              <a:ext uri="{FF2B5EF4-FFF2-40B4-BE49-F238E27FC236}">
                <a16:creationId xmlns:a16="http://schemas.microsoft.com/office/drawing/2014/main" id="{5E7DA4C8-9AD3-570D-2C4E-C395537F35C2}"/>
              </a:ext>
            </a:extLst>
          </p:cNvPr>
          <p:cNvPicPr>
            <a:picLocks noChangeAspect="1"/>
          </p:cNvPicPr>
          <p:nvPr/>
        </p:nvPicPr>
        <p:blipFill>
          <a:blip r:embed="rId2"/>
          <a:stretch>
            <a:fillRect/>
          </a:stretch>
        </p:blipFill>
        <p:spPr>
          <a:xfrm>
            <a:off x="3847526" y="816638"/>
            <a:ext cx="2573523" cy="2573523"/>
          </a:xfrm>
          <a:prstGeom prst="rect">
            <a:avLst/>
          </a:prstGeom>
        </p:spPr>
      </p:pic>
    </p:spTree>
    <p:extLst>
      <p:ext uri="{BB962C8B-B14F-4D97-AF65-F5344CB8AC3E}">
        <p14:creationId xmlns:p14="http://schemas.microsoft.com/office/powerpoint/2010/main" val="638983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102860-7953-0F14-19DF-D9DC718BDCB9}"/>
              </a:ext>
            </a:extLst>
          </p:cNvPr>
          <p:cNvSpPr>
            <a:spLocks noGrp="1"/>
          </p:cNvSpPr>
          <p:nvPr>
            <p:ph type="title"/>
          </p:nvPr>
        </p:nvSpPr>
        <p:spPr>
          <a:xfrm>
            <a:off x="677334" y="609600"/>
            <a:ext cx="8596668" cy="510073"/>
          </a:xfrm>
        </p:spPr>
        <p:txBody>
          <a:bodyPr>
            <a:normAutofit fontScale="90000"/>
          </a:bodyPr>
          <a:lstStyle/>
          <a:p>
            <a:r>
              <a:rPr lang="en-US" b="1" dirty="0">
                <a:solidFill>
                  <a:schemeClr val="accent1">
                    <a:lumMod val="50000"/>
                  </a:schemeClr>
                </a:solidFill>
                <a:latin typeface="Times New Roman" panose="02020603050405020304" pitchFamily="18" charset="0"/>
                <a:cs typeface="Times New Roman" panose="02020603050405020304" pitchFamily="18" charset="0"/>
              </a:rPr>
              <a:t>Laws Governing Sexual Harassment</a:t>
            </a:r>
            <a:endParaRPr lang="en-IN"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A7D22A9C-B3B2-7090-0AA4-40F6C6CBD609}"/>
              </a:ext>
            </a:extLst>
          </p:cNvPr>
          <p:cNvSpPr>
            <a:spLocks noGrp="1"/>
          </p:cNvSpPr>
          <p:nvPr>
            <p:ph idx="1"/>
          </p:nvPr>
        </p:nvSpPr>
        <p:spPr>
          <a:xfrm>
            <a:off x="677334" y="1511559"/>
            <a:ext cx="8596668" cy="4529803"/>
          </a:xfrm>
        </p:spPr>
        <p:txBody>
          <a:bodyPr/>
          <a:lstStyle/>
          <a:p>
            <a:pPr algn="just">
              <a:lnSpc>
                <a:spcPct val="150000"/>
              </a:lnSpc>
              <a:buFont typeface="Wingdings" panose="05000000000000000000" pitchFamily="2" charset="2"/>
              <a:buChar char="q"/>
            </a:pPr>
            <a:r>
              <a:rPr lang="en-US" sz="1800" b="1" dirty="0">
                <a:solidFill>
                  <a:schemeClr val="tx1"/>
                </a:solidFill>
                <a:latin typeface="Times New Roman" panose="02020603050405020304" pitchFamily="18" charset="0"/>
                <a:cs typeface="Times New Roman" panose="02020603050405020304" pitchFamily="18" charset="0"/>
              </a:rPr>
              <a:t>The Sexual Harassment of women at workplace (Prevention, Prohibition and Redressal) Act, 2013 and Rules made thereunder.</a:t>
            </a:r>
          </a:p>
          <a:p>
            <a:pPr algn="just">
              <a:lnSpc>
                <a:spcPct val="150000"/>
              </a:lnSpc>
              <a:buFont typeface="Wingdings" panose="05000000000000000000" pitchFamily="2" charset="2"/>
              <a:buChar char="q"/>
            </a:pPr>
            <a:r>
              <a:rPr lang="en-US" sz="1800" dirty="0">
                <a:solidFill>
                  <a:schemeClr val="tx1"/>
                </a:solidFill>
                <a:latin typeface="Times New Roman" panose="02020603050405020304" pitchFamily="18" charset="0"/>
                <a:cs typeface="Times New Roman" panose="02020603050405020304" pitchFamily="18" charset="0"/>
              </a:rPr>
              <a:t>Indian Penal Code (Section 209, 354, 376 and 509), 1860; and</a:t>
            </a:r>
          </a:p>
          <a:p>
            <a:pPr algn="just">
              <a:lnSpc>
                <a:spcPct val="150000"/>
              </a:lnSpc>
              <a:buFont typeface="Wingdings" panose="05000000000000000000" pitchFamily="2" charset="2"/>
              <a:buChar char="q"/>
            </a:pPr>
            <a:r>
              <a:rPr lang="en-US" sz="1800" dirty="0">
                <a:solidFill>
                  <a:schemeClr val="tx1"/>
                </a:solidFill>
                <a:latin typeface="Times New Roman" panose="02020603050405020304" pitchFamily="18" charset="0"/>
                <a:cs typeface="Times New Roman" panose="02020603050405020304" pitchFamily="18" charset="0"/>
              </a:rPr>
              <a:t>Industrial Employment (Standing Orders) Act, 1946</a:t>
            </a:r>
          </a:p>
          <a:p>
            <a:endParaRPr lang="en-IN" dirty="0"/>
          </a:p>
        </p:txBody>
      </p:sp>
      <p:pic>
        <p:nvPicPr>
          <p:cNvPr id="7" name="Picture 6">
            <a:extLst>
              <a:ext uri="{FF2B5EF4-FFF2-40B4-BE49-F238E27FC236}">
                <a16:creationId xmlns:a16="http://schemas.microsoft.com/office/drawing/2014/main" id="{D946CE90-68BC-211F-5F1F-C296129B1227}"/>
              </a:ext>
            </a:extLst>
          </p:cNvPr>
          <p:cNvPicPr>
            <a:picLocks noChangeAspect="1"/>
          </p:cNvPicPr>
          <p:nvPr/>
        </p:nvPicPr>
        <p:blipFill rotWithShape="1">
          <a:blip r:embed="rId2"/>
          <a:srcRect l="15344" t="3016" r="14651" b="1813"/>
          <a:stretch/>
        </p:blipFill>
        <p:spPr>
          <a:xfrm>
            <a:off x="7888638" y="2542383"/>
            <a:ext cx="2580999" cy="2603240"/>
          </a:xfrm>
          <a:prstGeom prst="rect">
            <a:avLst/>
          </a:prstGeom>
          <a:ln>
            <a:noFill/>
          </a:ln>
          <a:effectLst>
            <a:softEdge rad="112500"/>
          </a:effectLst>
        </p:spPr>
      </p:pic>
    </p:spTree>
    <p:extLst>
      <p:ext uri="{BB962C8B-B14F-4D97-AF65-F5344CB8AC3E}">
        <p14:creationId xmlns:p14="http://schemas.microsoft.com/office/powerpoint/2010/main" val="2025009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412E0-7177-D6C8-395D-0D91D2F1F3BB}"/>
              </a:ext>
            </a:extLst>
          </p:cNvPr>
          <p:cNvSpPr>
            <a:spLocks noGrp="1"/>
          </p:cNvSpPr>
          <p:nvPr>
            <p:ph type="title"/>
          </p:nvPr>
        </p:nvSpPr>
        <p:spPr>
          <a:xfrm>
            <a:off x="677334" y="609600"/>
            <a:ext cx="8596668" cy="780661"/>
          </a:xfrm>
        </p:spPr>
        <p:txBody>
          <a:bodyPr>
            <a:normAutofit fontScale="90000"/>
          </a:bodyPr>
          <a:lstStyle/>
          <a:p>
            <a:r>
              <a:rPr lang="en-US" b="1" dirty="0">
                <a:solidFill>
                  <a:schemeClr val="accent1">
                    <a:lumMod val="50000"/>
                  </a:schemeClr>
                </a:solidFill>
                <a:latin typeface="Times New Roman" panose="02020603050405020304" pitchFamily="18" charset="0"/>
                <a:cs typeface="Times New Roman" panose="02020603050405020304" pitchFamily="18" charset="0"/>
              </a:rPr>
              <a:t>Who is Employee?</a:t>
            </a:r>
            <a:br>
              <a:rPr lang="en-US" dirty="0">
                <a:solidFill>
                  <a:srgbClr val="376092"/>
                </a:solidFill>
                <a:latin typeface="Plantagenet Cherokee"/>
                <a:cs typeface="Plantagenet Cherokee"/>
              </a:rPr>
            </a:br>
            <a:endParaRPr lang="en-IN" dirty="0"/>
          </a:p>
        </p:txBody>
      </p:sp>
      <p:sp>
        <p:nvSpPr>
          <p:cNvPr id="3" name="Content Placeholder 2">
            <a:extLst>
              <a:ext uri="{FF2B5EF4-FFF2-40B4-BE49-F238E27FC236}">
                <a16:creationId xmlns:a16="http://schemas.microsoft.com/office/drawing/2014/main" id="{40580D5A-330A-C945-00A3-37DDF2497969}"/>
              </a:ext>
            </a:extLst>
          </p:cNvPr>
          <p:cNvSpPr>
            <a:spLocks noGrp="1"/>
          </p:cNvSpPr>
          <p:nvPr>
            <p:ph idx="1"/>
          </p:nvPr>
        </p:nvSpPr>
        <p:spPr>
          <a:xfrm>
            <a:off x="677334" y="1558213"/>
            <a:ext cx="8596668" cy="4483150"/>
          </a:xfrm>
        </p:spPr>
        <p:txBody>
          <a:bodyPr/>
          <a:lstStyle/>
          <a:p>
            <a:pPr marL="0" indent="0" algn="just">
              <a:lnSpc>
                <a:spcPct val="150000"/>
              </a:lnSpc>
              <a:buNone/>
            </a:pPr>
            <a:r>
              <a:rPr lang="en-US" sz="1800" dirty="0">
                <a:solidFill>
                  <a:schemeClr val="tx1"/>
                </a:solidFill>
                <a:latin typeface="Times New Roman" panose="02020603050405020304" pitchFamily="18" charset="0"/>
                <a:cs typeface="Times New Roman" panose="02020603050405020304" pitchFamily="18" charset="0"/>
              </a:rPr>
              <a:t>Employee means a person employed by Company for any work and includes:-</a:t>
            </a:r>
            <a:endParaRPr lang="en-US" sz="1800" b="1" dirty="0">
              <a:solidFill>
                <a:schemeClr val="tx1"/>
              </a:solidFill>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q"/>
            </a:pPr>
            <a:r>
              <a:rPr lang="en-US" sz="1800" dirty="0">
                <a:solidFill>
                  <a:schemeClr val="tx1"/>
                </a:solidFill>
                <a:latin typeface="Times New Roman" panose="02020603050405020304" pitchFamily="18" charset="0"/>
                <a:cs typeface="Times New Roman" panose="02020603050405020304" pitchFamily="18" charset="0"/>
              </a:rPr>
              <a:t>Employed on regular, temporary, ad hoc or daily wage basis;</a:t>
            </a:r>
          </a:p>
          <a:p>
            <a:pPr algn="just">
              <a:lnSpc>
                <a:spcPct val="150000"/>
              </a:lnSpc>
              <a:buFont typeface="Wingdings" panose="05000000000000000000" pitchFamily="2" charset="2"/>
              <a:buChar char="q"/>
            </a:pPr>
            <a:r>
              <a:rPr lang="en-US" sz="1800" dirty="0">
                <a:solidFill>
                  <a:schemeClr val="tx1"/>
                </a:solidFill>
                <a:latin typeface="Times New Roman" panose="02020603050405020304" pitchFamily="18" charset="0"/>
                <a:cs typeface="Times New Roman" panose="02020603050405020304" pitchFamily="18" charset="0"/>
              </a:rPr>
              <a:t>Either directly or through an agent, with or without the knowledge of the principal employer ;</a:t>
            </a:r>
          </a:p>
          <a:p>
            <a:pPr algn="just">
              <a:lnSpc>
                <a:spcPct val="150000"/>
              </a:lnSpc>
              <a:buFont typeface="Wingdings" panose="05000000000000000000" pitchFamily="2" charset="2"/>
              <a:buChar char="q"/>
            </a:pPr>
            <a:r>
              <a:rPr lang="en-US" sz="1800" dirty="0">
                <a:solidFill>
                  <a:schemeClr val="tx1"/>
                </a:solidFill>
                <a:latin typeface="Times New Roman" panose="02020603050405020304" pitchFamily="18" charset="0"/>
                <a:cs typeface="Times New Roman" panose="02020603050405020304" pitchFamily="18" charset="0"/>
              </a:rPr>
              <a:t>Whether for remuneration or not or working on a voluntary basis or otherwise;</a:t>
            </a:r>
          </a:p>
          <a:p>
            <a:pPr algn="just">
              <a:lnSpc>
                <a:spcPct val="150000"/>
              </a:lnSpc>
              <a:buFont typeface="Wingdings" panose="05000000000000000000" pitchFamily="2" charset="2"/>
              <a:buChar char="q"/>
            </a:pPr>
            <a:r>
              <a:rPr lang="en-US" sz="1800" dirty="0">
                <a:solidFill>
                  <a:schemeClr val="tx1"/>
                </a:solidFill>
                <a:latin typeface="Times New Roman" panose="02020603050405020304" pitchFamily="18" charset="0"/>
                <a:cs typeface="Times New Roman" panose="02020603050405020304" pitchFamily="18" charset="0"/>
              </a:rPr>
              <a:t>Whether the terms of employment are express or implied ; and</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Contractor, coworker, a contract worker, probationer, apprentice or called by any other such name .</a:t>
            </a:r>
          </a:p>
          <a:p>
            <a:endParaRPr lang="en-IN" dirty="0"/>
          </a:p>
        </p:txBody>
      </p:sp>
    </p:spTree>
    <p:extLst>
      <p:ext uri="{BB962C8B-B14F-4D97-AF65-F5344CB8AC3E}">
        <p14:creationId xmlns:p14="http://schemas.microsoft.com/office/powerpoint/2010/main" val="2442595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4B6B8-61DA-809B-40DC-CC73B301BA29}"/>
              </a:ext>
            </a:extLst>
          </p:cNvPr>
          <p:cNvSpPr>
            <a:spLocks noGrp="1"/>
          </p:cNvSpPr>
          <p:nvPr>
            <p:ph type="title"/>
          </p:nvPr>
        </p:nvSpPr>
        <p:spPr>
          <a:xfrm>
            <a:off x="677334" y="609600"/>
            <a:ext cx="8596668" cy="538065"/>
          </a:xfrm>
        </p:spPr>
        <p:txBody>
          <a:bodyPr>
            <a:normAutofit fontScale="90000"/>
          </a:bodyPr>
          <a:lstStyle/>
          <a:p>
            <a:r>
              <a:rPr lang="en-US" b="1" dirty="0">
                <a:solidFill>
                  <a:schemeClr val="accent1">
                    <a:lumMod val="50000"/>
                  </a:schemeClr>
                </a:solidFill>
                <a:latin typeface="Times New Roman" panose="02020603050405020304" pitchFamily="18" charset="0"/>
                <a:cs typeface="Times New Roman" panose="02020603050405020304" pitchFamily="18" charset="0"/>
              </a:rPr>
              <a:t>What is Workplace?</a:t>
            </a:r>
            <a:br>
              <a:rPr lang="en-US" dirty="0">
                <a:solidFill>
                  <a:srgbClr val="376092"/>
                </a:solidFill>
                <a:latin typeface="Plantagenet Cherokee"/>
                <a:cs typeface="Plantagenet Cherokee"/>
              </a:rPr>
            </a:br>
            <a:endParaRPr lang="en-IN" dirty="0"/>
          </a:p>
        </p:txBody>
      </p:sp>
      <p:sp>
        <p:nvSpPr>
          <p:cNvPr id="3" name="Content Placeholder 2">
            <a:extLst>
              <a:ext uri="{FF2B5EF4-FFF2-40B4-BE49-F238E27FC236}">
                <a16:creationId xmlns:a16="http://schemas.microsoft.com/office/drawing/2014/main" id="{5E7F22D7-AD37-539C-5FEF-10088F221AC0}"/>
              </a:ext>
            </a:extLst>
          </p:cNvPr>
          <p:cNvSpPr>
            <a:spLocks noGrp="1"/>
          </p:cNvSpPr>
          <p:nvPr>
            <p:ph idx="1"/>
          </p:nvPr>
        </p:nvSpPr>
        <p:spPr>
          <a:xfrm>
            <a:off x="677334" y="1464907"/>
            <a:ext cx="8596668" cy="4576456"/>
          </a:xfrm>
        </p:spPr>
        <p:txBody>
          <a:bodyPr>
            <a:normAutofit/>
          </a:bodyPr>
          <a:lstStyle/>
          <a:p>
            <a:pPr marL="0" indent="0" algn="just">
              <a:lnSpc>
                <a:spcPct val="150000"/>
              </a:lnSpc>
              <a:buNone/>
            </a:pPr>
            <a:r>
              <a:rPr lang="en-US" sz="1800" dirty="0">
                <a:solidFill>
                  <a:schemeClr val="tx1"/>
                </a:solidFill>
                <a:latin typeface="Times New Roman" panose="02020603050405020304" pitchFamily="18" charset="0"/>
                <a:cs typeface="Times New Roman" panose="02020603050405020304" pitchFamily="18" charset="0"/>
              </a:rPr>
              <a:t>Workplace includes:-</a:t>
            </a:r>
            <a:endParaRPr lang="en-US" sz="1800" b="1" dirty="0">
              <a:solidFill>
                <a:schemeClr val="tx1"/>
              </a:solidFill>
              <a:latin typeface="Times New Roman" panose="02020603050405020304" pitchFamily="18" charset="0"/>
              <a:cs typeface="Times New Roman" panose="02020603050405020304" pitchFamily="18" charset="0"/>
            </a:endParaRPr>
          </a:p>
          <a:p>
            <a:pPr lvl="0">
              <a:lnSpc>
                <a:spcPct val="150000"/>
              </a:lnSpc>
            </a:pPr>
            <a:r>
              <a:rPr lang="en-US" sz="1800" dirty="0">
                <a:solidFill>
                  <a:schemeClr val="tx1"/>
                </a:solidFill>
                <a:latin typeface="Times New Roman" panose="02020603050405020304" pitchFamily="18" charset="0"/>
                <a:cs typeface="Times New Roman" panose="02020603050405020304" pitchFamily="18" charset="0"/>
              </a:rPr>
              <a:t>All premises including Corporate Office, head office, branch offices and all other premises, locations, establishments, institutions, units, sites controlled directly or indirectly but he Company and/or where from business of the Company is conducted;</a:t>
            </a:r>
          </a:p>
          <a:p>
            <a:pPr lvl="0">
              <a:lnSpc>
                <a:spcPct val="150000"/>
              </a:lnSpc>
            </a:pPr>
            <a:r>
              <a:rPr lang="en-US" sz="1800" dirty="0">
                <a:solidFill>
                  <a:schemeClr val="tx1"/>
                </a:solidFill>
                <a:latin typeface="Times New Roman" panose="02020603050405020304" pitchFamily="18" charset="0"/>
                <a:cs typeface="Times New Roman" panose="02020603050405020304" pitchFamily="18" charset="0"/>
              </a:rPr>
              <a:t>All other premises where employees of the Company visit arising out of or during the course of their employment including official events; and</a:t>
            </a:r>
          </a:p>
          <a:p>
            <a:pPr lvl="0">
              <a:lnSpc>
                <a:spcPct val="150000"/>
              </a:lnSpc>
            </a:pPr>
            <a:r>
              <a:rPr lang="en-US" sz="1800" dirty="0">
                <a:solidFill>
                  <a:schemeClr val="tx1"/>
                </a:solidFill>
                <a:latin typeface="Times New Roman" panose="02020603050405020304" pitchFamily="18" charset="0"/>
                <a:cs typeface="Times New Roman" panose="02020603050405020304" pitchFamily="18" charset="0"/>
              </a:rPr>
              <a:t>Includes the transportation and accommodation, if any, provided by the Company for employees arising out of or during the course of employment for commutation or residence purposes.</a:t>
            </a:r>
          </a:p>
          <a:p>
            <a:endParaRPr lang="en-IN" dirty="0"/>
          </a:p>
        </p:txBody>
      </p:sp>
    </p:spTree>
    <p:extLst>
      <p:ext uri="{BB962C8B-B14F-4D97-AF65-F5344CB8AC3E}">
        <p14:creationId xmlns:p14="http://schemas.microsoft.com/office/powerpoint/2010/main" val="697487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9F776-6917-0A06-DB0F-11D01A9C8207}"/>
              </a:ext>
            </a:extLst>
          </p:cNvPr>
          <p:cNvSpPr>
            <a:spLocks noGrp="1"/>
          </p:cNvSpPr>
          <p:nvPr>
            <p:ph type="title"/>
          </p:nvPr>
        </p:nvSpPr>
        <p:spPr>
          <a:xfrm>
            <a:off x="677334" y="609600"/>
            <a:ext cx="8596668" cy="808654"/>
          </a:xfrm>
        </p:spPr>
        <p:txBody>
          <a:bodyPr/>
          <a:lstStyle/>
          <a:p>
            <a:r>
              <a:rPr lang="en-IN" b="1" dirty="0">
                <a:latin typeface="Times New Roman" panose="02020603050405020304" pitchFamily="18" charset="0"/>
                <a:cs typeface="Times New Roman" panose="02020603050405020304" pitchFamily="18" charset="0"/>
              </a:rPr>
              <a:t>How to prevent?</a:t>
            </a:r>
          </a:p>
        </p:txBody>
      </p:sp>
      <p:sp>
        <p:nvSpPr>
          <p:cNvPr id="3" name="Content Placeholder 2">
            <a:extLst>
              <a:ext uri="{FF2B5EF4-FFF2-40B4-BE49-F238E27FC236}">
                <a16:creationId xmlns:a16="http://schemas.microsoft.com/office/drawing/2014/main" id="{5E8638E8-AEE8-8B67-C7A7-31E5AEAE67C6}"/>
              </a:ext>
            </a:extLst>
          </p:cNvPr>
          <p:cNvSpPr>
            <a:spLocks noGrp="1"/>
          </p:cNvSpPr>
          <p:nvPr>
            <p:ph idx="1"/>
          </p:nvPr>
        </p:nvSpPr>
        <p:spPr>
          <a:xfrm>
            <a:off x="677334" y="1418255"/>
            <a:ext cx="8596668" cy="4623108"/>
          </a:xfrm>
        </p:spPr>
        <p:txBody>
          <a:bodyPr>
            <a:normAutofit fontScale="92500" lnSpcReduction="20000"/>
          </a:bodyPr>
          <a:lstStyle/>
          <a:p>
            <a:pPr marL="0" indent="0" algn="just">
              <a:lnSpc>
                <a:spcPct val="150000"/>
              </a:lnSpc>
              <a:buNone/>
            </a:pPr>
            <a:r>
              <a:rPr lang="en-US" sz="2000" dirty="0">
                <a:solidFill>
                  <a:schemeClr val="tx1"/>
                </a:solidFill>
                <a:latin typeface="Plantagenet Cherokee"/>
                <a:cs typeface="Plantagenet Cherokee"/>
              </a:rPr>
              <a:t>Following are the responsibilities of the employer under the Act:-</a:t>
            </a:r>
          </a:p>
          <a:p>
            <a:pPr algn="just">
              <a:lnSpc>
                <a:spcPct val="150000"/>
              </a:lnSpc>
            </a:pPr>
            <a:r>
              <a:rPr lang="en-US" sz="2000" dirty="0">
                <a:solidFill>
                  <a:schemeClr val="tx1"/>
                </a:solidFill>
                <a:latin typeface="Plantagenet Cherokee"/>
                <a:cs typeface="Plantagenet Cherokee"/>
              </a:rPr>
              <a:t>Constitution of Internal Complaint Committee (ICC) to handle the complaints of sexual harassment;</a:t>
            </a:r>
          </a:p>
          <a:p>
            <a:pPr algn="just">
              <a:lnSpc>
                <a:spcPct val="150000"/>
              </a:lnSpc>
            </a:pPr>
            <a:r>
              <a:rPr lang="en-US" sz="2000" dirty="0">
                <a:solidFill>
                  <a:schemeClr val="tx1"/>
                </a:solidFill>
                <a:latin typeface="Plantagenet Cherokee"/>
                <a:cs typeface="Plantagenet Cherokee"/>
              </a:rPr>
              <a:t>Display on the notice board of the premises giving full details of members of ICC;</a:t>
            </a:r>
          </a:p>
          <a:p>
            <a:pPr algn="just">
              <a:lnSpc>
                <a:spcPct val="150000"/>
              </a:lnSpc>
            </a:pPr>
            <a:r>
              <a:rPr lang="en-US" sz="2000" dirty="0">
                <a:solidFill>
                  <a:schemeClr val="tx1"/>
                </a:solidFill>
                <a:latin typeface="Plantagenet Cherokee"/>
                <a:cs typeface="Plantagenet Cherokee"/>
              </a:rPr>
              <a:t>Display at conspicuous places at workplace, penalties &amp; consequences of sexual harassment ;</a:t>
            </a:r>
          </a:p>
          <a:p>
            <a:pPr algn="just">
              <a:lnSpc>
                <a:spcPct val="150000"/>
              </a:lnSpc>
            </a:pPr>
            <a:r>
              <a:rPr lang="en-US" sz="2000" dirty="0">
                <a:solidFill>
                  <a:schemeClr val="tx1"/>
                </a:solidFill>
                <a:latin typeface="Plantagenet Cherokee"/>
                <a:cs typeface="Plantagenet Cherokee"/>
              </a:rPr>
              <a:t>Providing training to sensitize the employees on the issues and implications of sexual harassment at workplace and organizing orientation </a:t>
            </a:r>
            <a:r>
              <a:rPr lang="en-US" sz="2000" dirty="0" err="1">
                <a:solidFill>
                  <a:schemeClr val="tx1"/>
                </a:solidFill>
                <a:latin typeface="Plantagenet Cherokee"/>
                <a:cs typeface="Plantagenet Cherokee"/>
              </a:rPr>
              <a:t>programme</a:t>
            </a:r>
            <a:r>
              <a:rPr lang="en-US" sz="2000" dirty="0">
                <a:solidFill>
                  <a:schemeClr val="tx1"/>
                </a:solidFill>
                <a:latin typeface="Plantagenet Cherokee"/>
                <a:cs typeface="Plantagenet Cherokee"/>
              </a:rPr>
              <a:t>(s) for members of ICC.</a:t>
            </a:r>
          </a:p>
          <a:p>
            <a:endParaRPr lang="en-IN" dirty="0"/>
          </a:p>
        </p:txBody>
      </p:sp>
    </p:spTree>
    <p:extLst>
      <p:ext uri="{BB962C8B-B14F-4D97-AF65-F5344CB8AC3E}">
        <p14:creationId xmlns:p14="http://schemas.microsoft.com/office/powerpoint/2010/main" val="3534064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817E5-C684-0A51-8B06-185044F2743D}"/>
              </a:ext>
            </a:extLst>
          </p:cNvPr>
          <p:cNvSpPr>
            <a:spLocks noGrp="1"/>
          </p:cNvSpPr>
          <p:nvPr>
            <p:ph type="title"/>
          </p:nvPr>
        </p:nvSpPr>
        <p:spPr>
          <a:xfrm>
            <a:off x="677334" y="609600"/>
            <a:ext cx="8596668" cy="715347"/>
          </a:xfrm>
        </p:spPr>
        <p:txBody>
          <a:bodyPr>
            <a:normAutofit fontScale="90000"/>
          </a:bodyPr>
          <a:lstStyle/>
          <a:p>
            <a:r>
              <a:rPr lang="en-US" b="1" dirty="0">
                <a:solidFill>
                  <a:schemeClr val="accent1">
                    <a:lumMod val="50000"/>
                  </a:schemeClr>
                </a:solidFill>
                <a:latin typeface="Times New Roman" panose="02020603050405020304" pitchFamily="18" charset="0"/>
                <a:cs typeface="Times New Roman" panose="02020603050405020304" pitchFamily="18" charset="0"/>
              </a:rPr>
              <a:t>Internal Complaint Committee</a:t>
            </a:r>
            <a:br>
              <a:rPr lang="en-US" dirty="0">
                <a:solidFill>
                  <a:srgbClr val="376092"/>
                </a:solidFill>
                <a:latin typeface="Plantagenet Cherokee"/>
                <a:cs typeface="Plantagenet Cherokee"/>
              </a:rPr>
            </a:br>
            <a:endParaRPr lang="en-IN" dirty="0"/>
          </a:p>
        </p:txBody>
      </p:sp>
      <p:sp>
        <p:nvSpPr>
          <p:cNvPr id="3" name="Content Placeholder 2">
            <a:extLst>
              <a:ext uri="{FF2B5EF4-FFF2-40B4-BE49-F238E27FC236}">
                <a16:creationId xmlns:a16="http://schemas.microsoft.com/office/drawing/2014/main" id="{0E36B7CF-B45E-B699-3F91-0BD93EB9A378}"/>
              </a:ext>
            </a:extLst>
          </p:cNvPr>
          <p:cNvSpPr>
            <a:spLocks noGrp="1"/>
          </p:cNvSpPr>
          <p:nvPr>
            <p:ph idx="1"/>
          </p:nvPr>
        </p:nvSpPr>
        <p:spPr>
          <a:xfrm>
            <a:off x="677334" y="1539551"/>
            <a:ext cx="8596668" cy="4501812"/>
          </a:xfrm>
        </p:spPr>
        <p:txBody>
          <a:bodyPr/>
          <a:lstStyle/>
          <a:p>
            <a:pPr algn="just">
              <a:lnSpc>
                <a:spcPct val="150000"/>
              </a:lnSpc>
              <a:buFont typeface="Wingdings" panose="05000000000000000000" pitchFamily="2" charset="2"/>
              <a:buChar char="q"/>
            </a:pPr>
            <a:r>
              <a:rPr lang="en-US" sz="2000" b="1" dirty="0">
                <a:solidFill>
                  <a:schemeClr val="tx1"/>
                </a:solidFill>
                <a:latin typeface="Times New Roman" panose="02020603050405020304" pitchFamily="18" charset="0"/>
                <a:cs typeface="Times New Roman" panose="02020603050405020304" pitchFamily="18" charset="0"/>
              </a:rPr>
              <a:t>Every Employer needs to constitute ICC as per the provisions of the Act to take care of following matters:-</a:t>
            </a:r>
          </a:p>
          <a:p>
            <a:pPr algn="just">
              <a:lnSpc>
                <a:spcPct val="150000"/>
              </a:lnSpc>
              <a:buFont typeface="Wingdings" panose="05000000000000000000" pitchFamily="2" charset="2"/>
              <a:buChar char="q"/>
            </a:pPr>
            <a:r>
              <a:rPr lang="en-US" sz="2000" b="1" dirty="0">
                <a:solidFill>
                  <a:schemeClr val="tx1"/>
                </a:solidFill>
                <a:latin typeface="Times New Roman" panose="02020603050405020304" pitchFamily="18" charset="0"/>
                <a:cs typeface="Times New Roman" panose="02020603050405020304" pitchFamily="18" charset="0"/>
              </a:rPr>
              <a:t>To conduct enquiry into the complaints of sexual harassment;</a:t>
            </a:r>
          </a:p>
          <a:p>
            <a:pPr algn="just">
              <a:lnSpc>
                <a:spcPct val="150000"/>
              </a:lnSpc>
              <a:buFont typeface="Wingdings" panose="05000000000000000000" pitchFamily="2" charset="2"/>
              <a:buChar char="q"/>
            </a:pPr>
            <a:r>
              <a:rPr lang="en-US" sz="2000" b="1" dirty="0">
                <a:solidFill>
                  <a:schemeClr val="tx1"/>
                </a:solidFill>
                <a:latin typeface="Times New Roman" panose="02020603050405020304" pitchFamily="18" charset="0"/>
                <a:cs typeface="Times New Roman" panose="02020603050405020304" pitchFamily="18" charset="0"/>
              </a:rPr>
              <a:t>To make recommendations to the Board of Directors of your Company in the matters of sexual harassment after conclusion of enquiry;</a:t>
            </a:r>
          </a:p>
          <a:p>
            <a:pPr algn="just">
              <a:lnSpc>
                <a:spcPct val="150000"/>
              </a:lnSpc>
              <a:buFont typeface="Wingdings" panose="05000000000000000000" pitchFamily="2" charset="2"/>
              <a:buChar char="q"/>
            </a:pPr>
            <a:r>
              <a:rPr lang="en-US" sz="2000" b="1" dirty="0">
                <a:solidFill>
                  <a:schemeClr val="tx1"/>
                </a:solidFill>
                <a:latin typeface="Times New Roman" panose="02020603050405020304" pitchFamily="18" charset="0"/>
                <a:cs typeface="Times New Roman" panose="02020603050405020304" pitchFamily="18" charset="0"/>
              </a:rPr>
              <a:t>To file annual report as per the provisions of the Act</a:t>
            </a:r>
          </a:p>
          <a:p>
            <a:endParaRPr lang="en-IN" dirty="0"/>
          </a:p>
        </p:txBody>
      </p:sp>
    </p:spTree>
    <p:extLst>
      <p:ext uri="{BB962C8B-B14F-4D97-AF65-F5344CB8AC3E}">
        <p14:creationId xmlns:p14="http://schemas.microsoft.com/office/powerpoint/2010/main" val="3890749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C616C-6CDC-1C70-9E44-3210D04A8099}"/>
              </a:ext>
            </a:extLst>
          </p:cNvPr>
          <p:cNvSpPr>
            <a:spLocks noGrp="1"/>
          </p:cNvSpPr>
          <p:nvPr>
            <p:ph type="title"/>
          </p:nvPr>
        </p:nvSpPr>
        <p:spPr>
          <a:xfrm>
            <a:off x="677334" y="609600"/>
            <a:ext cx="8596668" cy="696686"/>
          </a:xfrm>
        </p:spPr>
        <p:txBody>
          <a:bodyPr/>
          <a:lstStyle/>
          <a:p>
            <a:r>
              <a:rPr lang="en-IN" b="1" dirty="0">
                <a:solidFill>
                  <a:schemeClr val="tx2">
                    <a:lumMod val="50000"/>
                  </a:schemeClr>
                </a:solidFill>
                <a:latin typeface="Times New Roman" panose="02020603050405020304" pitchFamily="18" charset="0"/>
                <a:cs typeface="Times New Roman" panose="02020603050405020304" pitchFamily="18" charset="0"/>
              </a:rPr>
              <a:t>Objectives of ICC</a:t>
            </a:r>
            <a:endParaRPr lang="en-IN" dirty="0">
              <a:solidFill>
                <a:schemeClr val="tx2">
                  <a:lumMod val="50000"/>
                </a:schemeClr>
              </a:solidFill>
            </a:endParaRPr>
          </a:p>
        </p:txBody>
      </p:sp>
      <p:sp>
        <p:nvSpPr>
          <p:cNvPr id="3" name="Content Placeholder 2">
            <a:extLst>
              <a:ext uri="{FF2B5EF4-FFF2-40B4-BE49-F238E27FC236}">
                <a16:creationId xmlns:a16="http://schemas.microsoft.com/office/drawing/2014/main" id="{69E213F3-48A0-A571-FDD6-EC6F0CA15044}"/>
              </a:ext>
            </a:extLst>
          </p:cNvPr>
          <p:cNvSpPr>
            <a:spLocks noGrp="1"/>
          </p:cNvSpPr>
          <p:nvPr>
            <p:ph idx="1"/>
          </p:nvPr>
        </p:nvSpPr>
        <p:spPr>
          <a:xfrm>
            <a:off x="677334" y="1492899"/>
            <a:ext cx="8596668" cy="4548464"/>
          </a:xfrm>
        </p:spPr>
        <p:txBody>
          <a:bodyPr/>
          <a:lstStyle/>
          <a:p>
            <a:pPr>
              <a:buFont typeface="Wingdings" panose="05000000000000000000" pitchFamily="2" charset="2"/>
              <a:buChar char="v"/>
            </a:pPr>
            <a:r>
              <a:rPr lang="en-US" sz="1800" dirty="0">
                <a:solidFill>
                  <a:schemeClr val="tx1"/>
                </a:solidFill>
                <a:latin typeface="Times New Roman" panose="02020603050405020304" pitchFamily="18" charset="0"/>
                <a:cs typeface="Times New Roman" panose="02020603050405020304" pitchFamily="18" charset="0"/>
              </a:rPr>
              <a:t>The objectives of the Internal Complaint Committee to Prevent Sexual Harassment of Women at the Workplace are as follows:</a:t>
            </a:r>
          </a:p>
          <a:p>
            <a:pPr algn="just"/>
            <a:r>
              <a:rPr lang="en-US" sz="1800" dirty="0">
                <a:solidFill>
                  <a:schemeClr val="tx1"/>
                </a:solidFill>
                <a:latin typeface="Times New Roman" panose="02020603050405020304" pitchFamily="18" charset="0"/>
                <a:cs typeface="Times New Roman" panose="02020603050405020304" pitchFamily="18" charset="0"/>
              </a:rPr>
              <a:t>To develop a policy against sexual harassment of women at the Institute.</a:t>
            </a:r>
          </a:p>
          <a:p>
            <a:pPr algn="just"/>
            <a:r>
              <a:rPr lang="en-US" sz="1800" dirty="0">
                <a:solidFill>
                  <a:schemeClr val="tx1"/>
                </a:solidFill>
                <a:latin typeface="Times New Roman" panose="02020603050405020304" pitchFamily="18" charset="0"/>
                <a:cs typeface="Times New Roman" panose="02020603050405020304" pitchFamily="18" charset="0"/>
              </a:rPr>
              <a:t>To ensure the implementation of the policy in letter and spirit through proper reporting of the complaints and their follow-up procedures.</a:t>
            </a:r>
          </a:p>
          <a:p>
            <a:pPr algn="just"/>
            <a:r>
              <a:rPr lang="en-US" sz="1800" dirty="0">
                <a:solidFill>
                  <a:schemeClr val="tx1"/>
                </a:solidFill>
                <a:latin typeface="Times New Roman" panose="02020603050405020304" pitchFamily="18" charset="0"/>
                <a:cs typeface="Times New Roman" panose="02020603050405020304" pitchFamily="18" charset="0"/>
              </a:rPr>
              <a:t>To uphold the commitment of the Institute to provide an environment free of gender based discrimination.</a:t>
            </a:r>
          </a:p>
          <a:p>
            <a:pPr algn="just"/>
            <a:r>
              <a:rPr lang="en-US" sz="1800" dirty="0">
                <a:solidFill>
                  <a:schemeClr val="tx1"/>
                </a:solidFill>
                <a:latin typeface="Times New Roman" panose="02020603050405020304" pitchFamily="18" charset="0"/>
                <a:cs typeface="Times New Roman" panose="02020603050405020304" pitchFamily="18" charset="0"/>
              </a:rPr>
              <a:t>To promote a social and psychological environment to raise awareness on sexual harassment in its various forms.</a:t>
            </a:r>
          </a:p>
          <a:p>
            <a:pPr algn="just"/>
            <a:r>
              <a:rPr lang="en-US" sz="1800" dirty="0">
                <a:solidFill>
                  <a:schemeClr val="tx1"/>
                </a:solidFill>
                <a:latin typeface="Times New Roman" panose="02020603050405020304" pitchFamily="18" charset="0"/>
                <a:cs typeface="Times New Roman" panose="02020603050405020304" pitchFamily="18" charset="0"/>
              </a:rPr>
              <a:t>To create a secure physical and social environment to deter any act of sexual harassment.</a:t>
            </a:r>
          </a:p>
          <a:p>
            <a:pPr algn="just"/>
            <a:r>
              <a:rPr lang="en-US" sz="1800" dirty="0">
                <a:solidFill>
                  <a:schemeClr val="tx1"/>
                </a:solidFill>
                <a:latin typeface="Times New Roman" panose="02020603050405020304" pitchFamily="18" charset="0"/>
                <a:cs typeface="Times New Roman" panose="02020603050405020304" pitchFamily="18" charset="0"/>
              </a:rPr>
              <a:t>To evolve a permanent mechanism for the prevention and redressal of sexual harassment cases and other acts of gender based violence at the Institute.</a:t>
            </a:r>
            <a:endParaRPr lang="en-IN" sz="1800" dirty="0">
              <a:solidFill>
                <a:schemeClr val="tx1"/>
              </a:solidFill>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765559160"/>
      </p:ext>
    </p:extLst>
  </p:cSld>
  <p:clrMapOvr>
    <a:masterClrMapping/>
  </p:clrMapOvr>
</p:sld>
</file>

<file path=ppt/theme/theme1.xml><?xml version="1.0" encoding="utf-8"?>
<a:theme xmlns:a="http://schemas.openxmlformats.org/drawingml/2006/main" name="Face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142</TotalTime>
  <Words>2365</Words>
  <Application>Microsoft Office PowerPoint</Application>
  <PresentationFormat>Widescreen</PresentationFormat>
  <Paragraphs>159</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Black</vt:lpstr>
      <vt:lpstr>Plantagenet Cherokee</vt:lpstr>
      <vt:lpstr>Times New Roman</vt:lpstr>
      <vt:lpstr>Trebuchet MS</vt:lpstr>
      <vt:lpstr>Wingdings</vt:lpstr>
      <vt:lpstr>Wingdings 3</vt:lpstr>
      <vt:lpstr>Facet</vt:lpstr>
      <vt:lpstr>Empowering Women’s Development Cells and ICC</vt:lpstr>
      <vt:lpstr>What is Sexual Harassment?</vt:lpstr>
      <vt:lpstr>Sexual Harassment includes</vt:lpstr>
      <vt:lpstr>Laws Governing Sexual Harassment</vt:lpstr>
      <vt:lpstr>Who is Employee? </vt:lpstr>
      <vt:lpstr>What is Workplace? </vt:lpstr>
      <vt:lpstr>How to prevent?</vt:lpstr>
      <vt:lpstr>Internal Complaint Committee </vt:lpstr>
      <vt:lpstr>Objectives of ICC</vt:lpstr>
      <vt:lpstr>What to do? </vt:lpstr>
      <vt:lpstr>What are the remedies? </vt:lpstr>
      <vt:lpstr>Procedure of filing Complaint </vt:lpstr>
      <vt:lpstr>Who is eligible to file a complaint? </vt:lpstr>
      <vt:lpstr>Procedure of Enquiry </vt:lpstr>
      <vt:lpstr>Procedure of Enquiry </vt:lpstr>
      <vt:lpstr>Procedure of Enquiry </vt:lpstr>
      <vt:lpstr>Punishment for Sexual Harassment </vt:lpstr>
      <vt:lpstr>Punishment for Malicious Compliant or False Evidence  </vt:lpstr>
      <vt:lpstr>Refrain from…. </vt:lpstr>
      <vt:lpstr>What can you do…... </vt:lpstr>
      <vt:lpstr> </vt:lpstr>
      <vt:lpstr>Challenges</vt:lpstr>
      <vt:lpstr>Lack of dedicated fund</vt:lpstr>
      <vt:lpstr>Continue…</vt:lpstr>
      <vt:lpstr>Suggestions</vt:lpstr>
      <vt:lpstr>PowerPoint Presentation</vt:lpstr>
      <vt:lpstr>Continue..</vt:lpstr>
      <vt:lpstr>Continue…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Empowering Women’s Development Cells and ICC</dc:title>
  <dc:creator>Amisa Dalai</dc:creator>
  <cp:lastModifiedBy>Amisa Dalai</cp:lastModifiedBy>
  <cp:revision>7</cp:revision>
  <dcterms:created xsi:type="dcterms:W3CDTF">2023-07-08T15:53:55Z</dcterms:created>
  <dcterms:modified xsi:type="dcterms:W3CDTF">2023-07-08T18:16:30Z</dcterms:modified>
</cp:coreProperties>
</file>