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502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2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49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2597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192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482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862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680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81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30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56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837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234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974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93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36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35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4/18/2023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4798341"/>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0.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42D1-3197-946A-8E4A-E9A4F6477ECE}"/>
              </a:ext>
            </a:extLst>
          </p:cNvPr>
          <p:cNvSpPr>
            <a:spLocks noGrp="1"/>
          </p:cNvSpPr>
          <p:nvPr>
            <p:ph type="ctrTitle"/>
          </p:nvPr>
        </p:nvSpPr>
        <p:spPr/>
        <p:txBody>
          <a:bodyPr/>
          <a:lstStyle/>
          <a:p>
            <a:r>
              <a:rPr lang="en-US" b="1" dirty="0">
                <a:solidFill>
                  <a:schemeClr val="accent3">
                    <a:lumMod val="50000"/>
                  </a:schemeClr>
                </a:solidFill>
              </a:rPr>
              <a:t>women and media</a:t>
            </a:r>
            <a:endParaRPr lang="en-IN" b="1" dirty="0">
              <a:solidFill>
                <a:schemeClr val="accent3">
                  <a:lumMod val="50000"/>
                </a:schemeClr>
              </a:solidFill>
            </a:endParaRPr>
          </a:p>
        </p:txBody>
      </p:sp>
      <p:sp>
        <p:nvSpPr>
          <p:cNvPr id="3" name="Subtitle 2">
            <a:extLst>
              <a:ext uri="{FF2B5EF4-FFF2-40B4-BE49-F238E27FC236}">
                <a16:creationId xmlns:a16="http://schemas.microsoft.com/office/drawing/2014/main" id="{CB0F6C23-F412-625F-C1F7-07241C038E3E}"/>
              </a:ext>
            </a:extLst>
          </p:cNvPr>
          <p:cNvSpPr>
            <a:spLocks noGrp="1"/>
          </p:cNvSpPr>
          <p:nvPr>
            <p:ph type="subTitle" idx="1"/>
          </p:nvPr>
        </p:nvSpPr>
        <p:spPr>
          <a:xfrm flipV="1">
            <a:off x="1876424" y="3509963"/>
            <a:ext cx="8791575" cy="2092978"/>
          </a:xfrm>
        </p:spPr>
        <p:txBody>
          <a:bodyPr/>
          <a:lstStyle/>
          <a:p>
            <a:r>
              <a:rPr lang="en-US" b="1" dirty="0">
                <a:solidFill>
                  <a:schemeClr val="accent3">
                    <a:lumMod val="50000"/>
                  </a:schemeClr>
                </a:solidFill>
              </a:rPr>
              <a:t>Women and media</a:t>
            </a:r>
            <a:endParaRPr lang="en-IN" dirty="0"/>
          </a:p>
        </p:txBody>
      </p:sp>
    </p:spTree>
    <p:extLst>
      <p:ext uri="{BB962C8B-B14F-4D97-AF65-F5344CB8AC3E}">
        <p14:creationId xmlns:p14="http://schemas.microsoft.com/office/powerpoint/2010/main" val="4217574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E724C-505A-B4C6-AF80-CE70EE0A652D}"/>
              </a:ext>
            </a:extLst>
          </p:cNvPr>
          <p:cNvSpPr>
            <a:spLocks noGrp="1"/>
          </p:cNvSpPr>
          <p:nvPr>
            <p:ph type="title"/>
          </p:nvPr>
        </p:nvSpPr>
        <p:spPr>
          <a:xfrm>
            <a:off x="1141413" y="609600"/>
            <a:ext cx="5934508" cy="815788"/>
          </a:xfrm>
        </p:spPr>
        <p:txBody>
          <a:bodyPr/>
          <a:lstStyle/>
          <a:p>
            <a:pPr algn="ctr"/>
            <a:r>
              <a:rPr lang="en-US" dirty="0">
                <a:solidFill>
                  <a:schemeClr val="accent3">
                    <a:lumMod val="50000"/>
                  </a:schemeClr>
                </a:solidFill>
              </a:rPr>
              <a:t>Transit media</a:t>
            </a:r>
            <a:endParaRPr lang="en-IN" dirty="0">
              <a:solidFill>
                <a:schemeClr val="accent3">
                  <a:lumMod val="50000"/>
                </a:schemeClr>
              </a:solidFill>
            </a:endParaRPr>
          </a:p>
        </p:txBody>
      </p:sp>
      <p:sp>
        <p:nvSpPr>
          <p:cNvPr id="7" name="Text Placeholder 6">
            <a:extLst>
              <a:ext uri="{FF2B5EF4-FFF2-40B4-BE49-F238E27FC236}">
                <a16:creationId xmlns:a16="http://schemas.microsoft.com/office/drawing/2014/main" id="{0BF1DD1E-99CF-C403-8ED1-23B9AF6D68B7}"/>
              </a:ext>
            </a:extLst>
          </p:cNvPr>
          <p:cNvSpPr>
            <a:spLocks noGrp="1"/>
          </p:cNvSpPr>
          <p:nvPr>
            <p:ph type="body" sz="half" idx="2"/>
          </p:nvPr>
        </p:nvSpPr>
        <p:spPr>
          <a:xfrm>
            <a:off x="1141410" y="1488141"/>
            <a:ext cx="5934511" cy="4303059"/>
          </a:xfrm>
        </p:spPr>
        <p:txBody>
          <a:bodyPr>
            <a:normAutofit/>
          </a:bodyPr>
          <a:lstStyle/>
          <a:p>
            <a:r>
              <a:rPr lang="en-US" sz="2400" dirty="0">
                <a:solidFill>
                  <a:schemeClr val="accent3">
                    <a:lumMod val="75000"/>
                  </a:schemeClr>
                </a:solidFill>
              </a:rPr>
              <a:t>Transit media works whether you are travelling by Bus, car, or even walking on the sidewalk. </a:t>
            </a:r>
            <a:endParaRPr lang="en-IN" sz="2400" dirty="0">
              <a:solidFill>
                <a:schemeClr val="accent3">
                  <a:lumMod val="75000"/>
                </a:schemeClr>
              </a:solidFill>
            </a:endParaRPr>
          </a:p>
        </p:txBody>
      </p:sp>
      <p:pic>
        <p:nvPicPr>
          <p:cNvPr id="5122" name="Picture 2" descr="Home">
            <a:extLst>
              <a:ext uri="{FF2B5EF4-FFF2-40B4-BE49-F238E27FC236}">
                <a16:creationId xmlns:a16="http://schemas.microsoft.com/office/drawing/2014/main" id="{84BCD2F6-B803-5958-7597-678232CEED0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645" r="21645"/>
          <a:stretch>
            <a:fillRect/>
          </a:stretch>
        </p:blipFill>
        <p:spPr bwMode="auto">
          <a:xfrm>
            <a:off x="7135906" y="3056218"/>
            <a:ext cx="5056094" cy="380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9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85659-6BC3-989E-02AE-9324E8592CDC}"/>
              </a:ext>
            </a:extLst>
          </p:cNvPr>
          <p:cNvSpPr>
            <a:spLocks noGrp="1"/>
          </p:cNvSpPr>
          <p:nvPr>
            <p:ph type="body" sz="half" idx="13"/>
          </p:nvPr>
        </p:nvSpPr>
        <p:spPr/>
        <p:txBody>
          <a:bodyPr>
            <a:normAutofit/>
          </a:bodyPr>
          <a:lstStyle/>
          <a:p>
            <a:pPr algn="ctr"/>
            <a:r>
              <a:rPr lang="en-US" sz="2400" dirty="0">
                <a:solidFill>
                  <a:schemeClr val="accent3">
                    <a:lumMod val="50000"/>
                  </a:schemeClr>
                </a:solidFill>
              </a:rPr>
              <a:t>DIGITAL MEDIA / INTERNET/ NEW MEDIA</a:t>
            </a:r>
            <a:endParaRPr lang="en-IN" sz="2400" dirty="0">
              <a:solidFill>
                <a:schemeClr val="accent3">
                  <a:lumMod val="50000"/>
                </a:schemeClr>
              </a:solidFill>
            </a:endParaRPr>
          </a:p>
        </p:txBody>
      </p:sp>
      <p:sp>
        <p:nvSpPr>
          <p:cNvPr id="6" name="Text Placeholder 5">
            <a:extLst>
              <a:ext uri="{FF2B5EF4-FFF2-40B4-BE49-F238E27FC236}">
                <a16:creationId xmlns:a16="http://schemas.microsoft.com/office/drawing/2014/main" id="{5FA13221-E328-E8F5-C2E6-BB61D7C88E27}"/>
              </a:ext>
            </a:extLst>
          </p:cNvPr>
          <p:cNvSpPr>
            <a:spLocks noGrp="1"/>
          </p:cNvSpPr>
          <p:nvPr>
            <p:ph type="body" sz="half" idx="2"/>
          </p:nvPr>
        </p:nvSpPr>
        <p:spPr>
          <a:xfrm>
            <a:off x="1141411" y="3922055"/>
            <a:ext cx="9906002" cy="945780"/>
          </a:xfrm>
        </p:spPr>
        <p:txBody>
          <a:bodyPr>
            <a:normAutofit/>
          </a:bodyPr>
          <a:lstStyle/>
          <a:p>
            <a:r>
              <a:rPr lang="en-US" sz="2000" dirty="0">
                <a:solidFill>
                  <a:schemeClr val="accent3">
                    <a:lumMod val="75000"/>
                  </a:schemeClr>
                </a:solidFill>
              </a:rPr>
              <a:t>Digital Media is any form of media that uses electronic devices for distribution. This form of media can be created, viewed, modified and distributed via electronic devices.</a:t>
            </a:r>
            <a:endParaRPr lang="en-IN" sz="2000" dirty="0">
              <a:solidFill>
                <a:schemeClr val="accent3">
                  <a:lumMod val="75000"/>
                </a:schemeClr>
              </a:solidFill>
            </a:endParaRPr>
          </a:p>
        </p:txBody>
      </p:sp>
      <p:sp>
        <p:nvSpPr>
          <p:cNvPr id="9" name="AutoShape 4" descr="Digital Media - Definition, Importance, Trends and Job Opportunities |  Marketing91">
            <a:extLst>
              <a:ext uri="{FF2B5EF4-FFF2-40B4-BE49-F238E27FC236}">
                <a16:creationId xmlns:a16="http://schemas.microsoft.com/office/drawing/2014/main" id="{66E5C021-B13A-AD20-27A2-00F35AFBED35}"/>
              </a:ext>
            </a:extLst>
          </p:cNvPr>
          <p:cNvSpPr>
            <a:spLocks noGrp="1" noChangeAspect="1" noChangeArrowheads="1"/>
          </p:cNvSpPr>
          <p:nvPr>
            <p:ph type="title"/>
          </p:nvPr>
        </p:nvSpPr>
        <p:spPr bwMode="auto">
          <a:xfrm>
            <a:off x="2759098" y="774864"/>
            <a:ext cx="5814663" cy="11805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6150" name="Picture 6" descr="Digital Media - Definition, Importance, Trends and Job Opportunities |  Marketing91">
            <a:extLst>
              <a:ext uri="{FF2B5EF4-FFF2-40B4-BE49-F238E27FC236}">
                <a16:creationId xmlns:a16="http://schemas.microsoft.com/office/drawing/2014/main" id="{623667E5-862C-6899-BD81-42523E1F2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643" y="1"/>
            <a:ext cx="8472343" cy="335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8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39E5A1-7F39-D4EF-4C9B-CED82C2A27B4}"/>
              </a:ext>
            </a:extLst>
          </p:cNvPr>
          <p:cNvSpPr>
            <a:spLocks noGrp="1"/>
          </p:cNvSpPr>
          <p:nvPr>
            <p:ph type="title"/>
          </p:nvPr>
        </p:nvSpPr>
        <p:spPr>
          <a:xfrm>
            <a:off x="1141411" y="1419227"/>
            <a:ext cx="9906000" cy="642656"/>
          </a:xfrm>
        </p:spPr>
        <p:txBody>
          <a:bodyPr/>
          <a:lstStyle/>
          <a:p>
            <a:r>
              <a:rPr lang="en-US" dirty="0">
                <a:solidFill>
                  <a:schemeClr val="accent3">
                    <a:lumMod val="50000"/>
                  </a:schemeClr>
                </a:solidFill>
              </a:rPr>
              <a:t>Social responsibility of media for women</a:t>
            </a:r>
            <a:endParaRPr lang="en-IN" dirty="0">
              <a:solidFill>
                <a:schemeClr val="accent3">
                  <a:lumMod val="50000"/>
                </a:schemeClr>
              </a:solidFill>
            </a:endParaRPr>
          </a:p>
        </p:txBody>
      </p:sp>
      <p:sp>
        <p:nvSpPr>
          <p:cNvPr id="6" name="Text Placeholder 5">
            <a:extLst>
              <a:ext uri="{FF2B5EF4-FFF2-40B4-BE49-F238E27FC236}">
                <a16:creationId xmlns:a16="http://schemas.microsoft.com/office/drawing/2014/main" id="{C76E56BA-7F7A-62F2-31A2-43BDFBCB7495}"/>
              </a:ext>
            </a:extLst>
          </p:cNvPr>
          <p:cNvSpPr>
            <a:spLocks noGrp="1"/>
          </p:cNvSpPr>
          <p:nvPr>
            <p:ph type="body" idx="1"/>
          </p:nvPr>
        </p:nvSpPr>
        <p:spPr>
          <a:xfrm>
            <a:off x="1141411" y="2061883"/>
            <a:ext cx="9906000" cy="3737255"/>
          </a:xfrm>
        </p:spPr>
        <p:txBody>
          <a:bodyPr/>
          <a:lstStyle/>
          <a:p>
            <a:pPr algn="just"/>
            <a:r>
              <a:rPr lang="en-US" cap="none" dirty="0">
                <a:solidFill>
                  <a:schemeClr val="accent3">
                    <a:lumMod val="75000"/>
                  </a:schemeClr>
                </a:solidFill>
              </a:rPr>
              <a:t>As an important agent of socialization shaping of gender roles, its mechanisms for checks and balances with respect to gender need to be strengthened. The media should enable projection of women in a decent and dignified way and promote respect and dignity to women avoiding negative portrayal of women.  </a:t>
            </a:r>
          </a:p>
          <a:p>
            <a:pPr algn="just"/>
            <a:r>
              <a:rPr lang="en-US" cap="none" dirty="0">
                <a:solidFill>
                  <a:schemeClr val="accent3">
                    <a:lumMod val="75000"/>
                  </a:schemeClr>
                </a:solidFill>
              </a:rPr>
              <a:t>The role of women in media revolves around the four axes of media-</a:t>
            </a:r>
          </a:p>
          <a:p>
            <a:pPr marL="285750" indent="-285750" algn="just">
              <a:buFont typeface="Arial" panose="020B0604020202020204" pitchFamily="34" charset="0"/>
              <a:buChar char="•"/>
            </a:pPr>
            <a:r>
              <a:rPr lang="en-US" cap="none" dirty="0">
                <a:solidFill>
                  <a:schemeClr val="accent3">
                    <a:lumMod val="75000"/>
                  </a:schemeClr>
                </a:solidFill>
              </a:rPr>
              <a:t>Media freedom</a:t>
            </a:r>
          </a:p>
          <a:p>
            <a:pPr marL="285750" indent="-285750" algn="just">
              <a:buFont typeface="Arial" panose="020B0604020202020204" pitchFamily="34" charset="0"/>
              <a:buChar char="•"/>
            </a:pPr>
            <a:r>
              <a:rPr lang="en-US" cap="none" dirty="0">
                <a:solidFill>
                  <a:schemeClr val="accent3">
                    <a:lumMod val="75000"/>
                  </a:schemeClr>
                </a:solidFill>
              </a:rPr>
              <a:t>Media Pluralism</a:t>
            </a:r>
          </a:p>
          <a:p>
            <a:pPr marL="285750" indent="-285750" algn="just">
              <a:buFont typeface="Arial" panose="020B0604020202020204" pitchFamily="34" charset="0"/>
              <a:buChar char="•"/>
            </a:pPr>
            <a:r>
              <a:rPr lang="en-US" cap="none" dirty="0">
                <a:solidFill>
                  <a:schemeClr val="accent3">
                    <a:lumMod val="75000"/>
                  </a:schemeClr>
                </a:solidFill>
              </a:rPr>
              <a:t>Media Independence</a:t>
            </a:r>
          </a:p>
          <a:p>
            <a:pPr marL="285750" indent="-285750" algn="just">
              <a:buFont typeface="Arial" panose="020B0604020202020204" pitchFamily="34" charset="0"/>
              <a:buChar char="•"/>
            </a:pPr>
            <a:r>
              <a:rPr lang="en-US" cap="none" dirty="0">
                <a:solidFill>
                  <a:schemeClr val="accent3">
                    <a:lumMod val="75000"/>
                  </a:schemeClr>
                </a:solidFill>
              </a:rPr>
              <a:t>Media safety</a:t>
            </a:r>
            <a:endParaRPr lang="en-IN" cap="none" dirty="0">
              <a:solidFill>
                <a:schemeClr val="accent3">
                  <a:lumMod val="75000"/>
                </a:schemeClr>
              </a:solidFill>
            </a:endParaRPr>
          </a:p>
        </p:txBody>
      </p:sp>
    </p:spTree>
    <p:extLst>
      <p:ext uri="{BB962C8B-B14F-4D97-AF65-F5344CB8AC3E}">
        <p14:creationId xmlns:p14="http://schemas.microsoft.com/office/powerpoint/2010/main" val="311437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AA239B-E642-5D5C-0B48-05FE2C6A66D9}"/>
              </a:ext>
            </a:extLst>
          </p:cNvPr>
          <p:cNvSpPr>
            <a:spLocks noGrp="1"/>
          </p:cNvSpPr>
          <p:nvPr>
            <p:ph type="ctrTitle"/>
          </p:nvPr>
        </p:nvSpPr>
        <p:spPr>
          <a:xfrm>
            <a:off x="1876424" y="1122363"/>
            <a:ext cx="8791575" cy="428531"/>
          </a:xfrm>
        </p:spPr>
        <p:txBody>
          <a:bodyPr>
            <a:normAutofit/>
          </a:bodyPr>
          <a:lstStyle/>
          <a:p>
            <a:r>
              <a:rPr lang="en-US" sz="2400" dirty="0">
                <a:solidFill>
                  <a:schemeClr val="accent3">
                    <a:lumMod val="50000"/>
                  </a:schemeClr>
                </a:solidFill>
              </a:rPr>
              <a:t>Indecent representation of women prohibition act 1986</a:t>
            </a:r>
            <a:endParaRPr lang="en-IN" sz="2400" dirty="0">
              <a:solidFill>
                <a:schemeClr val="accent3">
                  <a:lumMod val="50000"/>
                </a:schemeClr>
              </a:solidFill>
            </a:endParaRPr>
          </a:p>
        </p:txBody>
      </p:sp>
      <p:sp>
        <p:nvSpPr>
          <p:cNvPr id="6" name="Subtitle 5">
            <a:extLst>
              <a:ext uri="{FF2B5EF4-FFF2-40B4-BE49-F238E27FC236}">
                <a16:creationId xmlns:a16="http://schemas.microsoft.com/office/drawing/2014/main" id="{4D777261-3028-10F1-6350-0A4C0C739DFD}"/>
              </a:ext>
            </a:extLst>
          </p:cNvPr>
          <p:cNvSpPr>
            <a:spLocks noGrp="1"/>
          </p:cNvSpPr>
          <p:nvPr>
            <p:ph type="subTitle" idx="1"/>
          </p:nvPr>
        </p:nvSpPr>
        <p:spPr>
          <a:xfrm>
            <a:off x="1876424" y="1658471"/>
            <a:ext cx="8791575" cy="4258235"/>
          </a:xfrm>
        </p:spPr>
        <p:txBody>
          <a:bodyPr>
            <a:normAutofit/>
          </a:bodyPr>
          <a:lstStyle/>
          <a:p>
            <a:pPr marL="342900" indent="-342900">
              <a:buFont typeface="Arial" panose="020B0604020202020204" pitchFamily="34" charset="0"/>
              <a:buChar char="•"/>
            </a:pPr>
            <a:r>
              <a:rPr lang="en-US" sz="1600" b="1" dirty="0">
                <a:solidFill>
                  <a:schemeClr val="accent3">
                    <a:lumMod val="75000"/>
                  </a:schemeClr>
                </a:solidFill>
              </a:rPr>
              <a:t>Prohibition of advertisements containing indecent representation of women</a:t>
            </a:r>
            <a:r>
              <a:rPr lang="en-IN" sz="1600" b="1" dirty="0">
                <a:solidFill>
                  <a:schemeClr val="accent3">
                    <a:lumMod val="75000"/>
                  </a:schemeClr>
                </a:solidFill>
              </a:rPr>
              <a:t>- </a:t>
            </a:r>
            <a:r>
              <a:rPr lang="en-IN" sz="1600" cap="none" dirty="0">
                <a:solidFill>
                  <a:schemeClr val="accent3">
                    <a:lumMod val="75000"/>
                  </a:schemeClr>
                </a:solidFill>
              </a:rPr>
              <a:t>No person shall publish or cause to be published or exhibition of any advertisement which contains indecent representation of women in any form.</a:t>
            </a:r>
          </a:p>
          <a:p>
            <a:pPr marL="342900" indent="-342900">
              <a:buFont typeface="Arial" panose="020B0604020202020204" pitchFamily="34" charset="0"/>
              <a:buChar char="•"/>
            </a:pPr>
            <a:r>
              <a:rPr lang="en-IN" sz="1600" b="1" cap="none" dirty="0">
                <a:solidFill>
                  <a:schemeClr val="accent3">
                    <a:lumMod val="75000"/>
                  </a:schemeClr>
                </a:solidFill>
              </a:rPr>
              <a:t>PROHIBITION OF PUBLICATION OR SENDING BY POST OF BOOKS, PAMPLETS, etc. CONTAING INDECENT REPRESENTATION OF WOMEN- </a:t>
            </a:r>
            <a:r>
              <a:rPr lang="en-IN" sz="1600" cap="none" dirty="0">
                <a:solidFill>
                  <a:schemeClr val="accent3">
                    <a:lumMod val="75000"/>
                  </a:schemeClr>
                </a:solidFill>
              </a:rPr>
              <a:t>No person shall produce, shell, let to hire, distribute, paper, slide, film, painting, photograph, representation which contains indecent representation of women in any form.</a:t>
            </a:r>
          </a:p>
          <a:p>
            <a:pPr marL="342900" indent="-342900">
              <a:buFont typeface="Arial" panose="020B0604020202020204" pitchFamily="34" charset="0"/>
              <a:buChar char="•"/>
            </a:pPr>
            <a:r>
              <a:rPr lang="en-IN" sz="1600" b="1" cap="none" dirty="0">
                <a:solidFill>
                  <a:schemeClr val="accent3">
                    <a:lumMod val="75000"/>
                  </a:schemeClr>
                </a:solidFill>
              </a:rPr>
              <a:t>THE CINEMATOGRAPH ACT, 1952-</a:t>
            </a:r>
            <a:r>
              <a:rPr lang="en-IN" sz="1600" cap="none" dirty="0">
                <a:solidFill>
                  <a:schemeClr val="accent3">
                    <a:lumMod val="75000"/>
                  </a:schemeClr>
                </a:solidFill>
              </a:rPr>
              <a:t> Under this Act Central Broad of Film certification which gives certificates to every movies and accordingly allowed for public entertainment. </a:t>
            </a:r>
          </a:p>
          <a:p>
            <a:pPr marL="342900" indent="-342900">
              <a:buFont typeface="Arial" panose="020B0604020202020204" pitchFamily="34" charset="0"/>
              <a:buChar char="•"/>
            </a:pPr>
            <a:r>
              <a:rPr lang="en-IN" sz="1600" b="1" cap="none" dirty="0">
                <a:solidFill>
                  <a:schemeClr val="accent3">
                    <a:lumMod val="75000"/>
                  </a:schemeClr>
                </a:solidFill>
              </a:rPr>
              <a:t>PENALTY-</a:t>
            </a:r>
            <a:r>
              <a:rPr lang="en-IN" sz="1600" cap="none" dirty="0">
                <a:solidFill>
                  <a:schemeClr val="accent3">
                    <a:lumMod val="75000"/>
                  </a:schemeClr>
                </a:solidFill>
              </a:rPr>
              <a:t> Any person who contravenes the provisions of sec 3 or sec 4 shall be punishable on first conviction with imprisonment of either description for a term which may extend to two years and with fine which may extend two thousand rupees.</a:t>
            </a:r>
            <a:endParaRPr lang="en-US" sz="1600" dirty="0">
              <a:solidFill>
                <a:schemeClr val="accent3">
                  <a:lumMod val="75000"/>
                </a:schemeClr>
              </a:solidFill>
            </a:endParaRPr>
          </a:p>
        </p:txBody>
      </p:sp>
    </p:spTree>
    <p:extLst>
      <p:ext uri="{BB962C8B-B14F-4D97-AF65-F5344CB8AC3E}">
        <p14:creationId xmlns:p14="http://schemas.microsoft.com/office/powerpoint/2010/main" val="209616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EFEA-C89F-2C31-FC80-FBD9282A5BB2}"/>
              </a:ext>
            </a:extLst>
          </p:cNvPr>
          <p:cNvSpPr>
            <a:spLocks noGrp="1"/>
          </p:cNvSpPr>
          <p:nvPr>
            <p:ph type="title"/>
          </p:nvPr>
        </p:nvSpPr>
        <p:spPr>
          <a:xfrm>
            <a:off x="1141413" y="618517"/>
            <a:ext cx="9905998" cy="1286483"/>
          </a:xfrm>
        </p:spPr>
        <p:txBody>
          <a:bodyPr>
            <a:normAutofit/>
          </a:bodyPr>
          <a:lstStyle/>
          <a:p>
            <a:r>
              <a:rPr lang="en-US" sz="2800" dirty="0">
                <a:solidFill>
                  <a:schemeClr val="accent3">
                    <a:lumMod val="50000"/>
                  </a:schemeClr>
                </a:solidFill>
              </a:rPr>
              <a:t>CONCLUSION </a:t>
            </a:r>
          </a:p>
        </p:txBody>
      </p:sp>
      <p:sp>
        <p:nvSpPr>
          <p:cNvPr id="3" name="Content Placeholder 2">
            <a:extLst>
              <a:ext uri="{FF2B5EF4-FFF2-40B4-BE49-F238E27FC236}">
                <a16:creationId xmlns:a16="http://schemas.microsoft.com/office/drawing/2014/main" id="{79736C22-5A6C-B0A0-CC93-34E25410DCC8}"/>
              </a:ext>
            </a:extLst>
          </p:cNvPr>
          <p:cNvSpPr>
            <a:spLocks noGrp="1"/>
          </p:cNvSpPr>
          <p:nvPr>
            <p:ph idx="1"/>
          </p:nvPr>
        </p:nvSpPr>
        <p:spPr>
          <a:xfrm>
            <a:off x="1141412" y="1694708"/>
            <a:ext cx="9905999" cy="4096493"/>
          </a:xfrm>
        </p:spPr>
        <p:txBody>
          <a:bodyPr>
            <a:normAutofit/>
          </a:bodyPr>
          <a:lstStyle/>
          <a:p>
            <a:pPr marL="0" indent="0">
              <a:buNone/>
            </a:pPr>
            <a:r>
              <a:rPr lang="en-US" sz="2000" dirty="0">
                <a:solidFill>
                  <a:schemeClr val="accent3">
                    <a:lumMod val="75000"/>
                  </a:schemeClr>
                </a:solidFill>
              </a:rPr>
              <a:t>Though media has some disadvantages but we can learn many different kinds of things daily through media. By analyzing data we can see that nowadays people are aware of media. We should proper use of media so that we can earn proper things.</a:t>
            </a:r>
          </a:p>
        </p:txBody>
      </p:sp>
    </p:spTree>
    <p:extLst>
      <p:ext uri="{BB962C8B-B14F-4D97-AF65-F5344CB8AC3E}">
        <p14:creationId xmlns:p14="http://schemas.microsoft.com/office/powerpoint/2010/main" val="113360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E516-B174-82F2-D2F0-FB7F37F628D7}"/>
              </a:ext>
            </a:extLst>
          </p:cNvPr>
          <p:cNvSpPr>
            <a:spLocks noGrp="1"/>
          </p:cNvSpPr>
          <p:nvPr>
            <p:ph type="title"/>
          </p:nvPr>
        </p:nvSpPr>
        <p:spPr>
          <a:xfrm>
            <a:off x="1146705" y="1326775"/>
            <a:ext cx="3856037" cy="573743"/>
          </a:xfrm>
        </p:spPr>
        <p:txBody>
          <a:bodyPr/>
          <a:lstStyle/>
          <a:p>
            <a:r>
              <a:rPr lang="en-US" dirty="0">
                <a:solidFill>
                  <a:schemeClr val="accent3">
                    <a:lumMod val="50000"/>
                  </a:schemeClr>
                </a:solidFill>
              </a:rPr>
              <a:t>What is media?</a:t>
            </a:r>
            <a:endParaRPr lang="en-IN" dirty="0">
              <a:solidFill>
                <a:schemeClr val="accent3">
                  <a:lumMod val="50000"/>
                </a:schemeClr>
              </a:solidFill>
            </a:endParaRPr>
          </a:p>
        </p:txBody>
      </p:sp>
      <p:sp>
        <p:nvSpPr>
          <p:cNvPr id="3" name="Content Placeholder 2">
            <a:extLst>
              <a:ext uri="{FF2B5EF4-FFF2-40B4-BE49-F238E27FC236}">
                <a16:creationId xmlns:a16="http://schemas.microsoft.com/office/drawing/2014/main" id="{7479FC4B-ED24-3988-E1CA-EFECB6C0B27D}"/>
              </a:ext>
            </a:extLst>
          </p:cNvPr>
          <p:cNvSpPr>
            <a:spLocks noGrp="1"/>
          </p:cNvSpPr>
          <p:nvPr>
            <p:ph idx="1"/>
          </p:nvPr>
        </p:nvSpPr>
        <p:spPr/>
        <p:txBody>
          <a:bodyPr>
            <a:normAutofit/>
          </a:bodyPr>
          <a:lstStyle/>
          <a:p>
            <a:pPr algn="just"/>
            <a:r>
              <a:rPr lang="en-GB" sz="2000" b="0" i="0" dirty="0">
                <a:solidFill>
                  <a:schemeClr val="accent3">
                    <a:lumMod val="75000"/>
                  </a:schemeClr>
                </a:solidFill>
                <a:effectLst/>
                <a:latin typeface="Manrope"/>
              </a:rPr>
              <a:t>Media is the plural form of medium. It describes any channel of communication. This can include anything from printed paper to digital data. In general, media refers to television, radio, newspaper, internet and other forms of communication.</a:t>
            </a:r>
            <a:endParaRPr lang="en-US" sz="2000" dirty="0">
              <a:solidFill>
                <a:schemeClr val="accent3">
                  <a:lumMod val="75000"/>
                </a:schemeClr>
              </a:solidFill>
            </a:endParaRPr>
          </a:p>
          <a:p>
            <a:pPr algn="just"/>
            <a:r>
              <a:rPr lang="en-US" sz="2000" dirty="0">
                <a:solidFill>
                  <a:schemeClr val="accent3">
                    <a:lumMod val="75000"/>
                  </a:schemeClr>
                </a:solidFill>
              </a:rPr>
              <a:t>Media images are powerful tools of socialization, shaping and reinforcing both positive and negative attitudes. </a:t>
            </a:r>
            <a:endParaRPr lang="en-IN" sz="2000" dirty="0">
              <a:solidFill>
                <a:schemeClr val="accent3">
                  <a:lumMod val="75000"/>
                </a:schemeClr>
              </a:solidFill>
            </a:endParaRPr>
          </a:p>
        </p:txBody>
      </p:sp>
      <p:sp>
        <p:nvSpPr>
          <p:cNvPr id="4" name="Text Placeholder 3">
            <a:extLst>
              <a:ext uri="{FF2B5EF4-FFF2-40B4-BE49-F238E27FC236}">
                <a16:creationId xmlns:a16="http://schemas.microsoft.com/office/drawing/2014/main" id="{68133F4E-669B-BF2E-DD88-BB22C361B013}"/>
              </a:ext>
            </a:extLst>
          </p:cNvPr>
          <p:cNvSpPr>
            <a:spLocks noGrp="1"/>
          </p:cNvSpPr>
          <p:nvPr>
            <p:ph type="body" sz="half" idx="2"/>
          </p:nvPr>
        </p:nvSpPr>
        <p:spPr>
          <a:xfrm>
            <a:off x="1146705" y="2026024"/>
            <a:ext cx="3856037" cy="3128682"/>
          </a:xfrm>
        </p:spPr>
        <p:txBody>
          <a:bodyPr/>
          <a:lstStyle/>
          <a:p>
            <a:endParaRPr lang="en-IN" dirty="0"/>
          </a:p>
        </p:txBody>
      </p:sp>
      <p:pic>
        <p:nvPicPr>
          <p:cNvPr id="8" name="Picture 7">
            <a:extLst>
              <a:ext uri="{FF2B5EF4-FFF2-40B4-BE49-F238E27FC236}">
                <a16:creationId xmlns:a16="http://schemas.microsoft.com/office/drawing/2014/main" id="{5C4133C7-6482-BC62-CFCE-F28682A18EF9}"/>
              </a:ext>
            </a:extLst>
          </p:cNvPr>
          <p:cNvPicPr>
            <a:picLocks noChangeAspect="1"/>
          </p:cNvPicPr>
          <p:nvPr/>
        </p:nvPicPr>
        <p:blipFill>
          <a:blip r:embed="rId2"/>
          <a:stretch>
            <a:fillRect/>
          </a:stretch>
        </p:blipFill>
        <p:spPr>
          <a:xfrm>
            <a:off x="1144591" y="1900518"/>
            <a:ext cx="3929433" cy="3379694"/>
          </a:xfrm>
          <a:prstGeom prst="rect">
            <a:avLst/>
          </a:prstGeom>
        </p:spPr>
      </p:pic>
    </p:spTree>
    <p:extLst>
      <p:ext uri="{BB962C8B-B14F-4D97-AF65-F5344CB8AC3E}">
        <p14:creationId xmlns:p14="http://schemas.microsoft.com/office/powerpoint/2010/main" val="115079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F6A7-FA4D-ED4F-4CB4-9E89084B2A94}"/>
              </a:ext>
            </a:extLst>
          </p:cNvPr>
          <p:cNvSpPr>
            <a:spLocks noGrp="1"/>
          </p:cNvSpPr>
          <p:nvPr>
            <p:ph type="title"/>
          </p:nvPr>
        </p:nvSpPr>
        <p:spPr/>
        <p:txBody>
          <a:bodyPr/>
          <a:lstStyle/>
          <a:p>
            <a:r>
              <a:rPr lang="en-US" dirty="0">
                <a:solidFill>
                  <a:schemeClr val="accent3">
                    <a:lumMod val="50000"/>
                  </a:schemeClr>
                </a:solidFill>
              </a:rPr>
              <a:t>Women and media</a:t>
            </a:r>
            <a:endParaRPr lang="en-IN" dirty="0">
              <a:solidFill>
                <a:schemeClr val="accent3">
                  <a:lumMod val="50000"/>
                </a:schemeClr>
              </a:solidFill>
            </a:endParaRPr>
          </a:p>
        </p:txBody>
      </p:sp>
      <p:sp>
        <p:nvSpPr>
          <p:cNvPr id="3" name="Content Placeholder 2">
            <a:extLst>
              <a:ext uri="{FF2B5EF4-FFF2-40B4-BE49-F238E27FC236}">
                <a16:creationId xmlns:a16="http://schemas.microsoft.com/office/drawing/2014/main" id="{7A550283-FEB2-FB29-8161-ED21063B8772}"/>
              </a:ext>
            </a:extLst>
          </p:cNvPr>
          <p:cNvSpPr>
            <a:spLocks noGrp="1"/>
          </p:cNvSpPr>
          <p:nvPr>
            <p:ph idx="1"/>
          </p:nvPr>
        </p:nvSpPr>
        <p:spPr/>
        <p:txBody>
          <a:bodyPr>
            <a:normAutofit/>
          </a:bodyPr>
          <a:lstStyle/>
          <a:p>
            <a:pPr algn="just"/>
            <a:r>
              <a:rPr lang="en-US" sz="2000" dirty="0">
                <a:solidFill>
                  <a:schemeClr val="accent3">
                    <a:lumMod val="75000"/>
                  </a:schemeClr>
                </a:solidFill>
              </a:rPr>
              <a:t>Communication is extremely important for women’s development and mass media play significant role. It is to be noted that growth of women’s education and attention of policymakers to issues requiring immediate attention such as crime against women, sex ratio, infant and maternal mortality. This is very limited with the rest of the space occupied by cinema actresses, models, video jockeys and the rich women and their hobbies.</a:t>
            </a:r>
          </a:p>
          <a:p>
            <a:pPr algn="just"/>
            <a:r>
              <a:rPr lang="en-US" sz="2000" dirty="0">
                <a:solidFill>
                  <a:schemeClr val="accent3">
                    <a:lumMod val="75000"/>
                  </a:schemeClr>
                </a:solidFill>
              </a:rPr>
              <a:t>Media needs to take an extended, broader view of crimes against women. It has responsible for increasing crimes, particularly against women and children, including miscarriage of justice, indifferent investigate procedures, and growing social impunity of the perpetrators of crime.</a:t>
            </a:r>
            <a:endParaRPr lang="en-IN" sz="2000" dirty="0">
              <a:solidFill>
                <a:schemeClr val="accent3">
                  <a:lumMod val="75000"/>
                </a:schemeClr>
              </a:solidFill>
            </a:endParaRPr>
          </a:p>
        </p:txBody>
      </p:sp>
    </p:spTree>
    <p:extLst>
      <p:ext uri="{BB962C8B-B14F-4D97-AF65-F5344CB8AC3E}">
        <p14:creationId xmlns:p14="http://schemas.microsoft.com/office/powerpoint/2010/main" val="146296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67F5-271C-C617-D040-9405D70F0CC6}"/>
              </a:ext>
            </a:extLst>
          </p:cNvPr>
          <p:cNvSpPr>
            <a:spLocks noGrp="1"/>
          </p:cNvSpPr>
          <p:nvPr>
            <p:ph type="title"/>
          </p:nvPr>
        </p:nvSpPr>
        <p:spPr/>
        <p:txBody>
          <a:bodyPr/>
          <a:lstStyle/>
          <a:p>
            <a:r>
              <a:rPr lang="en-US" dirty="0">
                <a:solidFill>
                  <a:schemeClr val="accent3">
                    <a:lumMod val="50000"/>
                  </a:schemeClr>
                </a:solidFill>
              </a:rPr>
              <a:t>What is mass media</a:t>
            </a:r>
            <a:br>
              <a:rPr lang="en-US" dirty="0">
                <a:solidFill>
                  <a:schemeClr val="accent3">
                    <a:lumMod val="50000"/>
                  </a:schemeClr>
                </a:solidFill>
              </a:rPr>
            </a:br>
            <a:r>
              <a:rPr lang="en-US" sz="2000" cap="none" dirty="0">
                <a:solidFill>
                  <a:schemeClr val="accent3">
                    <a:lumMod val="50000"/>
                  </a:schemeClr>
                </a:solidFill>
              </a:rPr>
              <a:t>Mass media is any of the many forms of media that enable communication to the masses. </a:t>
            </a:r>
            <a:endParaRPr lang="en-IN" dirty="0">
              <a:solidFill>
                <a:schemeClr val="accent3">
                  <a:lumMod val="50000"/>
                </a:schemeClr>
              </a:solidFill>
            </a:endParaRPr>
          </a:p>
        </p:txBody>
      </p:sp>
      <p:sp>
        <p:nvSpPr>
          <p:cNvPr id="4" name="Content Placeholder 3">
            <a:extLst>
              <a:ext uri="{FF2B5EF4-FFF2-40B4-BE49-F238E27FC236}">
                <a16:creationId xmlns:a16="http://schemas.microsoft.com/office/drawing/2014/main" id="{F28C229C-8C51-1627-33C9-7A3B57BD4307}"/>
              </a:ext>
            </a:extLst>
          </p:cNvPr>
          <p:cNvSpPr>
            <a:spLocks noGrp="1"/>
          </p:cNvSpPr>
          <p:nvPr>
            <p:ph sz="half" idx="1"/>
          </p:nvPr>
        </p:nvSpPr>
        <p:spPr/>
        <p:txBody>
          <a:bodyPr/>
          <a:lstStyle/>
          <a:p>
            <a:pPr marL="0" indent="0">
              <a:buNone/>
            </a:pPr>
            <a:r>
              <a:rPr lang="en-US" dirty="0">
                <a:solidFill>
                  <a:schemeClr val="accent3">
                    <a:lumMod val="75000"/>
                  </a:schemeClr>
                </a:solidFill>
              </a:rPr>
              <a:t>Characteristics of Mass Media</a:t>
            </a:r>
          </a:p>
          <a:p>
            <a:r>
              <a:rPr lang="en-US" sz="1800" dirty="0">
                <a:solidFill>
                  <a:schemeClr val="accent3"/>
                </a:solidFill>
              </a:rPr>
              <a:t>Communication is mostly one way</a:t>
            </a:r>
          </a:p>
          <a:p>
            <a:r>
              <a:rPr lang="en-US" sz="1800" dirty="0">
                <a:solidFill>
                  <a:schemeClr val="accent3"/>
                </a:solidFill>
              </a:rPr>
              <a:t>Audience has great deal of choice</a:t>
            </a:r>
          </a:p>
          <a:p>
            <a:r>
              <a:rPr lang="en-US" sz="1800" dirty="0">
                <a:solidFill>
                  <a:schemeClr val="accent3"/>
                </a:solidFill>
              </a:rPr>
              <a:t>Reach large and vast audience</a:t>
            </a:r>
          </a:p>
          <a:p>
            <a:r>
              <a:rPr lang="en-US" sz="1800" dirty="0">
                <a:solidFill>
                  <a:schemeClr val="accent3"/>
                </a:solidFill>
              </a:rPr>
              <a:t>Influence society and are in turn influenced by society</a:t>
            </a:r>
          </a:p>
          <a:p>
            <a:endParaRPr lang="en-IN" sz="1800" dirty="0">
              <a:solidFill>
                <a:schemeClr val="accent3">
                  <a:lumMod val="75000"/>
                </a:schemeClr>
              </a:solidFill>
            </a:endParaRPr>
          </a:p>
        </p:txBody>
      </p:sp>
      <p:pic>
        <p:nvPicPr>
          <p:cNvPr id="7" name="Content Placeholder 6">
            <a:extLst>
              <a:ext uri="{FF2B5EF4-FFF2-40B4-BE49-F238E27FC236}">
                <a16:creationId xmlns:a16="http://schemas.microsoft.com/office/drawing/2014/main" id="{600B7D10-EC7D-6CC5-0087-08CA4B55B8F2}"/>
              </a:ext>
            </a:extLst>
          </p:cNvPr>
          <p:cNvPicPr>
            <a:picLocks noGrp="1" noChangeAspect="1"/>
          </p:cNvPicPr>
          <p:nvPr>
            <p:ph sz="half" idx="2"/>
          </p:nvPr>
        </p:nvPicPr>
        <p:blipFill>
          <a:blip r:embed="rId2"/>
          <a:stretch>
            <a:fillRect/>
          </a:stretch>
        </p:blipFill>
        <p:spPr>
          <a:xfrm>
            <a:off x="5674660" y="1945341"/>
            <a:ext cx="5372754" cy="3445517"/>
          </a:xfrm>
        </p:spPr>
      </p:pic>
    </p:spTree>
    <p:extLst>
      <p:ext uri="{BB962C8B-B14F-4D97-AF65-F5344CB8AC3E}">
        <p14:creationId xmlns:p14="http://schemas.microsoft.com/office/powerpoint/2010/main" val="188014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553000-F719-1A9C-6210-ED20D5C75D86}"/>
              </a:ext>
            </a:extLst>
          </p:cNvPr>
          <p:cNvSpPr>
            <a:spLocks noGrp="1"/>
          </p:cNvSpPr>
          <p:nvPr>
            <p:ph type="title"/>
          </p:nvPr>
        </p:nvSpPr>
        <p:spPr>
          <a:xfrm>
            <a:off x="1141456" y="609601"/>
            <a:ext cx="9905955" cy="1326776"/>
          </a:xfrm>
        </p:spPr>
        <p:txBody>
          <a:bodyPr/>
          <a:lstStyle/>
          <a:p>
            <a:r>
              <a:rPr lang="en-US" dirty="0">
                <a:solidFill>
                  <a:schemeClr val="accent3">
                    <a:lumMod val="50000"/>
                  </a:schemeClr>
                </a:solidFill>
              </a:rPr>
              <a:t>Types of mass media</a:t>
            </a:r>
            <a:endParaRPr lang="en-IN" dirty="0">
              <a:solidFill>
                <a:schemeClr val="accent3">
                  <a:lumMod val="50000"/>
                </a:schemeClr>
              </a:solidFill>
            </a:endParaRPr>
          </a:p>
        </p:txBody>
      </p:sp>
      <p:sp>
        <p:nvSpPr>
          <p:cNvPr id="6" name="Text Placeholder 5">
            <a:extLst>
              <a:ext uri="{FF2B5EF4-FFF2-40B4-BE49-F238E27FC236}">
                <a16:creationId xmlns:a16="http://schemas.microsoft.com/office/drawing/2014/main" id="{C64AB45A-18C2-193A-AF2A-07247A53BF02}"/>
              </a:ext>
            </a:extLst>
          </p:cNvPr>
          <p:cNvSpPr>
            <a:spLocks noGrp="1"/>
          </p:cNvSpPr>
          <p:nvPr>
            <p:ph type="body" sz="half" idx="2"/>
          </p:nvPr>
        </p:nvSpPr>
        <p:spPr>
          <a:xfrm>
            <a:off x="1141410" y="1855695"/>
            <a:ext cx="9904459" cy="3065930"/>
          </a:xfrm>
        </p:spPr>
        <p:txBody>
          <a:bodyPr>
            <a:normAutofit/>
          </a:bodyPr>
          <a:lstStyle/>
          <a:p>
            <a:r>
              <a:rPr lang="en-US" dirty="0">
                <a:solidFill>
                  <a:schemeClr val="accent3">
                    <a:lumMod val="50000"/>
                  </a:schemeClr>
                </a:solidFill>
              </a:rPr>
              <a:t>There is six main types of mass media</a:t>
            </a:r>
          </a:p>
          <a:p>
            <a:pPr marL="285750" indent="-285750">
              <a:buFont typeface="Arial" panose="020B0604020202020204" pitchFamily="34" charset="0"/>
              <a:buChar char="•"/>
            </a:pPr>
            <a:r>
              <a:rPr lang="en-US" dirty="0">
                <a:solidFill>
                  <a:schemeClr val="accent3">
                    <a:lumMod val="75000"/>
                  </a:schemeClr>
                </a:solidFill>
              </a:rPr>
              <a:t>Traditional Media</a:t>
            </a:r>
          </a:p>
          <a:p>
            <a:pPr marL="285750" indent="-285750">
              <a:buFont typeface="Arial" panose="020B0604020202020204" pitchFamily="34" charset="0"/>
              <a:buChar char="•"/>
            </a:pPr>
            <a:r>
              <a:rPr lang="en-US" dirty="0">
                <a:solidFill>
                  <a:schemeClr val="accent3">
                    <a:lumMod val="75000"/>
                  </a:schemeClr>
                </a:solidFill>
              </a:rPr>
              <a:t>Print Media</a:t>
            </a:r>
          </a:p>
          <a:p>
            <a:pPr marL="285750" indent="-285750">
              <a:buFont typeface="Arial" panose="020B0604020202020204" pitchFamily="34" charset="0"/>
              <a:buChar char="•"/>
            </a:pPr>
            <a:r>
              <a:rPr lang="en-US" dirty="0">
                <a:solidFill>
                  <a:schemeClr val="accent3">
                    <a:lumMod val="75000"/>
                  </a:schemeClr>
                </a:solidFill>
              </a:rPr>
              <a:t>Electronic/ Broadcasting Media</a:t>
            </a:r>
          </a:p>
          <a:p>
            <a:pPr marL="285750" indent="-285750">
              <a:buFont typeface="Arial" panose="020B0604020202020204" pitchFamily="34" charset="0"/>
              <a:buChar char="•"/>
            </a:pPr>
            <a:r>
              <a:rPr lang="en-US" dirty="0">
                <a:solidFill>
                  <a:schemeClr val="accent3">
                    <a:lumMod val="75000"/>
                  </a:schemeClr>
                </a:solidFill>
              </a:rPr>
              <a:t>Outdoor Media/ Out of home (OOH) Media</a:t>
            </a:r>
          </a:p>
          <a:p>
            <a:pPr marL="285750" indent="-285750">
              <a:buFont typeface="Arial" panose="020B0604020202020204" pitchFamily="34" charset="0"/>
              <a:buChar char="•"/>
            </a:pPr>
            <a:r>
              <a:rPr lang="en-US" dirty="0">
                <a:solidFill>
                  <a:schemeClr val="accent3">
                    <a:lumMod val="75000"/>
                  </a:schemeClr>
                </a:solidFill>
              </a:rPr>
              <a:t>Transit Media Digital Media </a:t>
            </a:r>
            <a:endParaRPr lang="en-IN" dirty="0">
              <a:solidFill>
                <a:schemeClr val="accent2"/>
              </a:solidFill>
            </a:endParaRPr>
          </a:p>
        </p:txBody>
      </p:sp>
    </p:spTree>
    <p:extLst>
      <p:ext uri="{BB962C8B-B14F-4D97-AF65-F5344CB8AC3E}">
        <p14:creationId xmlns:p14="http://schemas.microsoft.com/office/powerpoint/2010/main" val="182722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B8E0B-0EDA-01F9-75C5-E4CD3E7F8B32}"/>
              </a:ext>
            </a:extLst>
          </p:cNvPr>
          <p:cNvSpPr>
            <a:spLocks noGrp="1"/>
          </p:cNvSpPr>
          <p:nvPr>
            <p:ph type="title"/>
          </p:nvPr>
        </p:nvSpPr>
        <p:spPr>
          <a:xfrm>
            <a:off x="1141410" y="4267200"/>
            <a:ext cx="9912355" cy="699247"/>
          </a:xfrm>
        </p:spPr>
        <p:txBody>
          <a:bodyPr>
            <a:normAutofit/>
          </a:bodyPr>
          <a:lstStyle/>
          <a:p>
            <a:r>
              <a:rPr lang="en-US" sz="3600" dirty="0">
                <a:solidFill>
                  <a:schemeClr val="accent3">
                    <a:lumMod val="50000"/>
                  </a:schemeClr>
                </a:solidFill>
              </a:rPr>
              <a:t>Traditional media</a:t>
            </a:r>
            <a:endParaRPr lang="en-IN" sz="3600" dirty="0">
              <a:solidFill>
                <a:schemeClr val="accent3">
                  <a:lumMod val="50000"/>
                </a:schemeClr>
              </a:solidFill>
            </a:endParaRPr>
          </a:p>
        </p:txBody>
      </p:sp>
      <p:sp>
        <p:nvSpPr>
          <p:cNvPr id="7" name="Text Placeholder 6">
            <a:extLst>
              <a:ext uri="{FF2B5EF4-FFF2-40B4-BE49-F238E27FC236}">
                <a16:creationId xmlns:a16="http://schemas.microsoft.com/office/drawing/2014/main" id="{62203E12-508C-F299-488C-079A9627593A}"/>
              </a:ext>
            </a:extLst>
          </p:cNvPr>
          <p:cNvSpPr>
            <a:spLocks noGrp="1"/>
          </p:cNvSpPr>
          <p:nvPr>
            <p:ph type="body" sz="half" idx="2"/>
          </p:nvPr>
        </p:nvSpPr>
        <p:spPr>
          <a:xfrm>
            <a:off x="1140570" y="5127812"/>
            <a:ext cx="9910859" cy="1335741"/>
          </a:xfrm>
        </p:spPr>
        <p:txBody>
          <a:bodyPr>
            <a:noAutofit/>
          </a:bodyPr>
          <a:lstStyle/>
          <a:p>
            <a:r>
              <a:rPr lang="en-US" sz="2400" dirty="0">
                <a:solidFill>
                  <a:schemeClr val="accent3"/>
                </a:solidFill>
              </a:rPr>
              <a:t>Traditional media includes all outlets that existed before the internet, such as newspaper, TV, radio and billboards</a:t>
            </a:r>
            <a:endParaRPr lang="en-IN" sz="2400" dirty="0">
              <a:solidFill>
                <a:schemeClr val="accent3"/>
              </a:solidFill>
            </a:endParaRPr>
          </a:p>
        </p:txBody>
      </p:sp>
      <p:pic>
        <p:nvPicPr>
          <p:cNvPr id="1026" name="Picture 2" descr="Traditional Media - KnowItAllNinja">
            <a:extLst>
              <a:ext uri="{FF2B5EF4-FFF2-40B4-BE49-F238E27FC236}">
                <a16:creationId xmlns:a16="http://schemas.microsoft.com/office/drawing/2014/main" id="{25AD98F0-784D-AED7-2427-4D5F0527AA3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144" r="7144"/>
          <a:stretch>
            <a:fillRect/>
          </a:stretch>
        </p:blipFill>
        <p:spPr bwMode="auto">
          <a:xfrm>
            <a:off x="1139825" y="606425"/>
            <a:ext cx="9912350" cy="33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3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204F3-4FE1-AD07-5F4D-C1AEDB413AAD}"/>
              </a:ext>
            </a:extLst>
          </p:cNvPr>
          <p:cNvSpPr>
            <a:spLocks noGrp="1"/>
          </p:cNvSpPr>
          <p:nvPr>
            <p:ph type="title"/>
          </p:nvPr>
        </p:nvSpPr>
        <p:spPr>
          <a:xfrm>
            <a:off x="1141413" y="609600"/>
            <a:ext cx="5934508" cy="663388"/>
          </a:xfrm>
        </p:spPr>
        <p:txBody>
          <a:bodyPr/>
          <a:lstStyle/>
          <a:p>
            <a:r>
              <a:rPr lang="en-US" dirty="0">
                <a:solidFill>
                  <a:schemeClr val="accent3">
                    <a:lumMod val="50000"/>
                  </a:schemeClr>
                </a:solidFill>
              </a:rPr>
              <a:t>Print media</a:t>
            </a:r>
            <a:endParaRPr lang="en-IN" dirty="0">
              <a:solidFill>
                <a:schemeClr val="accent3">
                  <a:lumMod val="50000"/>
                </a:schemeClr>
              </a:solidFill>
            </a:endParaRPr>
          </a:p>
        </p:txBody>
      </p:sp>
      <p:sp>
        <p:nvSpPr>
          <p:cNvPr id="7" name="Text Placeholder 6">
            <a:extLst>
              <a:ext uri="{FF2B5EF4-FFF2-40B4-BE49-F238E27FC236}">
                <a16:creationId xmlns:a16="http://schemas.microsoft.com/office/drawing/2014/main" id="{AA74C5BD-4189-825E-99FF-D852663FD46A}"/>
              </a:ext>
            </a:extLst>
          </p:cNvPr>
          <p:cNvSpPr>
            <a:spLocks noGrp="1"/>
          </p:cNvSpPr>
          <p:nvPr>
            <p:ph type="body" sz="half" idx="2"/>
          </p:nvPr>
        </p:nvSpPr>
        <p:spPr>
          <a:xfrm>
            <a:off x="1141411" y="1631576"/>
            <a:ext cx="5743484" cy="2832848"/>
          </a:xfrm>
        </p:spPr>
        <p:txBody>
          <a:bodyPr>
            <a:normAutofit/>
          </a:bodyPr>
          <a:lstStyle/>
          <a:p>
            <a:pPr marL="285750" indent="-285750" algn="just">
              <a:buFont typeface="Arial" panose="020B0604020202020204" pitchFamily="34" charset="0"/>
              <a:buChar char="•"/>
            </a:pPr>
            <a:r>
              <a:rPr lang="en-US" sz="2000" dirty="0">
                <a:solidFill>
                  <a:schemeClr val="accent3">
                    <a:lumMod val="75000"/>
                  </a:schemeClr>
                </a:solidFill>
              </a:rPr>
              <a:t>The various materials or publications which are printed on paper and are distributed are termed as ‘print media’. </a:t>
            </a:r>
          </a:p>
          <a:p>
            <a:pPr marL="285750" indent="-285750" algn="just">
              <a:buFont typeface="Arial" panose="020B0604020202020204" pitchFamily="34" charset="0"/>
              <a:buChar char="•"/>
            </a:pPr>
            <a:r>
              <a:rPr lang="en-US" sz="2000" dirty="0">
                <a:solidFill>
                  <a:schemeClr val="accent3">
                    <a:lumMod val="75000"/>
                  </a:schemeClr>
                </a:solidFill>
              </a:rPr>
              <a:t> Some examples of print media include books, magazines, newspaper, postcards, journals, novels and comics.</a:t>
            </a:r>
          </a:p>
          <a:p>
            <a:endParaRPr lang="en-IN" sz="2000" dirty="0">
              <a:solidFill>
                <a:schemeClr val="accent3">
                  <a:lumMod val="75000"/>
                </a:schemeClr>
              </a:solidFill>
            </a:endParaRPr>
          </a:p>
        </p:txBody>
      </p:sp>
      <p:pic>
        <p:nvPicPr>
          <p:cNvPr id="2054" name="Picture 6" descr="Print Media - Magazine &amp; Newspaper Interviews | PR/PR Public Relations">
            <a:extLst>
              <a:ext uri="{FF2B5EF4-FFF2-40B4-BE49-F238E27FC236}">
                <a16:creationId xmlns:a16="http://schemas.microsoft.com/office/drawing/2014/main" id="{BFF3A284-85BD-8D8F-368C-6DA493BC0E9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614" r="14614"/>
          <a:stretch>
            <a:fillRect/>
          </a:stretch>
        </p:blipFill>
        <p:spPr bwMode="auto">
          <a:xfrm>
            <a:off x="6884894" y="1"/>
            <a:ext cx="53071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B5127C-3244-88EE-AB80-B0CD8228FCDE}"/>
              </a:ext>
            </a:extLst>
          </p:cNvPr>
          <p:cNvSpPr>
            <a:spLocks noGrp="1"/>
          </p:cNvSpPr>
          <p:nvPr>
            <p:ph type="title"/>
          </p:nvPr>
        </p:nvSpPr>
        <p:spPr/>
        <p:txBody>
          <a:bodyPr>
            <a:normAutofit/>
          </a:bodyPr>
          <a:lstStyle/>
          <a:p>
            <a:r>
              <a:rPr lang="en-US" sz="3200" dirty="0">
                <a:solidFill>
                  <a:schemeClr val="accent3">
                    <a:lumMod val="50000"/>
                  </a:schemeClr>
                </a:solidFill>
              </a:rPr>
              <a:t>Broadcast media</a:t>
            </a:r>
            <a:br>
              <a:rPr lang="en-US" sz="3200" dirty="0">
                <a:solidFill>
                  <a:schemeClr val="accent3">
                    <a:lumMod val="50000"/>
                  </a:schemeClr>
                </a:solidFill>
              </a:rPr>
            </a:br>
            <a:br>
              <a:rPr lang="en-US" sz="3200" dirty="0">
                <a:solidFill>
                  <a:schemeClr val="accent3">
                    <a:lumMod val="50000"/>
                  </a:schemeClr>
                </a:solidFill>
              </a:rPr>
            </a:br>
            <a:endParaRPr lang="en-IN" sz="3200" dirty="0">
              <a:solidFill>
                <a:schemeClr val="accent3"/>
              </a:solidFill>
            </a:endParaRPr>
          </a:p>
        </p:txBody>
      </p:sp>
      <p:pic>
        <p:nvPicPr>
          <p:cNvPr id="3074" name="Picture 2" descr="How Social Media is Changing the Way Broadcasters… well, Broadcast">
            <a:extLst>
              <a:ext uri="{FF2B5EF4-FFF2-40B4-BE49-F238E27FC236}">
                <a16:creationId xmlns:a16="http://schemas.microsoft.com/office/drawing/2014/main" id="{9127B6F2-CB64-3D39-84CE-460BF7AD3AF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99757" y="2249486"/>
            <a:ext cx="4878387" cy="34453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58262E4-408D-B3A3-B40F-6E7D25A82F53}"/>
              </a:ext>
            </a:extLst>
          </p:cNvPr>
          <p:cNvSpPr>
            <a:spLocks noGrp="1"/>
          </p:cNvSpPr>
          <p:nvPr>
            <p:ph sz="half" idx="2"/>
          </p:nvPr>
        </p:nvSpPr>
        <p:spPr>
          <a:xfrm>
            <a:off x="1219201" y="2373187"/>
            <a:ext cx="4875211" cy="3541714"/>
          </a:xfrm>
        </p:spPr>
        <p:txBody>
          <a:bodyPr>
            <a:normAutofit lnSpcReduction="10000"/>
          </a:bodyPr>
          <a:lstStyle/>
          <a:p>
            <a:pPr marL="0" indent="0" algn="just">
              <a:buNone/>
            </a:pPr>
            <a:r>
              <a:rPr lang="en-US" sz="2400" cap="none" dirty="0">
                <a:solidFill>
                  <a:schemeClr val="accent3"/>
                </a:solidFill>
              </a:rPr>
              <a:t>Broadcast media is defined as different media channels or broadcasters such as the Television, internet, audio podcasts, video content, and others. The primary purpose of broadcasting media is to broadcast and communicate with the public. </a:t>
            </a:r>
            <a:endParaRPr lang="en-US" dirty="0"/>
          </a:p>
        </p:txBody>
      </p:sp>
    </p:spTree>
    <p:extLst>
      <p:ext uri="{BB962C8B-B14F-4D97-AF65-F5344CB8AC3E}">
        <p14:creationId xmlns:p14="http://schemas.microsoft.com/office/powerpoint/2010/main" val="312033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935C35-24B2-F8B1-4069-C953F602FA3A}"/>
              </a:ext>
            </a:extLst>
          </p:cNvPr>
          <p:cNvSpPr>
            <a:spLocks noGrp="1"/>
          </p:cNvSpPr>
          <p:nvPr>
            <p:ph type="title"/>
          </p:nvPr>
        </p:nvSpPr>
        <p:spPr/>
        <p:txBody>
          <a:bodyPr/>
          <a:lstStyle/>
          <a:p>
            <a:pPr algn="r"/>
            <a:r>
              <a:rPr lang="en-US" dirty="0">
                <a:solidFill>
                  <a:schemeClr val="accent3">
                    <a:lumMod val="50000"/>
                  </a:schemeClr>
                </a:solidFill>
              </a:rPr>
              <a:t>Outdoor media</a:t>
            </a:r>
            <a:endParaRPr lang="en-IN" dirty="0">
              <a:solidFill>
                <a:schemeClr val="accent3">
                  <a:lumMod val="50000"/>
                </a:schemeClr>
              </a:solidFill>
            </a:endParaRPr>
          </a:p>
        </p:txBody>
      </p:sp>
      <p:sp>
        <p:nvSpPr>
          <p:cNvPr id="6" name="Content Placeholder 5">
            <a:extLst>
              <a:ext uri="{FF2B5EF4-FFF2-40B4-BE49-F238E27FC236}">
                <a16:creationId xmlns:a16="http://schemas.microsoft.com/office/drawing/2014/main" id="{EFD55E61-320D-DE6F-BE9A-6B39A84A43BD}"/>
              </a:ext>
            </a:extLst>
          </p:cNvPr>
          <p:cNvSpPr>
            <a:spLocks noGrp="1"/>
          </p:cNvSpPr>
          <p:nvPr>
            <p:ph sz="half" idx="2"/>
          </p:nvPr>
        </p:nvSpPr>
        <p:spPr>
          <a:xfrm>
            <a:off x="5898776" y="1900518"/>
            <a:ext cx="5148635" cy="3890682"/>
          </a:xfrm>
        </p:spPr>
        <p:txBody>
          <a:bodyPr>
            <a:normAutofit/>
          </a:bodyPr>
          <a:lstStyle/>
          <a:p>
            <a:r>
              <a:rPr lang="en-US" sz="2000" dirty="0">
                <a:solidFill>
                  <a:schemeClr val="accent3">
                    <a:lumMod val="75000"/>
                  </a:schemeClr>
                </a:solidFill>
              </a:rPr>
              <a:t>Outdoor media or our of home media is any kind of advertising that directly reaches consumers specifically when they are not at home. </a:t>
            </a:r>
          </a:p>
          <a:p>
            <a:r>
              <a:rPr lang="en-US" sz="2000" dirty="0">
                <a:solidFill>
                  <a:schemeClr val="accent3">
                    <a:lumMod val="75000"/>
                  </a:schemeClr>
                </a:solidFill>
              </a:rPr>
              <a:t>It include posters, bus-shelters, street furniture, kiosks, transit advertising. </a:t>
            </a:r>
            <a:endParaRPr lang="en-IN" sz="2000" dirty="0">
              <a:solidFill>
                <a:schemeClr val="accent3">
                  <a:lumMod val="75000"/>
                </a:schemeClr>
              </a:solidFill>
            </a:endParaRPr>
          </a:p>
        </p:txBody>
      </p:sp>
      <p:pic>
        <p:nvPicPr>
          <p:cNvPr id="4098" name="Picture 2" descr="Best 8 Advertising Companies In 2021 - Inventiva">
            <a:extLst>
              <a:ext uri="{FF2B5EF4-FFF2-40B4-BE49-F238E27FC236}">
                <a16:creationId xmlns:a16="http://schemas.microsoft.com/office/drawing/2014/main" id="{21446849-21B1-365E-4D94-AF92167D503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5801591" cy="351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21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173</TotalTime>
  <Words>745</Words>
  <Application>Microsoft Office PowerPoint</Application>
  <PresentationFormat>Widescreen</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Circuit</vt:lpstr>
      <vt:lpstr>women and media</vt:lpstr>
      <vt:lpstr>What is media?</vt:lpstr>
      <vt:lpstr>Women and media</vt:lpstr>
      <vt:lpstr>What is mass media Mass media is any of the many forms of media that enable communication to the masses. </vt:lpstr>
      <vt:lpstr>Types of mass media</vt:lpstr>
      <vt:lpstr>Traditional media</vt:lpstr>
      <vt:lpstr>Print media</vt:lpstr>
      <vt:lpstr>Broadcast media  </vt:lpstr>
      <vt:lpstr>Outdoor media</vt:lpstr>
      <vt:lpstr>Transit media</vt:lpstr>
      <vt:lpstr>PowerPoint Presentation</vt:lpstr>
      <vt:lpstr>Social responsibility of media for women</vt:lpstr>
      <vt:lpstr>Indecent representation of women prohibition act 1986</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media</dc:title>
  <dc:creator>susil rautaray</dc:creator>
  <cp:lastModifiedBy>Snigdharani Behera</cp:lastModifiedBy>
  <cp:revision>29</cp:revision>
  <dcterms:created xsi:type="dcterms:W3CDTF">2023-04-17T09:12:54Z</dcterms:created>
  <dcterms:modified xsi:type="dcterms:W3CDTF">2023-04-18T05:28:05Z</dcterms:modified>
</cp:coreProperties>
</file>