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311" r:id="rId8"/>
    <p:sldId id="263" r:id="rId9"/>
    <p:sldId id="267" r:id="rId10"/>
    <p:sldId id="268" r:id="rId11"/>
    <p:sldId id="269" r:id="rId12"/>
    <p:sldId id="272" r:id="rId13"/>
    <p:sldId id="276" r:id="rId14"/>
    <p:sldId id="277" r:id="rId15"/>
    <p:sldId id="278" r:id="rId16"/>
    <p:sldId id="279" r:id="rId17"/>
    <p:sldId id="314" r:id="rId18"/>
    <p:sldId id="282" r:id="rId19"/>
    <p:sldId id="315" r:id="rId20"/>
    <p:sldId id="321" r:id="rId21"/>
    <p:sldId id="322" r:id="rId22"/>
    <p:sldId id="298" r:id="rId23"/>
    <p:sldId id="299" r:id="rId24"/>
    <p:sldId id="323" r:id="rId25"/>
    <p:sldId id="302" r:id="rId26"/>
    <p:sldId id="305" r:id="rId27"/>
    <p:sldId id="306" r:id="rId28"/>
    <p:sldId id="325" r:id="rId29"/>
    <p:sldId id="331" r:id="rId30"/>
    <p:sldId id="332" r:id="rId31"/>
    <p:sldId id="32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4/18/2023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4/18/2023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752600"/>
            <a:ext cx="8153400" cy="990600"/>
          </a:xfrm>
        </p:spPr>
        <p:txBody>
          <a:bodyPr/>
          <a:lstStyle/>
          <a:p>
            <a:pPr algn="ctr"/>
            <a:r>
              <a:rPr lang="en-IN" sz="4800" b="1" dirty="0" smtClean="0">
                <a:solidFill>
                  <a:schemeClr val="tx1"/>
                </a:solidFill>
              </a:rPr>
              <a:t/>
            </a:r>
            <a:br>
              <a:rPr lang="en-IN" sz="4800" b="1" dirty="0" smtClean="0">
                <a:solidFill>
                  <a:schemeClr val="tx1"/>
                </a:solidFill>
              </a:rPr>
            </a:br>
            <a:r>
              <a:rPr lang="en-IN" sz="4800" b="1" dirty="0" smtClean="0">
                <a:solidFill>
                  <a:schemeClr val="tx1"/>
                </a:solidFill>
              </a:rPr>
              <a:t/>
            </a:r>
            <a:br>
              <a:rPr lang="en-IN" sz="4800" b="1" dirty="0" smtClean="0">
                <a:solidFill>
                  <a:schemeClr val="tx1"/>
                </a:solidFill>
              </a:rPr>
            </a:br>
            <a:r>
              <a:rPr lang="en-IN" sz="4800" b="1" dirty="0">
                <a:solidFill>
                  <a:schemeClr val="tx1"/>
                </a:solidFill>
              </a:rPr>
              <a:t/>
            </a:r>
            <a:br>
              <a:rPr lang="en-IN" sz="4800" b="1" dirty="0">
                <a:solidFill>
                  <a:schemeClr val="tx1"/>
                </a:solidFill>
              </a:rPr>
            </a:br>
            <a:r>
              <a:rPr lang="en-IN" sz="4800" b="1" dirty="0" smtClean="0">
                <a:solidFill>
                  <a:schemeClr val="tx1"/>
                </a:solidFill>
              </a:rPr>
              <a:t/>
            </a:r>
            <a:br>
              <a:rPr lang="en-IN" sz="4800" b="1" dirty="0" smtClean="0">
                <a:solidFill>
                  <a:schemeClr val="tx1"/>
                </a:solidFill>
              </a:rPr>
            </a:br>
            <a:r>
              <a:rPr lang="en-IN" sz="3200" b="1" dirty="0" smtClean="0">
                <a:solidFill>
                  <a:schemeClr val="tx1"/>
                </a:solidFill>
              </a:rPr>
              <a:t>Disaster Vulnerability and Risk Management</a:t>
            </a:r>
            <a:endParaRPr lang="en-IN" sz="3200" b="1" dirty="0">
              <a:solidFill>
                <a:schemeClr val="tx1"/>
              </a:solidFill>
            </a:endParaRPr>
          </a:p>
        </p:txBody>
      </p:sp>
      <p:sp>
        <p:nvSpPr>
          <p:cNvPr id="4" name="TextBox 3"/>
          <p:cNvSpPr txBox="1"/>
          <p:nvPr/>
        </p:nvSpPr>
        <p:spPr>
          <a:xfrm>
            <a:off x="3075709" y="609600"/>
            <a:ext cx="2286000" cy="1323439"/>
          </a:xfrm>
          <a:prstGeom prst="rect">
            <a:avLst/>
          </a:prstGeom>
          <a:noFill/>
        </p:spPr>
        <p:txBody>
          <a:bodyPr wrap="square" rtlCol="0">
            <a:spAutoFit/>
          </a:bodyPr>
          <a:lstStyle/>
          <a:p>
            <a:pPr algn="ctr"/>
            <a:r>
              <a:rPr lang="en-IN" sz="4000" b="1" dirty="0" smtClean="0">
                <a:solidFill>
                  <a:srgbClr val="C00000"/>
                </a:solidFill>
              </a:rPr>
              <a:t>UNIT </a:t>
            </a:r>
            <a:r>
              <a:rPr lang="en-IN" sz="4000" b="1" dirty="0">
                <a:solidFill>
                  <a:srgbClr val="C00000"/>
                </a:solidFill>
              </a:rPr>
              <a:t>– </a:t>
            </a:r>
            <a:r>
              <a:rPr lang="en-IN" sz="4000" b="1" dirty="0" smtClean="0">
                <a:solidFill>
                  <a:srgbClr val="C00000"/>
                </a:solidFill>
              </a:rPr>
              <a:t>III</a:t>
            </a:r>
            <a:endParaRPr lang="en-IN" sz="4000" b="1" dirty="0">
              <a:solidFill>
                <a:srgbClr val="C00000"/>
              </a:solidFill>
            </a:endParaRPr>
          </a:p>
          <a:p>
            <a:pPr algn="ctr"/>
            <a:endParaRPr lang="en-IN" sz="4000" b="1" dirty="0">
              <a:solidFill>
                <a:srgbClr val="C00000"/>
              </a:solidFill>
            </a:endParaRPr>
          </a:p>
        </p:txBody>
      </p:sp>
      <p:sp>
        <p:nvSpPr>
          <p:cNvPr id="5" name="TextBox 4"/>
          <p:cNvSpPr txBox="1"/>
          <p:nvPr/>
        </p:nvSpPr>
        <p:spPr>
          <a:xfrm>
            <a:off x="990600" y="3941618"/>
            <a:ext cx="6858000" cy="1631216"/>
          </a:xfrm>
          <a:prstGeom prst="rect">
            <a:avLst/>
          </a:prstGeom>
          <a:noFill/>
        </p:spPr>
        <p:txBody>
          <a:bodyPr wrap="square" rtlCol="0">
            <a:spAutoFit/>
          </a:bodyPr>
          <a:lstStyle/>
          <a:p>
            <a:pPr algn="ctr"/>
            <a:r>
              <a:rPr lang="en-IN" sz="2000" b="1" dirty="0" smtClean="0">
                <a:solidFill>
                  <a:srgbClr val="C00000"/>
                </a:solidFill>
                <a:latin typeface="Andalus" pitchFamily="18" charset="-78"/>
                <a:cs typeface="Andalus" pitchFamily="18" charset="-78"/>
              </a:rPr>
              <a:t>Prepared By- </a:t>
            </a:r>
          </a:p>
          <a:p>
            <a:pPr algn="ctr"/>
            <a:r>
              <a:rPr lang="en-IN" sz="2000" dirty="0" smtClean="0">
                <a:solidFill>
                  <a:srgbClr val="C00000"/>
                </a:solidFill>
                <a:latin typeface="Andalus" pitchFamily="18" charset="-78"/>
                <a:cs typeface="Andalus" pitchFamily="18" charset="-78"/>
              </a:rPr>
              <a:t>Dr. Rumana Khatun </a:t>
            </a:r>
          </a:p>
          <a:p>
            <a:pPr algn="ctr"/>
            <a:r>
              <a:rPr lang="en-IN" sz="2000" dirty="0" smtClean="0">
                <a:solidFill>
                  <a:srgbClr val="C00000"/>
                </a:solidFill>
                <a:latin typeface="Andalus" pitchFamily="18" charset="-78"/>
                <a:cs typeface="Andalus" pitchFamily="18" charset="-78"/>
              </a:rPr>
              <a:t>Assistant Professor</a:t>
            </a:r>
          </a:p>
          <a:p>
            <a:pPr algn="ctr"/>
            <a:r>
              <a:rPr lang="en-IN" sz="2000" dirty="0" smtClean="0">
                <a:solidFill>
                  <a:srgbClr val="C00000"/>
                </a:solidFill>
                <a:latin typeface="Andalus" pitchFamily="18" charset="-78"/>
                <a:cs typeface="Andalus" pitchFamily="18" charset="-78"/>
              </a:rPr>
              <a:t>P.G. Deptt. of Geography</a:t>
            </a:r>
          </a:p>
          <a:p>
            <a:pPr algn="ctr"/>
            <a:r>
              <a:rPr lang="en-IN" sz="2000" dirty="0" smtClean="0">
                <a:solidFill>
                  <a:srgbClr val="C00000"/>
                </a:solidFill>
                <a:latin typeface="Andalus" pitchFamily="18" charset="-78"/>
                <a:cs typeface="Andalus" pitchFamily="18" charset="-78"/>
              </a:rPr>
              <a:t>Utkal University, Vani Vihar, Bhubaneswar                                                 </a:t>
            </a:r>
            <a:r>
              <a:rPr lang="en-IN" sz="2000" i="1" dirty="0" smtClean="0">
                <a:solidFill>
                  <a:srgbClr val="0070C0"/>
                </a:solidFill>
                <a:latin typeface="Andalus" pitchFamily="18" charset="-78"/>
                <a:cs typeface="Andalus" pitchFamily="18" charset="-78"/>
              </a:rPr>
              <a:t>                                                                                                                                                                                                           </a:t>
            </a:r>
            <a:endParaRPr lang="en-IN" sz="2000" i="1" dirty="0">
              <a:solidFill>
                <a:srgbClr val="0070C0"/>
              </a:solidFill>
              <a:latin typeface="Andalus" pitchFamily="18" charset="-78"/>
              <a:cs typeface="Andalus" pitchFamily="18" charset="-78"/>
            </a:endParaRPr>
          </a:p>
        </p:txBody>
      </p:sp>
      <p:sp>
        <p:nvSpPr>
          <p:cNvPr id="3" name="TextBox 2"/>
          <p:cNvSpPr txBox="1"/>
          <p:nvPr/>
        </p:nvSpPr>
        <p:spPr>
          <a:xfrm>
            <a:off x="2770909" y="2835255"/>
            <a:ext cx="2895600" cy="461665"/>
          </a:xfrm>
          <a:prstGeom prst="rect">
            <a:avLst/>
          </a:prstGeom>
          <a:noFill/>
        </p:spPr>
        <p:txBody>
          <a:bodyPr wrap="square" rtlCol="0">
            <a:spAutoFit/>
          </a:bodyPr>
          <a:lstStyle/>
          <a:p>
            <a:pPr algn="ctr"/>
            <a:r>
              <a:rPr lang="en-IN" sz="2400" b="1" dirty="0" smtClean="0">
                <a:solidFill>
                  <a:srgbClr val="0070C0"/>
                </a:solidFill>
              </a:rPr>
              <a:t>GEOG3-FE05</a:t>
            </a:r>
            <a:endParaRPr lang="en-IN" sz="2400" b="1" dirty="0">
              <a:solidFill>
                <a:srgbClr val="0070C0"/>
              </a:solidFill>
            </a:endParaRPr>
          </a:p>
        </p:txBody>
      </p:sp>
      <p:sp>
        <p:nvSpPr>
          <p:cNvPr id="6" name="Rectangle 5"/>
          <p:cNvSpPr/>
          <p:nvPr/>
        </p:nvSpPr>
        <p:spPr>
          <a:xfrm>
            <a:off x="6629400" y="6172200"/>
            <a:ext cx="1574470" cy="400110"/>
          </a:xfrm>
          <a:prstGeom prst="rect">
            <a:avLst/>
          </a:prstGeom>
        </p:spPr>
        <p:txBody>
          <a:bodyPr wrap="none">
            <a:spAutoFit/>
          </a:bodyPr>
          <a:lstStyle/>
          <a:p>
            <a:r>
              <a:rPr lang="en-IN" sz="2000" i="1" dirty="0">
                <a:solidFill>
                  <a:srgbClr val="0070C0"/>
                </a:solidFill>
                <a:latin typeface="Andalus" pitchFamily="18" charset="-78"/>
                <a:cs typeface="Andalus" pitchFamily="18" charset="-78"/>
              </a:rPr>
              <a:t>@Copy Right</a:t>
            </a:r>
            <a:endParaRPr lang="en-IN" dirty="0"/>
          </a:p>
        </p:txBody>
      </p:sp>
    </p:spTree>
    <p:extLst>
      <p:ext uri="{BB962C8B-B14F-4D97-AF65-F5344CB8AC3E}">
        <p14:creationId xmlns:p14="http://schemas.microsoft.com/office/powerpoint/2010/main" val="2028394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5" y="145473"/>
            <a:ext cx="8056418" cy="6324808"/>
          </a:xfrm>
          <a:prstGeom prst="rect">
            <a:avLst/>
          </a:prstGeom>
        </p:spPr>
        <p:txBody>
          <a:bodyPr wrap="square">
            <a:spAutoFit/>
          </a:bodyPr>
          <a:lstStyle/>
          <a:p>
            <a:pPr lvl="0" algn="just">
              <a:lnSpc>
                <a:spcPct val="150000"/>
              </a:lnSpc>
            </a:pPr>
            <a:r>
              <a:rPr lang="en-IN" b="1" dirty="0" smtClean="0">
                <a:solidFill>
                  <a:srgbClr val="C00000"/>
                </a:solidFill>
                <a:latin typeface="Times New Roman" pitchFamily="18" charset="0"/>
                <a:cs typeface="Times New Roman" pitchFamily="18" charset="0"/>
              </a:rPr>
              <a:t>Social Vulnerability:</a:t>
            </a:r>
            <a:endParaRPr lang="en-IN" b="1" dirty="0">
              <a:solidFill>
                <a:srgbClr val="C00000"/>
              </a:solidFill>
              <a:latin typeface="Times New Roman" pitchFamily="18" charset="0"/>
              <a:cs typeface="Times New Roman" pitchFamily="18" charset="0"/>
            </a:endParaRPr>
          </a:p>
          <a:p>
            <a:pPr lvl="0" algn="just">
              <a:lnSpc>
                <a:spcPct val="150000"/>
              </a:lnSpc>
            </a:pPr>
            <a:r>
              <a:rPr lang="en-IN" dirty="0">
                <a:solidFill>
                  <a:srgbClr val="202124"/>
                </a:solidFill>
                <a:latin typeface="Times New Roman" pitchFamily="18" charset="0"/>
                <a:cs typeface="Times New Roman" pitchFamily="18" charset="0"/>
              </a:rPr>
              <a:t>The concept of social vulnerability has been defined in terms of people’s ‘‘capacity to anticipate, cope with, resist and recover from the impacts of natural hazards’’ (Wisner et al. 2004). </a:t>
            </a:r>
            <a:r>
              <a:rPr lang="en-IN" dirty="0" smtClean="0">
                <a:solidFill>
                  <a:srgbClr val="202124"/>
                </a:solidFill>
                <a:latin typeface="Times New Roman" pitchFamily="18" charset="0"/>
                <a:cs typeface="Times New Roman" pitchFamily="18" charset="0"/>
              </a:rPr>
              <a:t>Social </a:t>
            </a:r>
            <a:r>
              <a:rPr lang="en-IN" dirty="0">
                <a:solidFill>
                  <a:srgbClr val="202124"/>
                </a:solidFill>
                <a:latin typeface="Times New Roman" pitchFamily="18" charset="0"/>
                <a:cs typeface="Times New Roman" pitchFamily="18" charset="0"/>
              </a:rPr>
              <a:t>vulnerability is one dimension of vulnerability in multiple stressors and shocks, including abuse, social exclusion. It varies across the communities as well as within societies based on household status, which are consisting of psychological, demographic, economic, and political impacts. </a:t>
            </a:r>
          </a:p>
          <a:p>
            <a:pPr lvl="0" algn="just">
              <a:lnSpc>
                <a:spcPct val="150000"/>
              </a:lnSpc>
            </a:pPr>
            <a:r>
              <a:rPr lang="en-IN" b="1" dirty="0" smtClean="0">
                <a:solidFill>
                  <a:srgbClr val="C00000"/>
                </a:solidFill>
                <a:latin typeface="Times New Roman" pitchFamily="18" charset="0"/>
                <a:cs typeface="Times New Roman" pitchFamily="18" charset="0"/>
              </a:rPr>
              <a:t>Socio-Economic </a:t>
            </a:r>
            <a:r>
              <a:rPr lang="en-IN" b="1" dirty="0">
                <a:solidFill>
                  <a:srgbClr val="C00000"/>
                </a:solidFill>
                <a:latin typeface="Times New Roman" pitchFamily="18" charset="0"/>
                <a:cs typeface="Times New Roman" pitchFamily="18" charset="0"/>
              </a:rPr>
              <a:t>Vulnerability: </a:t>
            </a:r>
            <a:endParaRPr lang="en-IN" b="1" dirty="0" smtClean="0">
              <a:solidFill>
                <a:srgbClr val="C00000"/>
              </a:solidFill>
              <a:latin typeface="Times New Roman" pitchFamily="18" charset="0"/>
              <a:cs typeface="Times New Roman" pitchFamily="18" charset="0"/>
            </a:endParaRPr>
          </a:p>
          <a:p>
            <a:pPr lvl="0" algn="just">
              <a:lnSpc>
                <a:spcPct val="150000"/>
              </a:lnSpc>
            </a:pPr>
            <a:r>
              <a:rPr lang="en-IN" dirty="0" smtClean="0">
                <a:solidFill>
                  <a:srgbClr val="202124"/>
                </a:solidFill>
                <a:latin typeface="Times New Roman" pitchFamily="18" charset="0"/>
                <a:cs typeface="Times New Roman" pitchFamily="18" charset="0"/>
              </a:rPr>
              <a:t>The </a:t>
            </a:r>
            <a:r>
              <a:rPr lang="en-IN" dirty="0">
                <a:solidFill>
                  <a:srgbClr val="202124"/>
                </a:solidFill>
                <a:latin typeface="Times New Roman" pitchFamily="18" charset="0"/>
                <a:cs typeface="Times New Roman" pitchFamily="18" charset="0"/>
              </a:rPr>
              <a:t>degree of vulnerability can be defined not only by physical components but also by socio-economic conditions. Socio-economic vulnerability is measured by weak family structure, poor financial condition, lack of understanding for decision making, conflict, and discrimination based on caste, religion, ethnicity, and language, etc. In developing countries, social vulnerabilities exist to a large extent. The situation becomes more deteriorating when severe disasters (flood, cyclone, earthquake, etc.) occur and affect the poor socio-economic class of people </a:t>
            </a:r>
            <a:r>
              <a:rPr lang="en-IN" dirty="0" smtClean="0">
                <a:solidFill>
                  <a:srgbClr val="202124"/>
                </a:solidFill>
                <a:latin typeface="Times New Roman" pitchFamily="18" charset="0"/>
                <a:cs typeface="Times New Roman" pitchFamily="18" charset="0"/>
              </a:rPr>
              <a:t>of</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87959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329"/>
            <a:ext cx="8305800" cy="5909310"/>
          </a:xfrm>
          <a:prstGeom prst="rect">
            <a:avLst/>
          </a:prstGeom>
        </p:spPr>
        <p:txBody>
          <a:bodyPr wrap="square">
            <a:spAutoFit/>
          </a:bodyPr>
          <a:lstStyle/>
          <a:p>
            <a:pPr lvl="0" algn="just">
              <a:lnSpc>
                <a:spcPct val="150000"/>
              </a:lnSpc>
            </a:pPr>
            <a:r>
              <a:rPr lang="en-IN" dirty="0">
                <a:solidFill>
                  <a:prstClr val="black"/>
                </a:solidFill>
                <a:latin typeface="Times New Roman" pitchFamily="18" charset="0"/>
                <a:cs typeface="Times New Roman" pitchFamily="18" charset="0"/>
              </a:rPr>
              <a:t>any society or community. </a:t>
            </a:r>
          </a:p>
          <a:p>
            <a:pPr lvl="0" algn="just">
              <a:lnSpc>
                <a:spcPct val="150000"/>
              </a:lnSpc>
            </a:pPr>
            <a:r>
              <a:rPr lang="en-IN" dirty="0" smtClean="0">
                <a:solidFill>
                  <a:prstClr val="black"/>
                </a:solidFill>
                <a:latin typeface="Times New Roman" pitchFamily="18" charset="0"/>
                <a:cs typeface="Times New Roman" pitchFamily="18" charset="0"/>
              </a:rPr>
              <a:t>Similarly</a:t>
            </a:r>
            <a:r>
              <a:rPr lang="en-IN" dirty="0">
                <a:solidFill>
                  <a:prstClr val="black"/>
                </a:solidFill>
                <a:latin typeface="Times New Roman" pitchFamily="18" charset="0"/>
                <a:cs typeface="Times New Roman" pitchFamily="18" charset="0"/>
              </a:rPr>
              <a:t>, based on age and gender, the children, women, and elder sections of the population are more vulnerable as compared to men during the disaster. </a:t>
            </a:r>
          </a:p>
          <a:p>
            <a:pPr lvl="0" algn="just">
              <a:lnSpc>
                <a:spcPct val="150000"/>
              </a:lnSpc>
            </a:pPr>
            <a:r>
              <a:rPr lang="en-IN" b="1" dirty="0" smtClean="0">
                <a:solidFill>
                  <a:srgbClr val="C00000"/>
                </a:solidFill>
                <a:latin typeface="Times New Roman" pitchFamily="18" charset="0"/>
                <a:cs typeface="Times New Roman" pitchFamily="18" charset="0"/>
              </a:rPr>
              <a:t>Poverty </a:t>
            </a:r>
            <a:r>
              <a:rPr lang="en-IN" b="1" dirty="0">
                <a:solidFill>
                  <a:srgbClr val="C00000"/>
                </a:solidFill>
                <a:latin typeface="Times New Roman" pitchFamily="18" charset="0"/>
                <a:cs typeface="Times New Roman" pitchFamily="18" charset="0"/>
              </a:rPr>
              <a:t>and Disaster Vulnerability: </a:t>
            </a:r>
            <a:endParaRPr lang="en-IN" b="1" dirty="0" smtClean="0">
              <a:solidFill>
                <a:srgbClr val="C00000"/>
              </a:solidFill>
              <a:latin typeface="Times New Roman" pitchFamily="18" charset="0"/>
              <a:cs typeface="Times New Roman" pitchFamily="18" charset="0"/>
            </a:endParaRPr>
          </a:p>
          <a:p>
            <a:pPr lvl="0" algn="just">
              <a:lnSpc>
                <a:spcPct val="150000"/>
              </a:lnSpc>
            </a:pPr>
            <a:r>
              <a:rPr lang="en-IN" dirty="0" smtClean="0">
                <a:solidFill>
                  <a:prstClr val="black"/>
                </a:solidFill>
                <a:latin typeface="Times New Roman" pitchFamily="18" charset="0"/>
                <a:cs typeface="Times New Roman" pitchFamily="18" charset="0"/>
              </a:rPr>
              <a:t>Poverty </a:t>
            </a:r>
            <a:r>
              <a:rPr lang="en-IN" dirty="0">
                <a:solidFill>
                  <a:prstClr val="black"/>
                </a:solidFill>
                <a:latin typeface="Times New Roman" pitchFamily="18" charset="0"/>
                <a:cs typeface="Times New Roman" pitchFamily="18" charset="0"/>
              </a:rPr>
              <a:t>and risk to disasters are complicatedly linked to each other. The economically poor section of society is major victim of disasters. Among the poor section people, some have marginal lands and some are landless. Due to the shortage of land, they have fewer employment opportunities and unable to construct technically sound or safe shelter for themselves. Poverty pushes poor people to migrate and live in physically more vulnerable and unsafe locations. The developing and underdeveloped countries are more vulnerable to natural hazards than developed countries due to unawareness, decision making power etc. The level of poverty reflects by their building structure, density of population, road network, and communication system. </a:t>
            </a:r>
          </a:p>
          <a:p>
            <a:pPr marL="285750" lvl="0" indent="-285750" algn="just">
              <a:lnSpc>
                <a:spcPct val="150000"/>
              </a:lnSpc>
              <a:buFont typeface="Wingdings" pitchFamily="2" charset="2"/>
              <a:buChar char="ü"/>
            </a:pPr>
            <a:endParaRPr lang="en-IN"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0621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0109" y="304800"/>
            <a:ext cx="8243456" cy="6971139"/>
            <a:chOff x="180109" y="304800"/>
            <a:chExt cx="8243456" cy="6971139"/>
          </a:xfrm>
        </p:grpSpPr>
        <p:sp>
          <p:nvSpPr>
            <p:cNvPr id="2" name="Rectangle 1"/>
            <p:cNvSpPr/>
            <p:nvPr/>
          </p:nvSpPr>
          <p:spPr>
            <a:xfrm>
              <a:off x="180109" y="304800"/>
              <a:ext cx="8243456" cy="6971139"/>
            </a:xfrm>
            <a:prstGeom prst="rect">
              <a:avLst/>
            </a:prstGeom>
          </p:spPr>
          <p:txBody>
            <a:bodyPr wrap="square">
              <a:spAutoFit/>
            </a:bodyPr>
            <a:lstStyle/>
            <a:p>
              <a:pPr lvl="0" algn="ctr">
                <a:lnSpc>
                  <a:spcPct val="150000"/>
                </a:lnSpc>
              </a:pPr>
              <a:r>
                <a:rPr lang="en-IN" sz="2800" b="1" dirty="0" smtClean="0">
                  <a:solidFill>
                    <a:srgbClr val="C00000"/>
                  </a:solidFill>
                  <a:latin typeface="Times New Roman" pitchFamily="18" charset="0"/>
                  <a:cs typeface="Times New Roman" pitchFamily="18" charset="0"/>
                </a:rPr>
                <a:t>Disaster </a:t>
              </a:r>
              <a:r>
                <a:rPr lang="en-IN" sz="2800" b="1" dirty="0">
                  <a:solidFill>
                    <a:srgbClr val="C00000"/>
                  </a:solidFill>
                  <a:latin typeface="Times New Roman" pitchFamily="18" charset="0"/>
                  <a:cs typeface="Times New Roman" pitchFamily="18" charset="0"/>
                </a:rPr>
                <a:t>Risk</a:t>
              </a:r>
            </a:p>
            <a:p>
              <a:pPr lvl="0" algn="just">
                <a:lnSpc>
                  <a:spcPct val="150000"/>
                </a:lnSpc>
              </a:pPr>
              <a:r>
                <a:rPr lang="en-IN" dirty="0">
                  <a:solidFill>
                    <a:prstClr val="black"/>
                  </a:solidFill>
                  <a:latin typeface="Times New Roman" pitchFamily="18" charset="0"/>
                  <a:cs typeface="Times New Roman" pitchFamily="18" charset="0"/>
                </a:rPr>
                <a:t>Disaster risk is expressed as the likelihood of loss of life, injury or destruction and damage from a disaster in a given period of </a:t>
              </a:r>
              <a:r>
                <a:rPr lang="en-IN" dirty="0" smtClean="0">
                  <a:solidFill>
                    <a:prstClr val="black"/>
                  </a:solidFill>
                  <a:latin typeface="Times New Roman" pitchFamily="18" charset="0"/>
                  <a:cs typeface="Times New Roman" pitchFamily="18" charset="0"/>
                </a:rPr>
                <a:t>time (UNDRR </a:t>
              </a:r>
              <a:r>
                <a:rPr lang="en-IN" dirty="0">
                  <a:solidFill>
                    <a:prstClr val="black"/>
                  </a:solidFill>
                  <a:latin typeface="Times New Roman" pitchFamily="18" charset="0"/>
                  <a:cs typeface="Times New Roman" pitchFamily="18" charset="0"/>
                </a:rPr>
                <a:t>Global Assessment Report, </a:t>
              </a:r>
              <a:r>
                <a:rPr lang="en-IN" dirty="0" smtClean="0">
                  <a:solidFill>
                    <a:prstClr val="black"/>
                  </a:solidFill>
                  <a:latin typeface="Times New Roman" pitchFamily="18" charset="0"/>
                  <a:cs typeface="Times New Roman" pitchFamily="18" charset="0"/>
                </a:rPr>
                <a:t>2015).</a:t>
              </a:r>
            </a:p>
            <a:p>
              <a:pPr lvl="0" algn="just">
                <a:lnSpc>
                  <a:spcPct val="150000"/>
                </a:lnSpc>
              </a:pPr>
              <a:endParaRPr lang="en-IN" dirty="0">
                <a:solidFill>
                  <a:prstClr val="black"/>
                </a:solidFill>
                <a:latin typeface="Times New Roman" pitchFamily="18" charset="0"/>
                <a:cs typeface="Times New Roman" pitchFamily="18" charset="0"/>
              </a:endParaRPr>
            </a:p>
            <a:p>
              <a:pPr lvl="0" algn="just">
                <a:lnSpc>
                  <a:spcPct val="150000"/>
                </a:lnSpc>
              </a:pPr>
              <a:endParaRPr lang="en-IN" dirty="0" smtClean="0">
                <a:solidFill>
                  <a:prstClr val="black"/>
                </a:solidFill>
                <a:latin typeface="Times New Roman" pitchFamily="18" charset="0"/>
                <a:cs typeface="Times New Roman" pitchFamily="18" charset="0"/>
              </a:endParaRPr>
            </a:p>
            <a:p>
              <a:pPr lvl="0" algn="just">
                <a:lnSpc>
                  <a:spcPct val="150000"/>
                </a:lnSpc>
              </a:pPr>
              <a:endParaRPr lang="en-IN" dirty="0" smtClean="0">
                <a:solidFill>
                  <a:prstClr val="black"/>
                </a:solidFill>
                <a:latin typeface="Times New Roman" pitchFamily="18" charset="0"/>
                <a:cs typeface="Times New Roman" pitchFamily="18" charset="0"/>
              </a:endParaRPr>
            </a:p>
            <a:p>
              <a:pPr lvl="0" algn="just">
                <a:lnSpc>
                  <a:spcPct val="150000"/>
                </a:lnSpc>
              </a:pPr>
              <a:r>
                <a:rPr lang="en-IN" dirty="0" smtClean="0">
                  <a:solidFill>
                    <a:prstClr val="black"/>
                  </a:solidFill>
                  <a:latin typeface="Times New Roman" pitchFamily="18" charset="0"/>
                  <a:cs typeface="Times New Roman" pitchFamily="18" charset="0"/>
                </a:rPr>
                <a:t>                                                                       *                                        *</a:t>
              </a:r>
            </a:p>
            <a:p>
              <a:pPr lvl="0" algn="just">
                <a:lnSpc>
                  <a:spcPct val="150000"/>
                </a:lnSpc>
              </a:pPr>
              <a:endParaRPr lang="en-IN" dirty="0">
                <a:solidFill>
                  <a:prstClr val="black"/>
                </a:solidFill>
                <a:latin typeface="Times New Roman" pitchFamily="18" charset="0"/>
                <a:cs typeface="Times New Roman" pitchFamily="18" charset="0"/>
              </a:endParaRPr>
            </a:p>
            <a:p>
              <a:pPr lvl="0" algn="just">
                <a:lnSpc>
                  <a:spcPct val="150000"/>
                </a:lnSpc>
              </a:pPr>
              <a:endParaRPr lang="en-IN" dirty="0" smtClean="0">
                <a:solidFill>
                  <a:prstClr val="black"/>
                </a:solidFill>
                <a:latin typeface="Times New Roman" pitchFamily="18" charset="0"/>
                <a:cs typeface="Times New Roman" pitchFamily="18" charset="0"/>
              </a:endParaRPr>
            </a:p>
            <a:p>
              <a:pPr marL="285750" lvl="0" indent="-285750" algn="just">
                <a:lnSpc>
                  <a:spcPct val="150000"/>
                </a:lnSpc>
                <a:buFont typeface="Wingdings" pitchFamily="2" charset="2"/>
                <a:buChar char="ü"/>
              </a:pPr>
              <a:r>
                <a:rPr lang="en-IN" dirty="0">
                  <a:solidFill>
                    <a:prstClr val="black"/>
                  </a:solidFill>
                  <a:latin typeface="Times New Roman" pitchFamily="18" charset="0"/>
                  <a:cs typeface="Times New Roman" pitchFamily="18" charset="0"/>
                </a:rPr>
                <a:t>Disaster risk is widely recognized as the consequence of the interaction between a hazard and the characteristics that make people and places vulnerable and exposed.</a:t>
              </a:r>
            </a:p>
            <a:p>
              <a:pPr marL="285750" lvl="0" indent="-285750" algn="just">
                <a:lnSpc>
                  <a:spcPct val="150000"/>
                </a:lnSpc>
                <a:buFont typeface="Wingdings" pitchFamily="2" charset="2"/>
                <a:buChar char="ü"/>
              </a:pPr>
              <a:endParaRPr lang="en-IN" dirty="0" smtClean="0">
                <a:solidFill>
                  <a:prstClr val="black"/>
                </a:solidFill>
                <a:latin typeface="Times New Roman" pitchFamily="18" charset="0"/>
                <a:cs typeface="Times New Roman" pitchFamily="18" charset="0"/>
              </a:endParaRPr>
            </a:p>
            <a:p>
              <a:pPr lvl="0" algn="just">
                <a:lnSpc>
                  <a:spcPct val="150000"/>
                </a:lnSpc>
              </a:pPr>
              <a:endParaRPr lang="en-IN" dirty="0">
                <a:solidFill>
                  <a:prstClr val="black"/>
                </a:solidFill>
                <a:latin typeface="Times New Roman" pitchFamily="18" charset="0"/>
                <a:cs typeface="Times New Roman" pitchFamily="18" charset="0"/>
              </a:endParaRPr>
            </a:p>
            <a:p>
              <a:pPr lvl="0" algn="just">
                <a:lnSpc>
                  <a:spcPct val="150000"/>
                </a:lnSpc>
              </a:pPr>
              <a:endParaRPr lang="en-IN" dirty="0" smtClean="0">
                <a:solidFill>
                  <a:prstClr val="black"/>
                </a:solidFill>
                <a:latin typeface="Times New Roman" pitchFamily="18" charset="0"/>
                <a:cs typeface="Times New Roman" pitchFamily="18" charset="0"/>
              </a:endParaRPr>
            </a:p>
            <a:p>
              <a:pPr lvl="0" algn="just">
                <a:lnSpc>
                  <a:spcPct val="150000"/>
                </a:lnSpc>
              </a:pPr>
              <a:endParaRPr lang="en-IN" dirty="0">
                <a:solidFill>
                  <a:prstClr val="black"/>
                </a:solidFill>
                <a:latin typeface="Times New Roman" pitchFamily="18" charset="0"/>
                <a:cs typeface="Times New Roman" pitchFamily="18" charset="0"/>
              </a:endParaRPr>
            </a:p>
          </p:txBody>
        </p:sp>
        <p:grpSp>
          <p:nvGrpSpPr>
            <p:cNvPr id="3" name="Group 2"/>
            <p:cNvGrpSpPr/>
            <p:nvPr/>
          </p:nvGrpSpPr>
          <p:grpSpPr>
            <a:xfrm>
              <a:off x="180109" y="3180838"/>
              <a:ext cx="8243455" cy="1148707"/>
              <a:chOff x="180109" y="3180838"/>
              <a:chExt cx="8243455" cy="114870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9" y="3200400"/>
                <a:ext cx="1115291" cy="111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1115291" cy="111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764" y="3186545"/>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6764" y="3180838"/>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 name="TextBox 3"/>
          <p:cNvSpPr txBox="1"/>
          <p:nvPr/>
        </p:nvSpPr>
        <p:spPr>
          <a:xfrm>
            <a:off x="1676400" y="3573379"/>
            <a:ext cx="480190" cy="369332"/>
          </a:xfrm>
          <a:prstGeom prst="rect">
            <a:avLst/>
          </a:prstGeom>
          <a:noFill/>
        </p:spPr>
        <p:txBody>
          <a:bodyPr wrap="square" rtlCol="0">
            <a:spAutoFit/>
          </a:bodyPr>
          <a:lstStyle/>
          <a:p>
            <a:r>
              <a:rPr lang="en-IN" dirty="0" smtClean="0"/>
              <a:t>=</a:t>
            </a:r>
            <a:endParaRPr lang="en-IN" dirty="0"/>
          </a:p>
        </p:txBody>
      </p:sp>
    </p:spTree>
    <p:extLst>
      <p:ext uri="{BB962C8B-B14F-4D97-AF65-F5344CB8AC3E}">
        <p14:creationId xmlns:p14="http://schemas.microsoft.com/office/powerpoint/2010/main" val="2413001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4" y="152400"/>
            <a:ext cx="8229600" cy="5078313"/>
          </a:xfrm>
          <a:prstGeom prst="rect">
            <a:avLst/>
          </a:prstGeom>
        </p:spPr>
        <p:txBody>
          <a:bodyPr wrap="square">
            <a:spAutoFit/>
          </a:bodyPr>
          <a:lstStyle/>
          <a:p>
            <a:pPr algn="just">
              <a:lnSpc>
                <a:spcPct val="150000"/>
              </a:lnSpc>
            </a:pPr>
            <a:r>
              <a:rPr lang="en-IN" dirty="0" smtClean="0">
                <a:solidFill>
                  <a:srgbClr val="FF0000"/>
                </a:solidFill>
                <a:latin typeface="Times New Roman" pitchFamily="18" charset="0"/>
                <a:cs typeface="Times New Roman" pitchFamily="18" charset="0"/>
              </a:rPr>
              <a:t>Disaster </a:t>
            </a:r>
            <a:r>
              <a:rPr lang="en-IN" dirty="0">
                <a:solidFill>
                  <a:srgbClr val="FF0000"/>
                </a:solidFill>
                <a:latin typeface="Times New Roman" pitchFamily="18" charset="0"/>
                <a:cs typeface="Times New Roman" pitchFamily="18" charset="0"/>
              </a:rPr>
              <a:t>risk has many </a:t>
            </a:r>
            <a:r>
              <a:rPr lang="en-IN" dirty="0" smtClean="0">
                <a:solidFill>
                  <a:srgbClr val="FF0000"/>
                </a:solidFill>
                <a:latin typeface="Times New Roman" pitchFamily="18" charset="0"/>
                <a:cs typeface="Times New Roman" pitchFamily="18" charset="0"/>
              </a:rPr>
              <a:t>characteristics</a:t>
            </a: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In order to understand disaster risk, it is essential to understand that it is:</a:t>
            </a:r>
          </a:p>
          <a:p>
            <a:pPr algn="just">
              <a:lnSpc>
                <a:spcPct val="150000"/>
              </a:lnSpc>
            </a:pPr>
            <a:r>
              <a:rPr lang="en-IN" dirty="0" smtClean="0">
                <a:solidFill>
                  <a:srgbClr val="FF0000"/>
                </a:solidFill>
                <a:latin typeface="Times New Roman" pitchFamily="18" charset="0"/>
                <a:cs typeface="Times New Roman" pitchFamily="18" charset="0"/>
              </a:rPr>
              <a:t>Forward </a:t>
            </a:r>
            <a:r>
              <a:rPr lang="en-IN" dirty="0">
                <a:solidFill>
                  <a:srgbClr val="FF0000"/>
                </a:solidFill>
                <a:latin typeface="Times New Roman" pitchFamily="18" charset="0"/>
                <a:cs typeface="Times New Roman" pitchFamily="18" charset="0"/>
              </a:rPr>
              <a:t>looking </a:t>
            </a:r>
            <a:r>
              <a:rPr lang="en-IN" dirty="0" smtClean="0">
                <a:solidFill>
                  <a:srgbClr val="FF0000"/>
                </a:solidFill>
                <a:latin typeface="Times New Roman" pitchFamily="18" charset="0"/>
                <a:cs typeface="Times New Roman" pitchFamily="18" charset="0"/>
              </a:rPr>
              <a:t>:</a:t>
            </a:r>
            <a:r>
              <a:rPr lang="en-IN" dirty="0" smtClean="0">
                <a:latin typeface="Times New Roman" pitchFamily="18" charset="0"/>
                <a:cs typeface="Times New Roman" pitchFamily="18" charset="0"/>
              </a:rPr>
              <a:t>the </a:t>
            </a:r>
            <a:r>
              <a:rPr lang="en-IN" dirty="0">
                <a:latin typeface="Times New Roman" pitchFamily="18" charset="0"/>
                <a:cs typeface="Times New Roman" pitchFamily="18" charset="0"/>
              </a:rPr>
              <a:t>likelihood of loss of life, destruction and damage in a given period of </a:t>
            </a:r>
            <a:r>
              <a:rPr lang="en-IN" dirty="0" smtClean="0">
                <a:latin typeface="Times New Roman" pitchFamily="18" charset="0"/>
                <a:cs typeface="Times New Roman" pitchFamily="18" charset="0"/>
              </a:rPr>
              <a:t>time.</a:t>
            </a:r>
            <a:endParaRPr lang="en-IN" dirty="0">
              <a:latin typeface="Times New Roman" pitchFamily="18" charset="0"/>
              <a:cs typeface="Times New Roman" pitchFamily="18" charset="0"/>
            </a:endParaRPr>
          </a:p>
          <a:p>
            <a:pPr algn="just">
              <a:lnSpc>
                <a:spcPct val="150000"/>
              </a:lnSpc>
            </a:pPr>
            <a:r>
              <a:rPr lang="en-IN" dirty="0">
                <a:solidFill>
                  <a:srgbClr val="FF0000"/>
                </a:solidFill>
                <a:latin typeface="Times New Roman" pitchFamily="18" charset="0"/>
                <a:cs typeface="Times New Roman" pitchFamily="18" charset="0"/>
              </a:rPr>
              <a:t>Dynamic:</a:t>
            </a:r>
            <a:r>
              <a:rPr lang="en-IN" dirty="0">
                <a:latin typeface="Times New Roman" pitchFamily="18" charset="0"/>
                <a:cs typeface="Times New Roman" pitchFamily="18" charset="0"/>
              </a:rPr>
              <a:t> it can increase or decrease according to our ability to reduce vulnerability</a:t>
            </a:r>
          </a:p>
          <a:p>
            <a:pPr algn="just">
              <a:lnSpc>
                <a:spcPct val="150000"/>
              </a:lnSpc>
            </a:pPr>
            <a:r>
              <a:rPr lang="en-IN" dirty="0">
                <a:solidFill>
                  <a:srgbClr val="FF0000"/>
                </a:solidFill>
                <a:latin typeface="Times New Roman" pitchFamily="18" charset="0"/>
                <a:cs typeface="Times New Roman" pitchFamily="18" charset="0"/>
              </a:rPr>
              <a:t>Invisible:</a:t>
            </a:r>
            <a:r>
              <a:rPr lang="en-IN" dirty="0">
                <a:latin typeface="Times New Roman" pitchFamily="18" charset="0"/>
                <a:cs typeface="Times New Roman" pitchFamily="18" charset="0"/>
              </a:rPr>
              <a:t> it is comprised of not only the threat of high-impact events, but also the frequent, low-impact events that are often hidden</a:t>
            </a:r>
          </a:p>
          <a:p>
            <a:pPr algn="just">
              <a:lnSpc>
                <a:spcPct val="150000"/>
              </a:lnSpc>
            </a:pPr>
            <a:r>
              <a:rPr lang="en-IN" dirty="0">
                <a:solidFill>
                  <a:srgbClr val="FF0000"/>
                </a:solidFill>
                <a:latin typeface="Times New Roman" pitchFamily="18" charset="0"/>
                <a:cs typeface="Times New Roman" pitchFamily="18" charset="0"/>
              </a:rPr>
              <a:t>Unevenly distributed around the earth: </a:t>
            </a:r>
            <a:r>
              <a:rPr lang="en-IN" dirty="0">
                <a:latin typeface="Times New Roman" pitchFamily="18" charset="0"/>
                <a:cs typeface="Times New Roman" pitchFamily="18" charset="0"/>
              </a:rPr>
              <a:t>hazards affect different areas, but the pattern of disaster risk reflects the social construction of exposure and vulnerability in different countries</a:t>
            </a:r>
          </a:p>
          <a:p>
            <a:pPr algn="just">
              <a:lnSpc>
                <a:spcPct val="150000"/>
              </a:lnSpc>
            </a:pPr>
            <a:r>
              <a:rPr lang="en-IN" dirty="0">
                <a:solidFill>
                  <a:srgbClr val="FF0000"/>
                </a:solidFill>
                <a:latin typeface="Times New Roman" pitchFamily="18" charset="0"/>
                <a:cs typeface="Times New Roman" pitchFamily="18" charset="0"/>
              </a:rPr>
              <a:t>Emergent and complex: </a:t>
            </a:r>
            <a:r>
              <a:rPr lang="en-IN" dirty="0">
                <a:latin typeface="Times New Roman" pitchFamily="18" charset="0"/>
                <a:cs typeface="Times New Roman" pitchFamily="18" charset="0"/>
              </a:rPr>
              <a:t>many processes, including climate change and globalized economic development, are creating new, interconnected </a:t>
            </a:r>
            <a:r>
              <a:rPr lang="en-IN" dirty="0" smtClean="0">
                <a:latin typeface="Times New Roman" pitchFamily="18" charset="0"/>
                <a:cs typeface="Times New Roman" pitchFamily="18" charset="0"/>
              </a:rPr>
              <a:t>risks</a:t>
            </a:r>
          </a:p>
        </p:txBody>
      </p:sp>
    </p:spTree>
    <p:extLst>
      <p:ext uri="{BB962C8B-B14F-4D97-AF65-F5344CB8AC3E}">
        <p14:creationId xmlns:p14="http://schemas.microsoft.com/office/powerpoint/2010/main" val="3297030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424320" cy="506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1660" y="5715000"/>
            <a:ext cx="8094140" cy="646331"/>
          </a:xfrm>
          <a:prstGeom prst="rect">
            <a:avLst/>
          </a:prstGeom>
        </p:spPr>
        <p:txBody>
          <a:bodyPr wrap="square">
            <a:spAutoFit/>
          </a:bodyPr>
          <a:lstStyle/>
          <a:p>
            <a:r>
              <a:rPr lang="en-IN" dirty="0" smtClean="0"/>
              <a:t>Illustration</a:t>
            </a:r>
            <a:r>
              <a:rPr lang="en-IN" dirty="0"/>
              <a:t>: Risk dimensions, categories and components retrieved from Bangladesh INFORM Sub-National Risk Index 2022, UNDRR (2022)</a:t>
            </a:r>
          </a:p>
        </p:txBody>
      </p:sp>
    </p:spTree>
    <p:extLst>
      <p:ext uri="{BB962C8B-B14F-4D97-AF65-F5344CB8AC3E}">
        <p14:creationId xmlns:p14="http://schemas.microsoft.com/office/powerpoint/2010/main" val="2970329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7924800" cy="5955476"/>
          </a:xfrm>
          <a:prstGeom prst="rect">
            <a:avLst/>
          </a:prstGeom>
        </p:spPr>
        <p:txBody>
          <a:bodyPr wrap="square">
            <a:spAutoFit/>
          </a:bodyPr>
          <a:lstStyle/>
          <a:p>
            <a:pPr lvl="0" algn="ctr">
              <a:lnSpc>
                <a:spcPct val="150000"/>
              </a:lnSpc>
            </a:pPr>
            <a:r>
              <a:rPr lang="en-IN" sz="2400" dirty="0">
                <a:solidFill>
                  <a:srgbClr val="C00000"/>
                </a:solidFill>
                <a:latin typeface="Times New Roman" pitchFamily="18" charset="0"/>
                <a:cs typeface="Times New Roman" pitchFamily="18" charset="0"/>
              </a:rPr>
              <a:t>Why does disaster risk matter?</a:t>
            </a:r>
          </a:p>
          <a:p>
            <a:pPr marL="285750" lvl="0" indent="-285750" algn="just">
              <a:lnSpc>
                <a:spcPct val="150000"/>
              </a:lnSpc>
              <a:buFont typeface="Wingdings" pitchFamily="2" charset="2"/>
              <a:buChar char="ü"/>
            </a:pPr>
            <a:r>
              <a:rPr lang="en-IN" dirty="0">
                <a:solidFill>
                  <a:prstClr val="black"/>
                </a:solidFill>
                <a:latin typeface="Times New Roman" pitchFamily="18" charset="0"/>
                <a:cs typeface="Times New Roman" pitchFamily="18" charset="0"/>
              </a:rPr>
              <a:t>If current global patterns of increasing exposure, high levels of inequality, rapid urban development and environment degradation grow, then disaster risk may increase to dangerous levels</a:t>
            </a:r>
            <a:r>
              <a:rPr lang="en-IN" dirty="0" smtClean="0">
                <a:solidFill>
                  <a:prstClr val="black"/>
                </a:solidFill>
                <a:latin typeface="Times New Roman" pitchFamily="18" charset="0"/>
                <a:cs typeface="Times New Roman" pitchFamily="18" charset="0"/>
              </a:rPr>
              <a:t>.</a:t>
            </a:r>
          </a:p>
          <a:p>
            <a:pPr marL="285750" lvl="0" indent="-285750" algn="just">
              <a:lnSpc>
                <a:spcPct val="150000"/>
              </a:lnSpc>
              <a:buFont typeface="Wingdings" pitchFamily="2" charset="2"/>
              <a:buChar char="ü"/>
            </a:pPr>
            <a:endParaRPr lang="en-IN" dirty="0">
              <a:solidFill>
                <a:prstClr val="black"/>
              </a:solidFill>
              <a:latin typeface="Times New Roman" pitchFamily="18" charset="0"/>
              <a:cs typeface="Times New Roman" pitchFamily="18" charset="0"/>
            </a:endParaRPr>
          </a:p>
          <a:p>
            <a:pPr marL="285750" lvl="0" indent="-285750" algn="just">
              <a:lnSpc>
                <a:spcPct val="150000"/>
              </a:lnSpc>
              <a:buFont typeface="Wingdings" pitchFamily="2" charset="2"/>
              <a:buChar char="ü"/>
            </a:pPr>
            <a:r>
              <a:rPr lang="en-IN" dirty="0" smtClean="0">
                <a:solidFill>
                  <a:prstClr val="black"/>
                </a:solidFill>
                <a:latin typeface="Times New Roman" pitchFamily="18" charset="0"/>
                <a:cs typeface="Times New Roman" pitchFamily="18" charset="0"/>
              </a:rPr>
              <a:t>If </a:t>
            </a:r>
            <a:r>
              <a:rPr lang="en-IN" dirty="0">
                <a:solidFill>
                  <a:prstClr val="black"/>
                </a:solidFill>
                <a:latin typeface="Times New Roman" pitchFamily="18" charset="0"/>
                <a:cs typeface="Times New Roman" pitchFamily="18" charset="0"/>
              </a:rPr>
              <a:t>current trends continue, the number of disasters per year may increase from around 400 in 2015 to 560 per year 2030</a:t>
            </a:r>
            <a:r>
              <a:rPr lang="en-IN" dirty="0" smtClean="0">
                <a:solidFill>
                  <a:prstClr val="black"/>
                </a:solidFill>
                <a:latin typeface="Times New Roman" pitchFamily="18" charset="0"/>
                <a:cs typeface="Times New Roman" pitchFamily="18" charset="0"/>
              </a:rPr>
              <a:t>.</a:t>
            </a:r>
          </a:p>
          <a:p>
            <a:pPr marL="285750" lvl="0" indent="-285750" algn="just">
              <a:lnSpc>
                <a:spcPct val="150000"/>
              </a:lnSpc>
              <a:buFont typeface="Wingdings" pitchFamily="2" charset="2"/>
              <a:buChar char="ü"/>
            </a:pPr>
            <a:endParaRPr lang="en-IN" dirty="0">
              <a:solidFill>
                <a:prstClr val="black"/>
              </a:solidFill>
              <a:latin typeface="Times New Roman" pitchFamily="18" charset="0"/>
              <a:cs typeface="Times New Roman" pitchFamily="18" charset="0"/>
            </a:endParaRPr>
          </a:p>
          <a:p>
            <a:pPr marL="285750" lvl="0" indent="-285750" algn="just">
              <a:lnSpc>
                <a:spcPct val="150000"/>
              </a:lnSpc>
              <a:buFont typeface="Wingdings" pitchFamily="2" charset="2"/>
              <a:buChar char="ü"/>
            </a:pPr>
            <a:r>
              <a:rPr lang="en-IN" dirty="0" smtClean="0">
                <a:solidFill>
                  <a:prstClr val="black"/>
                </a:solidFill>
                <a:latin typeface="Times New Roman" pitchFamily="18" charset="0"/>
                <a:cs typeface="Times New Roman" pitchFamily="18" charset="0"/>
              </a:rPr>
              <a:t>The </a:t>
            </a:r>
            <a:r>
              <a:rPr lang="en-IN" dirty="0">
                <a:solidFill>
                  <a:prstClr val="black"/>
                </a:solidFill>
                <a:latin typeface="Times New Roman" pitchFamily="18" charset="0"/>
                <a:cs typeface="Times New Roman" pitchFamily="18" charset="0"/>
              </a:rPr>
              <a:t>average annual direct economic loss from disasters has more than doubled over the past three decades, showing an increase of approximately 145% from an average of around $70 billion in the 1990s to just over $170 billion in the 2010s.</a:t>
            </a:r>
          </a:p>
          <a:p>
            <a:pPr lvl="0" algn="just">
              <a:lnSpc>
                <a:spcPct val="150000"/>
              </a:lnSpc>
            </a:pPr>
            <a:endParaRPr lang="en-IN" sz="1600" i="1" dirty="0" smtClean="0">
              <a:solidFill>
                <a:prstClr val="black"/>
              </a:solidFill>
              <a:latin typeface="Times New Roman" pitchFamily="18" charset="0"/>
              <a:cs typeface="Times New Roman" pitchFamily="18" charset="0"/>
            </a:endParaRPr>
          </a:p>
          <a:p>
            <a:pPr lvl="0" algn="just">
              <a:lnSpc>
                <a:spcPct val="150000"/>
              </a:lnSpc>
            </a:pPr>
            <a:r>
              <a:rPr lang="en-IN" sz="1600" i="1" dirty="0" smtClean="0">
                <a:solidFill>
                  <a:srgbClr val="C00000"/>
                </a:solidFill>
                <a:latin typeface="Times New Roman" pitchFamily="18" charset="0"/>
                <a:cs typeface="Times New Roman" pitchFamily="18" charset="0"/>
              </a:rPr>
              <a:t>Source</a:t>
            </a:r>
            <a:r>
              <a:rPr lang="en-IN" sz="1600" i="1" dirty="0">
                <a:solidFill>
                  <a:srgbClr val="C00000"/>
                </a:solidFill>
                <a:latin typeface="Times New Roman" pitchFamily="18" charset="0"/>
                <a:cs typeface="Times New Roman" pitchFamily="18" charset="0"/>
              </a:rPr>
              <a:t>: UNDRR, 2022</a:t>
            </a:r>
          </a:p>
          <a:p>
            <a:pPr lvl="0" algn="just">
              <a:lnSpc>
                <a:spcPct val="150000"/>
              </a:lnSpc>
            </a:pPr>
            <a:endParaRPr lang="en-IN"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676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229600" cy="6463308"/>
          </a:xfrm>
          <a:prstGeom prst="rect">
            <a:avLst/>
          </a:prstGeom>
        </p:spPr>
        <p:txBody>
          <a:bodyPr wrap="square">
            <a:spAutoFit/>
          </a:bodyPr>
          <a:lstStyle/>
          <a:p>
            <a:pPr lvl="0" algn="ctr">
              <a:lnSpc>
                <a:spcPct val="150000"/>
              </a:lnSpc>
            </a:pPr>
            <a:r>
              <a:rPr lang="en-IN" sz="2400" dirty="0">
                <a:solidFill>
                  <a:srgbClr val="C00000"/>
                </a:solidFill>
                <a:latin typeface="Times New Roman" pitchFamily="18" charset="0"/>
                <a:cs typeface="Times New Roman" pitchFamily="18" charset="0"/>
              </a:rPr>
              <a:t>How do we measure disaster risk?</a:t>
            </a:r>
          </a:p>
          <a:p>
            <a:pPr lvl="0" algn="just">
              <a:lnSpc>
                <a:spcPct val="150000"/>
              </a:lnSpc>
            </a:pPr>
            <a:r>
              <a:rPr lang="en-IN" dirty="0">
                <a:solidFill>
                  <a:prstClr val="black"/>
                </a:solidFill>
                <a:latin typeface="Times New Roman" pitchFamily="18" charset="0"/>
                <a:cs typeface="Times New Roman" pitchFamily="18" charset="0"/>
              </a:rPr>
              <a:t>Identifying, assessing and understanding disaster risk is critical to reducing it.</a:t>
            </a:r>
          </a:p>
          <a:p>
            <a:pPr marL="285750" lvl="0" indent="-285750" algn="just">
              <a:lnSpc>
                <a:spcPct val="150000"/>
              </a:lnSpc>
              <a:buFont typeface="Wingdings" pitchFamily="2" charset="2"/>
              <a:buChar char="ü"/>
            </a:pPr>
            <a:r>
              <a:rPr lang="en-IN" dirty="0" smtClean="0">
                <a:solidFill>
                  <a:prstClr val="black"/>
                </a:solidFill>
                <a:latin typeface="Times New Roman" pitchFamily="18" charset="0"/>
                <a:cs typeface="Times New Roman" pitchFamily="18" charset="0"/>
              </a:rPr>
              <a:t>We </a:t>
            </a:r>
            <a:r>
              <a:rPr lang="en-IN" dirty="0">
                <a:solidFill>
                  <a:prstClr val="black"/>
                </a:solidFill>
                <a:latin typeface="Times New Roman" pitchFamily="18" charset="0"/>
                <a:cs typeface="Times New Roman" pitchFamily="18" charset="0"/>
              </a:rPr>
              <a:t>can measure disaster risk by analysing trends of, for instance, previous disaster losses. </a:t>
            </a:r>
            <a:endParaRPr lang="en-IN" dirty="0" smtClean="0">
              <a:solidFill>
                <a:prstClr val="black"/>
              </a:solidFill>
              <a:latin typeface="Times New Roman" pitchFamily="18" charset="0"/>
              <a:cs typeface="Times New Roman" pitchFamily="18" charset="0"/>
            </a:endParaRPr>
          </a:p>
          <a:p>
            <a:pPr marL="285750" lvl="0" indent="-285750" algn="just">
              <a:lnSpc>
                <a:spcPct val="150000"/>
              </a:lnSpc>
              <a:buFont typeface="Wingdings" pitchFamily="2" charset="2"/>
              <a:buChar char="ü"/>
            </a:pPr>
            <a:r>
              <a:rPr lang="en-IN" dirty="0" smtClean="0">
                <a:solidFill>
                  <a:prstClr val="black"/>
                </a:solidFill>
                <a:latin typeface="Times New Roman" pitchFamily="18" charset="0"/>
                <a:cs typeface="Times New Roman" pitchFamily="18" charset="0"/>
              </a:rPr>
              <a:t>These </a:t>
            </a:r>
            <a:r>
              <a:rPr lang="en-IN" dirty="0">
                <a:solidFill>
                  <a:prstClr val="black"/>
                </a:solidFill>
                <a:latin typeface="Times New Roman" pitchFamily="18" charset="0"/>
                <a:cs typeface="Times New Roman" pitchFamily="18" charset="0"/>
              </a:rPr>
              <a:t>trends can help us to gauge whether disaster risk reduction is being effective. </a:t>
            </a:r>
            <a:endParaRPr lang="en-IN" dirty="0" smtClean="0">
              <a:solidFill>
                <a:prstClr val="black"/>
              </a:solidFill>
              <a:latin typeface="Times New Roman" pitchFamily="18" charset="0"/>
              <a:cs typeface="Times New Roman" pitchFamily="18" charset="0"/>
            </a:endParaRPr>
          </a:p>
          <a:p>
            <a:pPr marL="285750" lvl="0" indent="-285750" algn="just">
              <a:lnSpc>
                <a:spcPct val="150000"/>
              </a:lnSpc>
              <a:buFont typeface="Wingdings" pitchFamily="2" charset="2"/>
              <a:buChar char="ü"/>
            </a:pPr>
            <a:r>
              <a:rPr lang="en-IN" dirty="0" smtClean="0">
                <a:solidFill>
                  <a:prstClr val="black"/>
                </a:solidFill>
                <a:latin typeface="Times New Roman" pitchFamily="18" charset="0"/>
                <a:cs typeface="Times New Roman" pitchFamily="18" charset="0"/>
              </a:rPr>
              <a:t>We </a:t>
            </a:r>
            <a:r>
              <a:rPr lang="en-IN" dirty="0">
                <a:solidFill>
                  <a:prstClr val="black"/>
                </a:solidFill>
                <a:latin typeface="Times New Roman" pitchFamily="18" charset="0"/>
                <a:cs typeface="Times New Roman" pitchFamily="18" charset="0"/>
              </a:rPr>
              <a:t>can also estimate future losses by conducting a risk assessment.</a:t>
            </a:r>
          </a:p>
          <a:p>
            <a:pPr lvl="0" algn="just">
              <a:lnSpc>
                <a:spcPct val="150000"/>
              </a:lnSpc>
            </a:pPr>
            <a:r>
              <a:rPr lang="en-IN" i="1" dirty="0" smtClean="0">
                <a:solidFill>
                  <a:srgbClr val="C00000"/>
                </a:solidFill>
                <a:latin typeface="Times New Roman" pitchFamily="18" charset="0"/>
                <a:cs typeface="Times New Roman" pitchFamily="18" charset="0"/>
              </a:rPr>
              <a:t>A </a:t>
            </a:r>
            <a:r>
              <a:rPr lang="en-IN" i="1" dirty="0">
                <a:solidFill>
                  <a:srgbClr val="C00000"/>
                </a:solidFill>
                <a:latin typeface="Times New Roman" pitchFamily="18" charset="0"/>
                <a:cs typeface="Times New Roman" pitchFamily="18" charset="0"/>
              </a:rPr>
              <a:t>comprehensive risk assessment </a:t>
            </a:r>
            <a:r>
              <a:rPr lang="en-IN" dirty="0">
                <a:solidFill>
                  <a:prstClr val="black"/>
                </a:solidFill>
                <a:latin typeface="Times New Roman" pitchFamily="18" charset="0"/>
                <a:cs typeface="Times New Roman" pitchFamily="18" charset="0"/>
              </a:rPr>
              <a:t>considers the full range of potential disaster events and their underlying drivers and uncertainties. It can start with the analysis of historical events as well as incorporating forward-looking perspectives, integrating the anticipated impacts of phenomena that are altering historical trends, such as climate change. </a:t>
            </a:r>
            <a:endParaRPr lang="en-IN" dirty="0" smtClean="0">
              <a:solidFill>
                <a:prstClr val="black"/>
              </a:solidFill>
              <a:latin typeface="Times New Roman" pitchFamily="18" charset="0"/>
              <a:cs typeface="Times New Roman" pitchFamily="18" charset="0"/>
            </a:endParaRPr>
          </a:p>
          <a:p>
            <a:pPr lvl="0" algn="just">
              <a:lnSpc>
                <a:spcPct val="150000"/>
              </a:lnSpc>
            </a:pPr>
            <a:r>
              <a:rPr lang="en-IN" dirty="0" smtClean="0">
                <a:solidFill>
                  <a:prstClr val="black"/>
                </a:solidFill>
                <a:latin typeface="Times New Roman" pitchFamily="18" charset="0"/>
                <a:cs typeface="Times New Roman" pitchFamily="18" charset="0"/>
              </a:rPr>
              <a:t>In </a:t>
            </a:r>
            <a:r>
              <a:rPr lang="en-IN" dirty="0">
                <a:solidFill>
                  <a:prstClr val="black"/>
                </a:solidFill>
                <a:latin typeface="Times New Roman" pitchFamily="18" charset="0"/>
                <a:cs typeface="Times New Roman" pitchFamily="18" charset="0"/>
              </a:rPr>
              <a:t>addition, risk assessment may consider </a:t>
            </a:r>
            <a:r>
              <a:rPr lang="en-IN" dirty="0" smtClean="0">
                <a:solidFill>
                  <a:prstClr val="black"/>
                </a:solidFill>
                <a:latin typeface="Times New Roman" pitchFamily="18" charset="0"/>
                <a:cs typeface="Times New Roman" pitchFamily="18" charset="0"/>
              </a:rPr>
              <a:t>projections </a:t>
            </a:r>
            <a:r>
              <a:rPr lang="en-IN" dirty="0">
                <a:solidFill>
                  <a:prstClr val="black"/>
                </a:solidFill>
                <a:latin typeface="Times New Roman" pitchFamily="18" charset="0"/>
                <a:cs typeface="Times New Roman" pitchFamily="18" charset="0"/>
              </a:rPr>
              <a:t>of future hazards </a:t>
            </a:r>
            <a:r>
              <a:rPr lang="en-IN" dirty="0" smtClean="0">
                <a:solidFill>
                  <a:prstClr val="black"/>
                </a:solidFill>
                <a:latin typeface="Times New Roman" pitchFamily="18" charset="0"/>
                <a:cs typeface="Times New Roman" pitchFamily="18" charset="0"/>
              </a:rPr>
              <a:t>based </a:t>
            </a:r>
            <a:r>
              <a:rPr lang="en-IN" dirty="0">
                <a:solidFill>
                  <a:prstClr val="black"/>
                </a:solidFill>
                <a:latin typeface="Times New Roman" pitchFamily="18" charset="0"/>
                <a:cs typeface="Times New Roman" pitchFamily="18" charset="0"/>
              </a:rPr>
              <a:t>on scientific </a:t>
            </a:r>
            <a:r>
              <a:rPr lang="en-IN" dirty="0" smtClean="0">
                <a:solidFill>
                  <a:prstClr val="black"/>
                </a:solidFill>
                <a:latin typeface="Times New Roman" pitchFamily="18" charset="0"/>
                <a:cs typeface="Times New Roman" pitchFamily="18" charset="0"/>
              </a:rPr>
              <a:t>knowledge, information </a:t>
            </a:r>
            <a:r>
              <a:rPr lang="en-IN" dirty="0">
                <a:solidFill>
                  <a:prstClr val="black"/>
                </a:solidFill>
                <a:latin typeface="Times New Roman" pitchFamily="18" charset="0"/>
                <a:cs typeface="Times New Roman" pitchFamily="18" charset="0"/>
              </a:rPr>
              <a:t>and interdisciplinary findings, along with </a:t>
            </a:r>
            <a:r>
              <a:rPr lang="en-IN" dirty="0" smtClean="0">
                <a:solidFill>
                  <a:prstClr val="black"/>
                </a:solidFill>
                <a:latin typeface="Times New Roman" pitchFamily="18" charset="0"/>
                <a:cs typeface="Times New Roman" pitchFamily="18" charset="0"/>
              </a:rPr>
              <a:t>wide </a:t>
            </a:r>
            <a:r>
              <a:rPr lang="en-IN" dirty="0">
                <a:solidFill>
                  <a:prstClr val="black"/>
                </a:solidFill>
                <a:latin typeface="Times New Roman" pitchFamily="18" charset="0"/>
                <a:cs typeface="Times New Roman" pitchFamily="18" charset="0"/>
              </a:rPr>
              <a:t>range of </a:t>
            </a:r>
            <a:r>
              <a:rPr lang="en-IN" dirty="0" smtClean="0">
                <a:solidFill>
                  <a:prstClr val="black"/>
                </a:solidFill>
                <a:latin typeface="Times New Roman" pitchFamily="18" charset="0"/>
                <a:cs typeface="Times New Roman" pitchFamily="18" charset="0"/>
              </a:rPr>
              <a:t>disciplines by expertise  </a:t>
            </a:r>
            <a:r>
              <a:rPr lang="en-IN" dirty="0">
                <a:solidFill>
                  <a:prstClr val="black"/>
                </a:solidFill>
                <a:latin typeface="Times New Roman" pitchFamily="18" charset="0"/>
                <a:cs typeface="Times New Roman" pitchFamily="18" charset="0"/>
              </a:rPr>
              <a:t>.</a:t>
            </a:r>
          </a:p>
          <a:p>
            <a:pPr lvl="0" algn="just">
              <a:lnSpc>
                <a:spcPct val="150000"/>
              </a:lnSpc>
            </a:pPr>
            <a:endParaRPr lang="en-IN"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7022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k assessment p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9309"/>
            <a:ext cx="811679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43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153400" cy="5355312"/>
          </a:xfrm>
          <a:prstGeom prst="rect">
            <a:avLst/>
          </a:prstGeom>
        </p:spPr>
        <p:txBody>
          <a:bodyPr wrap="square">
            <a:spAutoFit/>
          </a:bodyPr>
          <a:lstStyle/>
          <a:p>
            <a:pPr lvl="0" algn="ctr"/>
            <a:r>
              <a:rPr lang="en-IN" sz="2400" dirty="0">
                <a:solidFill>
                  <a:srgbClr val="C00000"/>
                </a:solidFill>
                <a:latin typeface="Times New Roman" pitchFamily="18" charset="0"/>
                <a:cs typeface="Times New Roman" pitchFamily="18" charset="0"/>
              </a:rPr>
              <a:t>Ten key principles are proposed for a comprehensive approach for risk assessment and planning</a:t>
            </a:r>
            <a:r>
              <a:rPr lang="en-IN" sz="2400" dirty="0" smtClean="0">
                <a:solidFill>
                  <a:srgbClr val="C00000"/>
                </a:solidFill>
                <a:latin typeface="Times New Roman" pitchFamily="18" charset="0"/>
                <a:cs typeface="Times New Roman" pitchFamily="18" charset="0"/>
              </a:rPr>
              <a:t>:</a:t>
            </a:r>
          </a:p>
          <a:p>
            <a:pPr lvl="0" algn="ctr"/>
            <a:endParaRPr lang="en-IN" sz="2400" dirty="0">
              <a:solidFill>
                <a:prstClr val="black"/>
              </a:solidFill>
              <a:latin typeface="Times New Roman" pitchFamily="18" charset="0"/>
              <a:cs typeface="Times New Roman" pitchFamily="18" charset="0"/>
            </a:endParaRP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Putting risk to human and ecological systems at the centre;</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Fully accounting for the context of climate change;</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Recognizing the complex and systemic nature of risks;</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Applying inclusive risk governance;</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Using multidisciplinary approaches to identify and select measures;</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Using the concept of risk tolerance;</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Addressing, minimising and averting risks through Nature-based Solutions;</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Integrating risk across sectors and levels;</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Strengthening risk communication, information and knowledge sources;</a:t>
            </a:r>
          </a:p>
          <a:p>
            <a:pPr marL="342900" lvl="0" indent="-342900" algn="just">
              <a:lnSpc>
                <a:spcPct val="150000"/>
              </a:lnSpc>
              <a:buFont typeface="+mj-lt"/>
              <a:buAutoNum type="arabicPeriod"/>
            </a:pPr>
            <a:r>
              <a:rPr lang="en-IN" dirty="0">
                <a:solidFill>
                  <a:prstClr val="black"/>
                </a:solidFill>
                <a:latin typeface="Times New Roman" pitchFamily="18" charset="0"/>
                <a:cs typeface="Times New Roman" pitchFamily="18" charset="0"/>
              </a:rPr>
              <a:t>Using iterative and flexible processes.</a:t>
            </a:r>
          </a:p>
        </p:txBody>
      </p:sp>
    </p:spTree>
    <p:extLst>
      <p:ext uri="{BB962C8B-B14F-4D97-AF65-F5344CB8AC3E}">
        <p14:creationId xmlns:p14="http://schemas.microsoft.com/office/powerpoint/2010/main" val="1498846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k matrix (UNDRR,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20757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2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153400" cy="584775"/>
          </a:xfrm>
          <a:prstGeom prst="rect">
            <a:avLst/>
          </a:prstGeom>
          <a:noFill/>
        </p:spPr>
        <p:txBody>
          <a:bodyPr wrap="square" rtlCol="0">
            <a:spAutoFit/>
          </a:bodyPr>
          <a:lstStyle/>
          <a:p>
            <a:pPr algn="ctr"/>
            <a:r>
              <a:rPr lang="en-IN" sz="3200" dirty="0" smtClean="0">
                <a:solidFill>
                  <a:srgbClr val="C00000"/>
                </a:solidFill>
              </a:rPr>
              <a:t>MEANING AND CONCEPT OF VULNERABILITY</a:t>
            </a:r>
            <a:endParaRPr lang="en-IN" sz="3200" dirty="0">
              <a:solidFill>
                <a:srgbClr val="C00000"/>
              </a:solidFill>
            </a:endParaRPr>
          </a:p>
        </p:txBody>
      </p:sp>
      <p:sp>
        <p:nvSpPr>
          <p:cNvPr id="4" name="TextBox 3"/>
          <p:cNvSpPr txBox="1"/>
          <p:nvPr/>
        </p:nvSpPr>
        <p:spPr>
          <a:xfrm>
            <a:off x="266700" y="813375"/>
            <a:ext cx="7924800" cy="6047809"/>
          </a:xfrm>
          <a:prstGeom prst="rect">
            <a:avLst/>
          </a:prstGeom>
          <a:noFill/>
        </p:spPr>
        <p:txBody>
          <a:bodyPr wrap="square" rtlCol="0">
            <a:spAutoFit/>
          </a:bodyPr>
          <a:lstStyle/>
          <a:p>
            <a:pPr marL="285750" indent="-285750" algn="just">
              <a:lnSpc>
                <a:spcPct val="150000"/>
              </a:lnSpc>
              <a:buFont typeface="Wingdings" pitchFamily="2" charset="2"/>
              <a:buChar char="ü"/>
            </a:pPr>
            <a:r>
              <a:rPr lang="en-IN" sz="2000" dirty="0">
                <a:latin typeface="Times New Roman"/>
                <a:ea typeface="Times New Roman"/>
              </a:rPr>
              <a:t>The term vulnerability is derived from the Latin word ‘vulnere’ which means potential to be harmful or to be wounded to a condition of stress (</a:t>
            </a:r>
            <a:r>
              <a:rPr lang="en-IN" sz="2000" dirty="0" err="1">
                <a:latin typeface="Times New Roman"/>
                <a:ea typeface="Times New Roman"/>
              </a:rPr>
              <a:t>Sahana</a:t>
            </a:r>
            <a:r>
              <a:rPr lang="en-IN" sz="2000" dirty="0">
                <a:latin typeface="Times New Roman"/>
                <a:ea typeface="Times New Roman"/>
              </a:rPr>
              <a:t> 2018). </a:t>
            </a:r>
            <a:endParaRPr lang="en-IN" sz="2000" dirty="0" smtClean="0">
              <a:latin typeface="Times New Roman"/>
              <a:ea typeface="Times New Roman"/>
            </a:endParaRPr>
          </a:p>
          <a:p>
            <a:pPr marL="285750" indent="-285750" algn="just">
              <a:lnSpc>
                <a:spcPct val="150000"/>
              </a:lnSpc>
              <a:buFont typeface="Wingdings" pitchFamily="2" charset="2"/>
              <a:buChar char="ü"/>
            </a:pPr>
            <a:r>
              <a:rPr lang="en-IN" sz="2000" dirty="0" smtClean="0">
                <a:latin typeface="Times New Roman"/>
                <a:ea typeface="Times New Roman"/>
              </a:rPr>
              <a:t>In </a:t>
            </a:r>
            <a:r>
              <a:rPr lang="en-IN" sz="2000" dirty="0">
                <a:latin typeface="Times New Roman"/>
                <a:ea typeface="Times New Roman"/>
              </a:rPr>
              <a:t>a broader sense, it may also be defined as “the extent to which a community, structure, services or geographic area is likely to be damaged or disrupted by the impact of particular hazards on account of their nature, construction, and proximity to hazardous terrains or a disaster-prone area”. </a:t>
            </a:r>
            <a:endParaRPr lang="en-IN" sz="2000" dirty="0" smtClean="0">
              <a:latin typeface="Times New Roman"/>
              <a:ea typeface="Times New Roman"/>
            </a:endParaRPr>
          </a:p>
          <a:p>
            <a:pPr marL="285750" indent="-285750" algn="just">
              <a:lnSpc>
                <a:spcPct val="150000"/>
              </a:lnSpc>
              <a:buFont typeface="Wingdings" pitchFamily="2" charset="2"/>
              <a:buChar char="ü"/>
            </a:pPr>
            <a:r>
              <a:rPr lang="en-IN" sz="2000" dirty="0" smtClean="0">
                <a:latin typeface="Times New Roman"/>
                <a:ea typeface="Times New Roman"/>
              </a:rPr>
              <a:t>The </a:t>
            </a:r>
            <a:r>
              <a:rPr lang="en-IN" sz="2000" dirty="0">
                <a:latin typeface="Times New Roman"/>
                <a:ea typeface="Times New Roman"/>
              </a:rPr>
              <a:t>report of </a:t>
            </a:r>
            <a:r>
              <a:rPr lang="en-IN" sz="2000" dirty="0">
                <a:solidFill>
                  <a:srgbClr val="C00000"/>
                </a:solidFill>
                <a:latin typeface="Times New Roman"/>
                <a:ea typeface="Times New Roman"/>
              </a:rPr>
              <a:t>UNISDR, 2009 </a:t>
            </a:r>
            <a:r>
              <a:rPr lang="en-IN" sz="2000" dirty="0">
                <a:latin typeface="Times New Roman"/>
                <a:ea typeface="Times New Roman"/>
              </a:rPr>
              <a:t>defines vulnerability as “the conditions determined by physical, social, economic and environmental factors or processes, which increase the susceptibility of a community to the impact of hazards.” </a:t>
            </a:r>
            <a:endParaRPr lang="en-IN" sz="2000" dirty="0" smtClean="0">
              <a:latin typeface="Times New Roman"/>
              <a:ea typeface="Times New Roman"/>
            </a:endParaRPr>
          </a:p>
          <a:p>
            <a:pPr marL="285750" indent="-285750" algn="just">
              <a:lnSpc>
                <a:spcPct val="150000"/>
              </a:lnSpc>
              <a:buFont typeface="Wingdings" pitchFamily="2" charset="2"/>
              <a:buChar char="ü"/>
            </a:pPr>
            <a:endParaRPr lang="en-IN" dirty="0"/>
          </a:p>
        </p:txBody>
      </p:sp>
    </p:spTree>
    <p:extLst>
      <p:ext uri="{BB962C8B-B14F-4D97-AF65-F5344CB8AC3E}">
        <p14:creationId xmlns:p14="http://schemas.microsoft.com/office/powerpoint/2010/main" val="418005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harim.net/sites/default/files/handbook/methodology/5/Hazard%20vulnerability%20and%20r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61" y="1427262"/>
            <a:ext cx="7813964" cy="54238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0"/>
            <a:ext cx="8283286" cy="1338828"/>
          </a:xfrm>
          <a:prstGeom prst="rect">
            <a:avLst/>
          </a:prstGeom>
        </p:spPr>
        <p:txBody>
          <a:bodyPr wrap="square">
            <a:spAutoFit/>
          </a:bodyPr>
          <a:lstStyle/>
          <a:p>
            <a:pPr lvl="0" algn="just">
              <a:lnSpc>
                <a:spcPct val="150000"/>
              </a:lnSpc>
            </a:pPr>
            <a:r>
              <a:rPr lang="en-IN" dirty="0">
                <a:solidFill>
                  <a:srgbClr val="FF0000"/>
                </a:solidFill>
                <a:latin typeface="Times New Roman" pitchFamily="18" charset="0"/>
                <a:cs typeface="Times New Roman" pitchFamily="18" charset="0"/>
              </a:rPr>
              <a:t>4. People's perception of Risk:</a:t>
            </a:r>
          </a:p>
          <a:p>
            <a:pPr marL="285750" lvl="0" indent="-285750" algn="just">
              <a:lnSpc>
                <a:spcPct val="150000"/>
              </a:lnSpc>
              <a:buFont typeface="Wingdings" pitchFamily="2" charset="2"/>
              <a:buChar char="ü"/>
            </a:pPr>
            <a:r>
              <a:rPr lang="en-IN" dirty="0">
                <a:solidFill>
                  <a:prstClr val="black"/>
                </a:solidFill>
                <a:latin typeface="Times New Roman" pitchFamily="18" charset="0"/>
                <a:cs typeface="Times New Roman" pitchFamily="18" charset="0"/>
              </a:rPr>
              <a:t>The process of finding out the perceptions of heterogeneous groups in the community regarding the disasters, hazards and risks that they are facing.</a:t>
            </a:r>
          </a:p>
        </p:txBody>
      </p:sp>
    </p:spTree>
    <p:extLst>
      <p:ext uri="{BB962C8B-B14F-4D97-AF65-F5344CB8AC3E}">
        <p14:creationId xmlns:p14="http://schemas.microsoft.com/office/powerpoint/2010/main" val="4278364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5.5 Methods for risk assessment | CHAR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713508"/>
            <a:ext cx="9123218" cy="569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69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5164" y="147889"/>
            <a:ext cx="4724400" cy="646331"/>
          </a:xfrm>
          <a:prstGeom prst="rect">
            <a:avLst/>
          </a:prstGeom>
        </p:spPr>
        <p:txBody>
          <a:bodyPr wrap="square">
            <a:spAutoFit/>
          </a:bodyPr>
          <a:lstStyle/>
          <a:p>
            <a:pPr algn="ctr"/>
            <a:r>
              <a:rPr lang="en-IN" b="1" dirty="0">
                <a:solidFill>
                  <a:srgbClr val="C00000"/>
                </a:solidFill>
                <a:latin typeface="Times New Roman"/>
              </a:rPr>
              <a:t>PRINCIPAL VULNERABLE ELEMENTS </a:t>
            </a:r>
            <a:endParaRPr lang="en-IN" b="1" dirty="0" smtClean="0">
              <a:solidFill>
                <a:srgbClr val="C00000"/>
              </a:solidFill>
              <a:latin typeface="Times New Roman"/>
            </a:endParaRPr>
          </a:p>
          <a:p>
            <a:r>
              <a:rPr lang="en-IN" dirty="0">
                <a:solidFill>
                  <a:srgbClr val="000000"/>
                </a:solidFill>
                <a:latin typeface="Times New Roman"/>
              </a:rPr>
              <a:t>	</a:t>
            </a:r>
          </a:p>
        </p:txBody>
      </p:sp>
      <p:graphicFrame>
        <p:nvGraphicFramePr>
          <p:cNvPr id="4" name="Table 3"/>
          <p:cNvGraphicFramePr>
            <a:graphicFrameLocks noGrp="1"/>
          </p:cNvGraphicFramePr>
          <p:nvPr>
            <p:extLst>
              <p:ext uri="{D42A27DB-BD31-4B8C-83A1-F6EECF244321}">
                <p14:modId xmlns:p14="http://schemas.microsoft.com/office/powerpoint/2010/main" val="1041530384"/>
              </p:ext>
            </p:extLst>
          </p:nvPr>
        </p:nvGraphicFramePr>
        <p:xfrm>
          <a:off x="228600" y="738801"/>
          <a:ext cx="8153400" cy="5681550"/>
        </p:xfrm>
        <a:graphic>
          <a:graphicData uri="http://schemas.openxmlformats.org/drawingml/2006/table">
            <a:tbl>
              <a:tblPr firstRow="1" bandRow="1">
                <a:tableStyleId>{5C22544A-7EE6-4342-B048-85BDC9FD1C3A}</a:tableStyleId>
              </a:tblPr>
              <a:tblGrid>
                <a:gridCol w="2438400"/>
                <a:gridCol w="2997200"/>
                <a:gridCol w="2717800"/>
              </a:tblGrid>
              <a:tr h="714231">
                <a:tc>
                  <a:txBody>
                    <a:bodyPr/>
                    <a:lstStyle/>
                    <a:p>
                      <a:r>
                        <a:rPr lang="en-IN" dirty="0" smtClean="0">
                          <a:solidFill>
                            <a:schemeClr val="tx1"/>
                          </a:solidFill>
                        </a:rPr>
                        <a:t>HAZARDS</a:t>
                      </a:r>
                      <a:endParaRPr lang="en-IN" dirty="0">
                        <a:solidFill>
                          <a:schemeClr val="tx1"/>
                        </a:solidFill>
                      </a:endParaRPr>
                    </a:p>
                  </a:txBody>
                  <a:tcPr/>
                </a:tc>
                <a:tc>
                  <a:txBody>
                    <a:bodyPr/>
                    <a:lstStyle/>
                    <a:p>
                      <a:pPr algn="ctr"/>
                      <a:r>
                        <a:rPr lang="en-IN" sz="1800" b="1" i="0" u="none" strike="noStrike" baseline="0" dirty="0" smtClean="0">
                          <a:solidFill>
                            <a:srgbClr val="000000"/>
                          </a:solidFill>
                          <a:latin typeface="Times New Roman"/>
                        </a:rPr>
                        <a:t>Tangible </a:t>
                      </a:r>
                      <a:r>
                        <a:rPr lang="en-IN" sz="1800" b="0" i="0" u="none" strike="noStrike" baseline="0" dirty="0" smtClean="0">
                          <a:solidFill>
                            <a:srgbClr val="000000"/>
                          </a:solidFill>
                          <a:latin typeface="Times New Roman"/>
                        </a:rPr>
                        <a:t>	</a:t>
                      </a:r>
                    </a:p>
                    <a:p>
                      <a:pPr algn="ctr"/>
                      <a:endParaRPr lang="en-IN" dirty="0"/>
                    </a:p>
                  </a:txBody>
                  <a:tcPr/>
                </a:tc>
                <a:tc>
                  <a:txBody>
                    <a:bodyPr/>
                    <a:lstStyle/>
                    <a:p>
                      <a:pPr algn="ctr"/>
                      <a:r>
                        <a:rPr lang="en-IN" sz="1800" b="1" i="0" u="none" strike="noStrike" baseline="0" dirty="0" smtClean="0">
                          <a:solidFill>
                            <a:srgbClr val="000000"/>
                          </a:solidFill>
                          <a:latin typeface="Times New Roman"/>
                        </a:rPr>
                        <a:t>Intangible </a:t>
                      </a:r>
                      <a:r>
                        <a:rPr lang="en-IN" sz="1800" b="0" i="0" u="none" strike="noStrike" baseline="0" dirty="0" smtClean="0">
                          <a:solidFill>
                            <a:srgbClr val="000000"/>
                          </a:solidFill>
                          <a:latin typeface="Times New Roman"/>
                        </a:rPr>
                        <a:t>	</a:t>
                      </a:r>
                    </a:p>
                    <a:p>
                      <a:pPr algn="ctr"/>
                      <a:endParaRPr lang="en-IN" dirty="0"/>
                    </a:p>
                  </a:txBody>
                  <a:tcPr/>
                </a:tc>
              </a:tr>
              <a:tr h="1766919">
                <a:tc>
                  <a:txBody>
                    <a:bodyPr/>
                    <a:lstStyle/>
                    <a:p>
                      <a:r>
                        <a:rPr lang="en-IN" sz="1800" b="1" i="0" u="none" strike="noStrike" baseline="0" dirty="0" smtClean="0">
                          <a:solidFill>
                            <a:srgbClr val="000000"/>
                          </a:solidFill>
                          <a:latin typeface="Times New Roman"/>
                        </a:rPr>
                        <a:t>Floods </a:t>
                      </a:r>
                      <a:r>
                        <a:rPr lang="en-IN" sz="1800" b="0" i="0" u="none" strike="noStrike" baseline="0" dirty="0" smtClean="0">
                          <a:solidFill>
                            <a:srgbClr val="000000"/>
                          </a:solidFill>
                          <a:latin typeface="Times New Roman"/>
                        </a:rPr>
                        <a:t>	</a:t>
                      </a:r>
                    </a:p>
                    <a:p>
                      <a:endParaRPr lang="en-IN" dirty="0"/>
                    </a:p>
                  </a:txBody>
                  <a:tcPr/>
                </a:tc>
                <a:tc>
                  <a:txBody>
                    <a:bodyPr/>
                    <a:lstStyle/>
                    <a:p>
                      <a:pPr algn="ctr"/>
                      <a:r>
                        <a:rPr lang="en-IN" sz="1800" b="0" i="0" u="none" strike="noStrike" baseline="0" dirty="0" smtClean="0">
                          <a:solidFill>
                            <a:srgbClr val="000000"/>
                          </a:solidFill>
                          <a:latin typeface="Times New Roman"/>
                        </a:rPr>
                        <a:t>Everything located in flood plains or tsunami areas. Crops, livestock, machinery, equipment, infrastructure Weak buildings 	</a:t>
                      </a:r>
                    </a:p>
                    <a:p>
                      <a:endParaRPr lang="en-IN" dirty="0"/>
                    </a:p>
                  </a:txBody>
                  <a:tcPr/>
                </a:tc>
                <a:tc>
                  <a:txBody>
                    <a:bodyPr/>
                    <a:lstStyle/>
                    <a:p>
                      <a:pPr algn="ctr"/>
                      <a:r>
                        <a:rPr lang="en-IN" sz="1800" b="0" i="0" u="none" strike="noStrike" baseline="0" dirty="0" smtClean="0">
                          <a:solidFill>
                            <a:srgbClr val="000000"/>
                          </a:solidFill>
                          <a:latin typeface="Times New Roman"/>
                        </a:rPr>
                        <a:t>Social cohesion, community structures cohesion, cultural </a:t>
                      </a:r>
                      <a:r>
                        <a:rPr lang="en-IN" sz="1800" b="0" i="0" u="none" strike="noStrike" baseline="0" dirty="0" err="1" smtClean="0">
                          <a:solidFill>
                            <a:srgbClr val="000000"/>
                          </a:solidFill>
                          <a:latin typeface="Times New Roman"/>
                        </a:rPr>
                        <a:t>artifacts</a:t>
                      </a:r>
                      <a:r>
                        <a:rPr lang="en-IN" sz="1800" b="0" i="0" u="none" strike="noStrike" baseline="0" dirty="0" smtClean="0">
                          <a:solidFill>
                            <a:srgbClr val="000000"/>
                          </a:solidFill>
                          <a:latin typeface="Times New Roman"/>
                        </a:rPr>
                        <a:t> 	</a:t>
                      </a:r>
                    </a:p>
                    <a:p>
                      <a:pPr algn="ctr"/>
                      <a:endParaRPr lang="en-IN" dirty="0"/>
                    </a:p>
                  </a:txBody>
                  <a:tcPr/>
                </a:tc>
              </a:tr>
              <a:tr h="714231">
                <a:tc>
                  <a:txBody>
                    <a:bodyPr/>
                    <a:lstStyle/>
                    <a:p>
                      <a:r>
                        <a:rPr lang="en-IN" sz="1800" b="1" i="0" u="none" strike="noStrike" baseline="0" dirty="0" smtClean="0">
                          <a:solidFill>
                            <a:srgbClr val="000000"/>
                          </a:solidFill>
                          <a:latin typeface="Times New Roman"/>
                        </a:rPr>
                        <a:t>Earthquakes </a:t>
                      </a:r>
                      <a:r>
                        <a:rPr lang="en-IN" sz="1800" b="0" i="0" u="none" strike="noStrike" baseline="0" dirty="0" smtClean="0">
                          <a:solidFill>
                            <a:srgbClr val="000000"/>
                          </a:solidFill>
                          <a:latin typeface="Times New Roman"/>
                        </a:rPr>
                        <a:t>	</a:t>
                      </a:r>
                    </a:p>
                    <a:p>
                      <a:endParaRPr lang="en-IN" dirty="0"/>
                    </a:p>
                  </a:txBody>
                  <a:tcPr/>
                </a:tc>
                <a:tc>
                  <a:txBody>
                    <a:bodyPr/>
                    <a:lstStyle/>
                    <a:p>
                      <a:pPr algn="ctr"/>
                      <a:r>
                        <a:rPr lang="en-IN" sz="1800" b="0" i="0" u="none" strike="noStrike" baseline="0" dirty="0" smtClean="0">
                          <a:solidFill>
                            <a:srgbClr val="000000"/>
                          </a:solidFill>
                          <a:latin typeface="Times New Roman"/>
                        </a:rPr>
                        <a:t>Weak buildings and occupants. Machinery and their equipment, infrastructure. Livestock. Contents of weak buildings 	</a:t>
                      </a:r>
                    </a:p>
                    <a:p>
                      <a:endParaRPr lang="en-IN" dirty="0"/>
                    </a:p>
                  </a:txBody>
                  <a:tcPr/>
                </a:tc>
                <a:tc>
                  <a:txBody>
                    <a:bodyPr/>
                    <a:lstStyle/>
                    <a:p>
                      <a:pPr algn="ctr"/>
                      <a:r>
                        <a:rPr kumimoji="0" lang="en-IN" sz="1800" b="0" i="0" u="none" strike="noStrike" kern="1200" cap="none" spc="0" normalizeH="0" baseline="0" noProof="0" dirty="0" smtClean="0">
                          <a:ln>
                            <a:noFill/>
                          </a:ln>
                          <a:solidFill>
                            <a:srgbClr val="000000"/>
                          </a:solidFill>
                          <a:effectLst/>
                          <a:uLnTx/>
                          <a:uFillTx/>
                          <a:latin typeface="Times New Roman"/>
                          <a:ea typeface="+mn-ea"/>
                          <a:cs typeface="+mn-cs"/>
                        </a:rPr>
                        <a:t>Social cohesion, community structures cohesion, cultural </a:t>
                      </a:r>
                      <a:r>
                        <a:rPr kumimoji="0" lang="en-IN" sz="1800" b="0" i="0" u="none" strike="noStrike" kern="1200" cap="none" spc="0" normalizeH="0" baseline="0" noProof="0" dirty="0" err="1" smtClean="0">
                          <a:ln>
                            <a:noFill/>
                          </a:ln>
                          <a:solidFill>
                            <a:srgbClr val="000000"/>
                          </a:solidFill>
                          <a:effectLst/>
                          <a:uLnTx/>
                          <a:uFillTx/>
                          <a:latin typeface="Times New Roman"/>
                          <a:ea typeface="+mn-ea"/>
                          <a:cs typeface="+mn-cs"/>
                        </a:rPr>
                        <a:t>artifacts</a:t>
                      </a:r>
                      <a:r>
                        <a:rPr kumimoji="0" lang="en-IN" sz="1800" b="0" i="0" u="none" strike="noStrike" kern="1200" cap="none" spc="0" normalizeH="0" baseline="0" noProof="0" dirty="0" smtClean="0">
                          <a:ln>
                            <a:noFill/>
                          </a:ln>
                          <a:solidFill>
                            <a:srgbClr val="000000"/>
                          </a:solidFill>
                          <a:effectLst/>
                          <a:uLnTx/>
                          <a:uFillTx/>
                          <a:latin typeface="Times New Roman"/>
                          <a:ea typeface="+mn-ea"/>
                          <a:cs typeface="+mn-cs"/>
                        </a:rPr>
                        <a:t> </a:t>
                      </a:r>
                      <a:endParaRPr lang="en-IN" dirty="0"/>
                    </a:p>
                  </a:txBody>
                  <a:tcPr/>
                </a:tc>
              </a:tr>
              <a:tr h="714231">
                <a:tc>
                  <a:txBody>
                    <a:bodyPr/>
                    <a:lstStyle/>
                    <a:p>
                      <a:r>
                        <a:rPr lang="en-IN" sz="1800" b="1" i="0" u="none" strike="noStrike" baseline="0" dirty="0" smtClean="0">
                          <a:solidFill>
                            <a:srgbClr val="000000"/>
                          </a:solidFill>
                          <a:latin typeface="Times New Roman"/>
                        </a:rPr>
                        <a:t>Landslides </a:t>
                      </a:r>
                      <a:r>
                        <a:rPr lang="en-IN" sz="1800" b="0" i="0" u="none" strike="noStrike" baseline="0" dirty="0" smtClean="0">
                          <a:solidFill>
                            <a:srgbClr val="000000"/>
                          </a:solidFill>
                          <a:latin typeface="Times New Roman"/>
                        </a:rPr>
                        <a:t>	</a:t>
                      </a:r>
                    </a:p>
                    <a:p>
                      <a:endParaRPr lang="en-IN" dirty="0"/>
                    </a:p>
                  </a:txBody>
                  <a:tcPr/>
                </a:tc>
                <a:tc>
                  <a:txBody>
                    <a:bodyPr/>
                    <a:lstStyle/>
                    <a:p>
                      <a:pPr algn="ctr"/>
                      <a:r>
                        <a:rPr lang="en-IN" sz="1800" b="0" i="0" u="none" strike="noStrike" baseline="0" dirty="0" smtClean="0">
                          <a:solidFill>
                            <a:srgbClr val="000000"/>
                          </a:solidFill>
                          <a:latin typeface="Times New Roman"/>
                        </a:rPr>
                        <a:t>Anything located on or at base of steep slopes or cliff tops, roads and infrastructure, buildings on shallow foundations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smtClean="0">
                          <a:ln>
                            <a:noFill/>
                          </a:ln>
                          <a:solidFill>
                            <a:srgbClr val="000000"/>
                          </a:solidFill>
                          <a:effectLst/>
                          <a:uLnTx/>
                          <a:uFillTx/>
                          <a:latin typeface="Times New Roman"/>
                          <a:ea typeface="+mn-ea"/>
                          <a:cs typeface="+mn-cs"/>
                        </a:rPr>
                        <a:t>Social cohesion, community structures cohesion, cultural </a:t>
                      </a:r>
                      <a:r>
                        <a:rPr kumimoji="0" lang="en-IN" sz="1800" b="0" i="0" u="none" strike="noStrike" kern="1200" cap="none" spc="0" normalizeH="0" baseline="0" noProof="0" dirty="0" err="1" smtClean="0">
                          <a:ln>
                            <a:noFill/>
                          </a:ln>
                          <a:solidFill>
                            <a:srgbClr val="000000"/>
                          </a:solidFill>
                          <a:effectLst/>
                          <a:uLnTx/>
                          <a:uFillTx/>
                          <a:latin typeface="Times New Roman"/>
                          <a:ea typeface="+mn-ea"/>
                          <a:cs typeface="+mn-cs"/>
                        </a:rPr>
                        <a:t>artifacts</a:t>
                      </a:r>
                      <a:r>
                        <a:rPr kumimoji="0" lang="en-IN" sz="1800" b="0" i="0" u="none" strike="noStrike" kern="1200" cap="none" spc="0" normalizeH="0" baseline="0" noProof="0" dirty="0" smtClean="0">
                          <a:ln>
                            <a:noFill/>
                          </a:ln>
                          <a:solidFill>
                            <a:srgbClr val="000000"/>
                          </a:solidFill>
                          <a:effectLst/>
                          <a:uLnTx/>
                          <a:uFillTx/>
                          <a:latin typeface="Times New Roman"/>
                          <a:ea typeface="+mn-ea"/>
                          <a:cs typeface="+mn-cs"/>
                        </a:rPr>
                        <a:t> </a:t>
                      </a:r>
                      <a:endParaRPr kumimoji="0" lang="en-IN" sz="1800" b="0" i="0" u="none" strike="noStrike" kern="1200" cap="none" spc="0" normalizeH="0" baseline="0" noProof="0" dirty="0" smtClean="0">
                        <a:ln>
                          <a:noFill/>
                        </a:ln>
                        <a:solidFill>
                          <a:prstClr val="black"/>
                        </a:solidFill>
                        <a:effectLst/>
                        <a:uLnTx/>
                        <a:uFillTx/>
                        <a:latin typeface="+mn-lt"/>
                        <a:ea typeface="+mn-ea"/>
                        <a:cs typeface="+mn-cs"/>
                      </a:endParaRPr>
                    </a:p>
                    <a:p>
                      <a:endParaRPr lang="en-IN" dirty="0"/>
                    </a:p>
                  </a:txBody>
                  <a:tcPr/>
                </a:tc>
              </a:tr>
            </a:tbl>
          </a:graphicData>
        </a:graphic>
      </p:graphicFrame>
    </p:spTree>
    <p:extLst>
      <p:ext uri="{BB962C8B-B14F-4D97-AF65-F5344CB8AC3E}">
        <p14:creationId xmlns:p14="http://schemas.microsoft.com/office/powerpoint/2010/main" val="113055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8575212"/>
              </p:ext>
            </p:extLst>
          </p:nvPr>
        </p:nvGraphicFramePr>
        <p:xfrm>
          <a:off x="228600" y="762000"/>
          <a:ext cx="8153400" cy="4297680"/>
        </p:xfrm>
        <a:graphic>
          <a:graphicData uri="http://schemas.openxmlformats.org/drawingml/2006/table">
            <a:tbl>
              <a:tblPr firstRow="1" bandRow="1">
                <a:tableStyleId>{5C22544A-7EE6-4342-B048-85BDC9FD1C3A}</a:tableStyleId>
              </a:tblPr>
              <a:tblGrid>
                <a:gridCol w="2438400"/>
                <a:gridCol w="2997200"/>
                <a:gridCol w="2717800"/>
              </a:tblGrid>
              <a:tr h="714231">
                <a:tc>
                  <a:txBody>
                    <a:bodyPr/>
                    <a:lstStyle/>
                    <a:p>
                      <a:r>
                        <a:rPr lang="en-IN" sz="1800" b="1" i="0" u="none" strike="noStrike" baseline="0" dirty="0" smtClean="0">
                          <a:solidFill>
                            <a:srgbClr val="000000"/>
                          </a:solidFill>
                          <a:latin typeface="Times New Roman"/>
                        </a:rPr>
                        <a:t>Strong winds </a:t>
                      </a:r>
                      <a:r>
                        <a:rPr lang="en-IN" sz="1800" b="0" i="0" u="none" strike="noStrike" baseline="0" dirty="0" smtClean="0">
                          <a:solidFill>
                            <a:srgbClr val="000000"/>
                          </a:solidFill>
                          <a:latin typeface="Times New Roman"/>
                        </a:rPr>
                        <a:t>	</a:t>
                      </a:r>
                    </a:p>
                    <a:p>
                      <a:endParaRPr lang="en-IN" dirty="0"/>
                    </a:p>
                  </a:txBody>
                  <a:tcPr/>
                </a:tc>
                <a:tc>
                  <a:txBody>
                    <a:bodyPr/>
                    <a:lstStyle/>
                    <a:p>
                      <a:r>
                        <a:rPr lang="en-IN" sz="1800" b="0" i="0" u="none" strike="noStrike" baseline="0" dirty="0" smtClean="0">
                          <a:solidFill>
                            <a:srgbClr val="000000"/>
                          </a:solidFill>
                          <a:latin typeface="Times New Roman"/>
                        </a:rPr>
                        <a:t>Lightweight buildings and roofs. Fences, trees, signs; fishing boats and coastal industries, Crops and livestock. 	</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smtClean="0">
                          <a:ln>
                            <a:noFill/>
                          </a:ln>
                          <a:solidFill>
                            <a:srgbClr val="000000"/>
                          </a:solidFill>
                          <a:effectLst/>
                          <a:uLnTx/>
                          <a:uFillTx/>
                          <a:latin typeface="Times New Roman"/>
                          <a:ea typeface="+mn-ea"/>
                          <a:cs typeface="+mn-cs"/>
                        </a:rPr>
                        <a:t>Community structures, social cohesion, cultural </a:t>
                      </a:r>
                      <a:r>
                        <a:rPr kumimoji="0" lang="en-IN" sz="1800" b="0" i="0" u="none" strike="noStrike" kern="1200" cap="none" spc="0" normalizeH="0" baseline="0" noProof="0" dirty="0" err="1" smtClean="0">
                          <a:ln>
                            <a:noFill/>
                          </a:ln>
                          <a:solidFill>
                            <a:srgbClr val="000000"/>
                          </a:solidFill>
                          <a:effectLst/>
                          <a:uLnTx/>
                          <a:uFillTx/>
                          <a:latin typeface="Times New Roman"/>
                          <a:ea typeface="+mn-ea"/>
                          <a:cs typeface="+mn-cs"/>
                        </a:rPr>
                        <a:t>artifacts</a:t>
                      </a:r>
                      <a:r>
                        <a:rPr kumimoji="0" lang="en-IN" sz="1800" b="0" i="0" u="none" strike="noStrike" kern="1200" cap="none" spc="0" normalizeH="0" baseline="0" noProof="0" dirty="0" smtClean="0">
                          <a:ln>
                            <a:noFill/>
                          </a:ln>
                          <a:solidFill>
                            <a:srgbClr val="000000"/>
                          </a:solidFill>
                          <a:effectLst/>
                          <a:uLnTx/>
                          <a:uFillTx/>
                          <a:latin typeface="Times New Roman"/>
                          <a:ea typeface="+mn-ea"/>
                          <a:cs typeface="+mn-cs"/>
                        </a:rPr>
                        <a:t> 	</a:t>
                      </a:r>
                    </a:p>
                    <a:p>
                      <a:endParaRPr lang="en-IN" dirty="0"/>
                    </a:p>
                  </a:txBody>
                  <a:tcPr/>
                </a:tc>
              </a:tr>
              <a:tr h="923796">
                <a:tc>
                  <a:txBody>
                    <a:bodyPr/>
                    <a:lstStyle/>
                    <a:p>
                      <a:r>
                        <a:rPr lang="en-IN" sz="1800" b="1" i="0" u="none" strike="noStrike" baseline="0" dirty="0" smtClean="0">
                          <a:solidFill>
                            <a:srgbClr val="000000"/>
                          </a:solidFill>
                          <a:latin typeface="Times New Roman"/>
                        </a:rPr>
                        <a:t>Technological disasters </a:t>
                      </a:r>
                      <a:r>
                        <a:rPr lang="en-IN" sz="1800" b="0" i="0" u="none" strike="noStrike" baseline="0" dirty="0" smtClean="0">
                          <a:solidFill>
                            <a:srgbClr val="000000"/>
                          </a:solidFill>
                          <a:latin typeface="Times New Roman"/>
                        </a:rPr>
                        <a:t>	</a:t>
                      </a:r>
                    </a:p>
                    <a:p>
                      <a:r>
                        <a:rPr lang="en-IN" dirty="0" smtClean="0"/>
                        <a:t>Chemical / Hazardous Materials (HAZMAT) Emergencies.</a:t>
                      </a:r>
                    </a:p>
                    <a:p>
                      <a:r>
                        <a:rPr lang="en-IN" dirty="0" smtClean="0"/>
                        <a:t>Dam Failure.</a:t>
                      </a:r>
                    </a:p>
                    <a:p>
                      <a:r>
                        <a:rPr lang="en-IN" dirty="0" smtClean="0"/>
                        <a:t>Nuclear / Radiological Event.</a:t>
                      </a:r>
                    </a:p>
                    <a:p>
                      <a:r>
                        <a:rPr lang="en-IN" dirty="0" smtClean="0"/>
                        <a:t>Power Outages.</a:t>
                      </a:r>
                    </a:p>
                    <a:p>
                      <a:r>
                        <a:rPr lang="en-IN" dirty="0" smtClean="0"/>
                        <a:t>Cyber Security.</a:t>
                      </a:r>
                      <a:endParaRPr lang="en-IN" dirty="0"/>
                    </a:p>
                  </a:txBody>
                  <a:tcPr/>
                </a:tc>
                <a:tc>
                  <a:txBody>
                    <a:bodyPr/>
                    <a:lstStyle/>
                    <a:p>
                      <a:pPr algn="ctr"/>
                      <a:r>
                        <a:rPr lang="en-IN" sz="1800" b="0" i="0" u="none" strike="noStrike" baseline="0" dirty="0" smtClean="0">
                          <a:solidFill>
                            <a:srgbClr val="000000"/>
                          </a:solidFill>
                          <a:latin typeface="Times New Roman"/>
                        </a:rPr>
                        <a:t>Lives and health of those involved or near the vicinity. Building, equipment, infrastructure, crops and livestock 	Destruction of the environment. </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smtClean="0">
                          <a:ln>
                            <a:noFill/>
                          </a:ln>
                          <a:solidFill>
                            <a:srgbClr val="000000"/>
                          </a:solidFill>
                          <a:effectLst/>
                          <a:uLnTx/>
                          <a:uFillTx/>
                          <a:latin typeface="Times New Roman"/>
                          <a:ea typeface="+mn-ea"/>
                          <a:cs typeface="+mn-cs"/>
                        </a:rPr>
                        <a:t>Cultural losses. Possible population disruption. 	</a:t>
                      </a:r>
                    </a:p>
                    <a:p>
                      <a:pPr algn="ctr"/>
                      <a:endParaRPr lang="en-IN" dirty="0"/>
                    </a:p>
                  </a:txBody>
                  <a:tcPr/>
                </a:tc>
              </a:tr>
            </a:tbl>
          </a:graphicData>
        </a:graphic>
      </p:graphicFrame>
    </p:spTree>
    <p:extLst>
      <p:ext uri="{BB962C8B-B14F-4D97-AF65-F5344CB8AC3E}">
        <p14:creationId xmlns:p14="http://schemas.microsoft.com/office/powerpoint/2010/main" val="2541243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614065"/>
            <a:ext cx="8229600" cy="6324808"/>
          </a:xfrm>
          <a:prstGeom prst="rect">
            <a:avLst/>
          </a:prstGeom>
        </p:spPr>
        <p:txBody>
          <a:bodyPr wrap="square">
            <a:spAutoFit/>
          </a:bodyPr>
          <a:lstStyle/>
          <a:p>
            <a:pPr marL="285750" indent="-285750" algn="just" fontAlgn="base">
              <a:lnSpc>
                <a:spcPct val="150000"/>
              </a:lnSpc>
              <a:buFont typeface="Wingdings" pitchFamily="2" charset="2"/>
              <a:buChar char="§"/>
            </a:pPr>
            <a:r>
              <a:rPr lang="en-IN" dirty="0" smtClean="0">
                <a:solidFill>
                  <a:srgbClr val="212121"/>
                </a:solidFill>
                <a:latin typeface="Times New Roman" pitchFamily="18" charset="0"/>
                <a:cs typeface="Times New Roman" pitchFamily="18" charset="0"/>
              </a:rPr>
              <a:t>Though </a:t>
            </a:r>
            <a:r>
              <a:rPr lang="en-IN" dirty="0">
                <a:solidFill>
                  <a:srgbClr val="212121"/>
                </a:solidFill>
                <a:latin typeface="Times New Roman" pitchFamily="18" charset="0"/>
                <a:cs typeface="Times New Roman" pitchFamily="18" charset="0"/>
              </a:rPr>
              <a:t>the effects of natural disasters can be severe and far-reaching, there are steps </a:t>
            </a:r>
            <a:r>
              <a:rPr lang="en-IN" dirty="0" smtClean="0">
                <a:solidFill>
                  <a:srgbClr val="212121"/>
                </a:solidFill>
                <a:latin typeface="Times New Roman" pitchFamily="18" charset="0"/>
                <a:cs typeface="Times New Roman" pitchFamily="18" charset="0"/>
              </a:rPr>
              <a:t>any one </a:t>
            </a:r>
            <a:r>
              <a:rPr lang="en-IN" dirty="0">
                <a:solidFill>
                  <a:srgbClr val="212121"/>
                </a:solidFill>
                <a:latin typeface="Times New Roman" pitchFamily="18" charset="0"/>
                <a:cs typeface="Times New Roman" pitchFamily="18" charset="0"/>
              </a:rPr>
              <a:t>can take to cope. </a:t>
            </a:r>
            <a:r>
              <a:rPr lang="en-IN" i="1" dirty="0">
                <a:solidFill>
                  <a:srgbClr val="FF0000"/>
                </a:solidFill>
                <a:latin typeface="Times New Roman" pitchFamily="18" charset="0"/>
                <a:cs typeface="Times New Roman" pitchFamily="18" charset="0"/>
              </a:rPr>
              <a:t>Here are some ways you may be able to reduce the trauma of a natural disaster. </a:t>
            </a:r>
            <a:endParaRPr lang="en-IN" i="1" dirty="0" smtClean="0">
              <a:solidFill>
                <a:srgbClr val="FF0000"/>
              </a:solidFill>
              <a:latin typeface="Times New Roman" pitchFamily="18" charset="0"/>
              <a:cs typeface="Times New Roman" pitchFamily="18" charset="0"/>
            </a:endParaRPr>
          </a:p>
          <a:p>
            <a:pPr marL="285750" indent="-285750" algn="just" fontAlgn="base">
              <a:lnSpc>
                <a:spcPct val="150000"/>
              </a:lnSpc>
              <a:buFont typeface="Wingdings" pitchFamily="2" charset="2"/>
              <a:buChar char="§"/>
            </a:pPr>
            <a:r>
              <a:rPr lang="en-IN" b="1" dirty="0" smtClean="0">
                <a:solidFill>
                  <a:srgbClr val="FF0000"/>
                </a:solidFill>
                <a:latin typeface="Times New Roman" pitchFamily="18" charset="0"/>
                <a:cs typeface="Times New Roman" pitchFamily="18" charset="0"/>
              </a:rPr>
              <a:t>Seek </a:t>
            </a:r>
            <a:r>
              <a:rPr lang="en-IN" b="1" dirty="0">
                <a:solidFill>
                  <a:srgbClr val="FF0000"/>
                </a:solidFill>
                <a:latin typeface="Times New Roman" pitchFamily="18" charset="0"/>
                <a:cs typeface="Times New Roman" pitchFamily="18" charset="0"/>
              </a:rPr>
              <a:t>out and connect with social </a:t>
            </a:r>
            <a:r>
              <a:rPr lang="en-IN" b="1" dirty="0" smtClean="0">
                <a:solidFill>
                  <a:srgbClr val="FF0000"/>
                </a:solidFill>
                <a:latin typeface="Times New Roman" pitchFamily="18" charset="0"/>
                <a:cs typeface="Times New Roman" pitchFamily="18" charset="0"/>
              </a:rPr>
              <a:t>support</a:t>
            </a:r>
            <a:r>
              <a:rPr lang="en-IN" b="1" dirty="0">
                <a:solidFill>
                  <a:srgbClr val="FF0000"/>
                </a:solidFill>
                <a:latin typeface="Times New Roman" pitchFamily="18" charset="0"/>
                <a:cs typeface="Times New Roman" pitchFamily="18" charset="0"/>
              </a:rPr>
              <a:t>:</a:t>
            </a:r>
            <a:endParaRPr lang="en-IN" b="1" dirty="0" smtClean="0">
              <a:solidFill>
                <a:srgbClr val="FF0000"/>
              </a:solidFill>
              <a:latin typeface="Times New Roman" pitchFamily="18" charset="0"/>
              <a:cs typeface="Times New Roman" pitchFamily="18" charset="0"/>
            </a:endParaRPr>
          </a:p>
          <a:p>
            <a:pPr algn="just" fontAlgn="base">
              <a:lnSpc>
                <a:spcPct val="150000"/>
              </a:lnSpc>
            </a:pPr>
            <a:r>
              <a:rPr lang="en-IN" dirty="0" smtClean="0">
                <a:latin typeface="Times New Roman" pitchFamily="18" charset="0"/>
                <a:cs typeface="Times New Roman" pitchFamily="18" charset="0"/>
              </a:rPr>
              <a:t>Research </a:t>
            </a:r>
            <a:r>
              <a:rPr lang="en-IN" dirty="0">
                <a:latin typeface="Times New Roman" pitchFamily="18" charset="0"/>
                <a:cs typeface="Times New Roman" pitchFamily="18" charset="0"/>
              </a:rPr>
              <a:t>has consistently found that early intervention, resources, and support from others can be a major factor in helping people overcome the negative effects of a traumatic </a:t>
            </a:r>
            <a:r>
              <a:rPr lang="en-IN" dirty="0" smtClean="0">
                <a:latin typeface="Times New Roman" pitchFamily="18" charset="0"/>
                <a:cs typeface="Times New Roman" pitchFamily="18" charset="0"/>
              </a:rPr>
              <a:t>event. Given </a:t>
            </a:r>
            <a:r>
              <a:rPr lang="en-IN" dirty="0">
                <a:latin typeface="Times New Roman" pitchFamily="18" charset="0"/>
                <a:cs typeface="Times New Roman" pitchFamily="18" charset="0"/>
              </a:rPr>
              <a:t>that a natural disaster can impact an entire community, your support system may be weakened by a natural disaster. However, even connecting with one person can make a difference</a:t>
            </a:r>
            <a:r>
              <a:rPr lang="en-IN" dirty="0" smtClean="0">
                <a:latin typeface="Times New Roman" pitchFamily="18" charset="0"/>
                <a:cs typeface="Times New Roman" pitchFamily="18" charset="0"/>
              </a:rPr>
              <a:t>.</a:t>
            </a:r>
          </a:p>
          <a:p>
            <a:pPr marL="285750" indent="-285750" algn="just" fontAlgn="base">
              <a:lnSpc>
                <a:spcPct val="150000"/>
              </a:lnSpc>
              <a:buFont typeface="Wingdings" pitchFamily="2" charset="2"/>
              <a:buChar char="§"/>
            </a:pPr>
            <a:r>
              <a:rPr lang="en-IN" b="1" dirty="0">
                <a:solidFill>
                  <a:srgbClr val="FF0000"/>
                </a:solidFill>
                <a:latin typeface="Times New Roman" pitchFamily="18" charset="0"/>
                <a:cs typeface="Times New Roman" pitchFamily="18" charset="0"/>
              </a:rPr>
              <a:t>Identify local support groups or available crisis </a:t>
            </a:r>
            <a:r>
              <a:rPr lang="en-IN" b="1" dirty="0" smtClean="0">
                <a:solidFill>
                  <a:srgbClr val="FF0000"/>
                </a:solidFill>
                <a:latin typeface="Times New Roman" pitchFamily="18" charset="0"/>
                <a:cs typeface="Times New Roman" pitchFamily="18" charset="0"/>
              </a:rPr>
              <a:t>counsellors </a:t>
            </a:r>
            <a:r>
              <a:rPr lang="en-IN" b="1" dirty="0">
                <a:solidFill>
                  <a:srgbClr val="FF0000"/>
                </a:solidFill>
                <a:latin typeface="Times New Roman" pitchFamily="18" charset="0"/>
                <a:cs typeface="Times New Roman" pitchFamily="18" charset="0"/>
              </a:rPr>
              <a:t>to talk </a:t>
            </a:r>
            <a:r>
              <a:rPr lang="en-IN" b="1" dirty="0" smtClean="0">
                <a:solidFill>
                  <a:srgbClr val="FF0000"/>
                </a:solidFill>
                <a:latin typeface="Times New Roman" pitchFamily="18" charset="0"/>
                <a:cs typeface="Times New Roman" pitchFamily="18" charset="0"/>
              </a:rPr>
              <a:t>to: </a:t>
            </a:r>
          </a:p>
          <a:p>
            <a:pPr algn="just" fontAlgn="base">
              <a:lnSpc>
                <a:spcPct val="150000"/>
              </a:lnSpc>
            </a:pPr>
            <a:r>
              <a:rPr lang="en-IN" dirty="0" smtClean="0">
                <a:latin typeface="Times New Roman" pitchFamily="18" charset="0"/>
                <a:cs typeface="Times New Roman" pitchFamily="18" charset="0"/>
              </a:rPr>
              <a:t>After </a:t>
            </a:r>
            <a:r>
              <a:rPr lang="en-IN" dirty="0">
                <a:latin typeface="Times New Roman" pitchFamily="18" charset="0"/>
                <a:cs typeface="Times New Roman" pitchFamily="18" charset="0"/>
              </a:rPr>
              <a:t>a natural disaster, crisis </a:t>
            </a:r>
            <a:r>
              <a:rPr lang="en-IN" dirty="0" smtClean="0">
                <a:latin typeface="Times New Roman" pitchFamily="18" charset="0"/>
                <a:cs typeface="Times New Roman" pitchFamily="18" charset="0"/>
              </a:rPr>
              <a:t>counsellors </a:t>
            </a:r>
            <a:r>
              <a:rPr lang="en-IN" dirty="0">
                <a:latin typeface="Times New Roman" pitchFamily="18" charset="0"/>
                <a:cs typeface="Times New Roman" pitchFamily="18" charset="0"/>
              </a:rPr>
              <a:t>may be brought in to offer support and help you come up with ways of coping with the impact of a natural disaster. Take advantage of these opportunities.</a:t>
            </a:r>
          </a:p>
          <a:p>
            <a:pPr algn="just" fontAlgn="base">
              <a:lnSpc>
                <a:spcPct val="150000"/>
              </a:lnSpc>
            </a:pPr>
            <a:endParaRPr lang="en-IN" dirty="0">
              <a:latin typeface="Times New Roman" pitchFamily="18" charset="0"/>
              <a:cs typeface="Times New Roman" pitchFamily="18" charset="0"/>
            </a:endParaRPr>
          </a:p>
          <a:p>
            <a:pPr algn="just" fontAlgn="base">
              <a:lnSpc>
                <a:spcPct val="150000"/>
              </a:lnSpc>
            </a:pPr>
            <a:r>
              <a:rPr lang="en-IN" dirty="0">
                <a:latin typeface="Times New Roman" pitchFamily="18" charset="0"/>
                <a:cs typeface="Times New Roman" pitchFamily="18" charset="0"/>
              </a:rPr>
              <a:t>﻿</a:t>
            </a:r>
            <a:endParaRPr lang="en-IN" b="0" dirty="0">
              <a:effectLst/>
              <a:latin typeface="Times New Roman" pitchFamily="18" charset="0"/>
              <a:cs typeface="Times New Roman" pitchFamily="18" charset="0"/>
            </a:endParaRPr>
          </a:p>
        </p:txBody>
      </p:sp>
      <p:sp>
        <p:nvSpPr>
          <p:cNvPr id="4" name="Rectangle 3"/>
          <p:cNvSpPr/>
          <p:nvPr/>
        </p:nvSpPr>
        <p:spPr>
          <a:xfrm>
            <a:off x="1958161" y="124691"/>
            <a:ext cx="5176930" cy="461665"/>
          </a:xfrm>
          <a:prstGeom prst="rect">
            <a:avLst/>
          </a:prstGeom>
        </p:spPr>
        <p:txBody>
          <a:bodyPr wrap="none">
            <a:spAutoFit/>
          </a:bodyPr>
          <a:lstStyle/>
          <a:p>
            <a:pPr lvl="0" algn="ctr" fontAlgn="base"/>
            <a:r>
              <a:rPr lang="en-IN" sz="2400" b="1" dirty="0" smtClean="0">
                <a:solidFill>
                  <a:srgbClr val="C00000"/>
                </a:solidFill>
                <a:latin typeface="Times New Roman" pitchFamily="18" charset="0"/>
                <a:cs typeface="Times New Roman" pitchFamily="18" charset="0"/>
              </a:rPr>
              <a:t>Ways To Cope With Natural Disasters</a:t>
            </a:r>
            <a:endParaRPr lang="en-IN"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5152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41211"/>
            <a:ext cx="8229600" cy="6324808"/>
          </a:xfrm>
          <a:prstGeom prst="rect">
            <a:avLst/>
          </a:prstGeom>
        </p:spPr>
        <p:txBody>
          <a:bodyPr wrap="square">
            <a:spAutoFit/>
          </a:bodyPr>
          <a:lstStyle/>
          <a:p>
            <a:pPr marL="285750" lvl="0" indent="-285750" algn="just" fontAlgn="base">
              <a:lnSpc>
                <a:spcPct val="150000"/>
              </a:lnSpc>
              <a:buFont typeface="Wingdings" pitchFamily="2" charset="2"/>
              <a:buChar char="§"/>
            </a:pPr>
            <a:r>
              <a:rPr lang="en-IN" b="1" dirty="0">
                <a:solidFill>
                  <a:srgbClr val="FF0000"/>
                </a:solidFill>
                <a:latin typeface="Times New Roman" pitchFamily="18" charset="0"/>
                <a:cs typeface="Times New Roman" pitchFamily="18" charset="0"/>
              </a:rPr>
              <a:t>Practice healthy coping </a:t>
            </a:r>
            <a:r>
              <a:rPr lang="en-IN" b="1" dirty="0" smtClean="0">
                <a:solidFill>
                  <a:srgbClr val="FF0000"/>
                </a:solidFill>
                <a:latin typeface="Times New Roman" pitchFamily="18" charset="0"/>
                <a:cs typeface="Times New Roman" pitchFamily="18" charset="0"/>
              </a:rPr>
              <a:t>strategies</a:t>
            </a:r>
            <a:r>
              <a:rPr lang="en-IN" b="1" dirty="0">
                <a:solidFill>
                  <a:srgbClr val="FF0000"/>
                </a:solidFill>
                <a:latin typeface="Times New Roman" pitchFamily="18" charset="0"/>
                <a:cs typeface="Times New Roman" pitchFamily="18" charset="0"/>
              </a:rPr>
              <a:t>:</a:t>
            </a:r>
            <a:endParaRPr lang="en-IN" b="1" dirty="0" smtClean="0">
              <a:solidFill>
                <a:srgbClr val="FF0000"/>
              </a:solidFill>
              <a:latin typeface="Times New Roman" pitchFamily="18" charset="0"/>
              <a:cs typeface="Times New Roman" pitchFamily="18" charset="0"/>
            </a:endParaRPr>
          </a:p>
          <a:p>
            <a:pPr lvl="0" algn="just" fontAlgn="base">
              <a:lnSpc>
                <a:spcPct val="150000"/>
              </a:lnSpc>
            </a:pPr>
            <a:r>
              <a:rPr lang="en-IN" dirty="0">
                <a:solidFill>
                  <a:prstClr val="black"/>
                </a:solidFill>
                <a:latin typeface="Times New Roman" pitchFamily="18" charset="0"/>
                <a:cs typeface="Times New Roman" pitchFamily="18" charset="0"/>
              </a:rPr>
              <a:t>A</a:t>
            </a:r>
            <a:r>
              <a:rPr lang="en-IN" dirty="0" smtClean="0">
                <a:solidFill>
                  <a:prstClr val="black"/>
                </a:solidFill>
                <a:latin typeface="Times New Roman" pitchFamily="18" charset="0"/>
                <a:cs typeface="Times New Roman" pitchFamily="18" charset="0"/>
              </a:rPr>
              <a:t> </a:t>
            </a:r>
            <a:r>
              <a:rPr lang="en-IN" dirty="0">
                <a:solidFill>
                  <a:prstClr val="black"/>
                </a:solidFill>
                <a:latin typeface="Times New Roman" pitchFamily="18" charset="0"/>
                <a:cs typeface="Times New Roman" pitchFamily="18" charset="0"/>
              </a:rPr>
              <a:t>natural </a:t>
            </a:r>
            <a:r>
              <a:rPr lang="en-IN" dirty="0" smtClean="0">
                <a:solidFill>
                  <a:prstClr val="black"/>
                </a:solidFill>
                <a:latin typeface="Times New Roman" pitchFamily="18" charset="0"/>
                <a:cs typeface="Times New Roman" pitchFamily="18" charset="0"/>
              </a:rPr>
              <a:t>disaster can trigger any one with intense negative</a:t>
            </a:r>
            <a:r>
              <a:rPr lang="en-IN" dirty="0">
                <a:solidFill>
                  <a:prstClr val="black"/>
                </a:solidFill>
                <a:latin typeface="Times New Roman" pitchFamily="18" charset="0"/>
                <a:cs typeface="Times New Roman" pitchFamily="18" charset="0"/>
              </a:rPr>
              <a:t> experience</a:t>
            </a:r>
            <a:r>
              <a:rPr lang="en-IN" dirty="0" smtClean="0">
                <a:solidFill>
                  <a:prstClr val="black"/>
                </a:solidFill>
                <a:latin typeface="Times New Roman" pitchFamily="18" charset="0"/>
                <a:cs typeface="Times New Roman" pitchFamily="18" charset="0"/>
              </a:rPr>
              <a:t> and emotions</a:t>
            </a:r>
            <a:r>
              <a:rPr lang="en-IN" dirty="0">
                <a:solidFill>
                  <a:prstClr val="black"/>
                </a:solidFill>
                <a:latin typeface="Times New Roman" pitchFamily="18" charset="0"/>
                <a:cs typeface="Times New Roman" pitchFamily="18" charset="0"/>
              </a:rPr>
              <a:t>. Therefore, it is very important to identify healthy ways of managing these emotions. Alcohol or substance use, excessive sleep, and </a:t>
            </a:r>
            <a:r>
              <a:rPr lang="en-IN" dirty="0" smtClean="0">
                <a:solidFill>
                  <a:prstClr val="black"/>
                </a:solidFill>
                <a:latin typeface="Times New Roman" pitchFamily="18" charset="0"/>
                <a:cs typeface="Times New Roman" pitchFamily="18" charset="0"/>
              </a:rPr>
              <a:t>unhealthy food </a:t>
            </a:r>
            <a:r>
              <a:rPr lang="en-IN" dirty="0">
                <a:solidFill>
                  <a:prstClr val="black"/>
                </a:solidFill>
                <a:latin typeface="Times New Roman" pitchFamily="18" charset="0"/>
                <a:cs typeface="Times New Roman" pitchFamily="18" charset="0"/>
              </a:rPr>
              <a:t>can be effective short-term strategies for managing emotional distress, but in the long-term, these </a:t>
            </a:r>
            <a:r>
              <a:rPr lang="en-IN" dirty="0" smtClean="0">
                <a:solidFill>
                  <a:prstClr val="black"/>
                </a:solidFill>
                <a:latin typeface="Times New Roman" pitchFamily="18" charset="0"/>
                <a:cs typeface="Times New Roman" pitchFamily="18" charset="0"/>
              </a:rPr>
              <a:t>behaviours </a:t>
            </a:r>
            <a:r>
              <a:rPr lang="en-IN" dirty="0">
                <a:solidFill>
                  <a:prstClr val="black"/>
                </a:solidFill>
                <a:latin typeface="Times New Roman" pitchFamily="18" charset="0"/>
                <a:cs typeface="Times New Roman" pitchFamily="18" charset="0"/>
              </a:rPr>
              <a:t>don't address the root issue and often increase distress</a:t>
            </a:r>
            <a:r>
              <a:rPr lang="en-IN" dirty="0" smtClean="0">
                <a:solidFill>
                  <a:prstClr val="black"/>
                </a:solidFill>
                <a:latin typeface="Times New Roman" pitchFamily="18" charset="0"/>
                <a:cs typeface="Times New Roman" pitchFamily="18" charset="0"/>
              </a:rPr>
              <a:t>.</a:t>
            </a:r>
          </a:p>
          <a:p>
            <a:pPr marL="285750" lvl="0" indent="-285750" algn="just" fontAlgn="base">
              <a:lnSpc>
                <a:spcPct val="150000"/>
              </a:lnSpc>
              <a:buFont typeface="Wingdings" pitchFamily="2" charset="2"/>
              <a:buChar char="§"/>
            </a:pPr>
            <a:r>
              <a:rPr lang="en-IN" b="1" dirty="0">
                <a:solidFill>
                  <a:srgbClr val="FF0000"/>
                </a:solidFill>
                <a:latin typeface="Times New Roman" pitchFamily="18" charset="0"/>
                <a:cs typeface="Times New Roman" pitchFamily="18" charset="0"/>
              </a:rPr>
              <a:t>Try to limit other sources of stress in your </a:t>
            </a:r>
            <a:r>
              <a:rPr lang="en-IN" b="1" dirty="0" smtClean="0">
                <a:solidFill>
                  <a:srgbClr val="FF0000"/>
                </a:solidFill>
                <a:latin typeface="Times New Roman" pitchFamily="18" charset="0"/>
                <a:cs typeface="Times New Roman" pitchFamily="18" charset="0"/>
              </a:rPr>
              <a:t>life</a:t>
            </a:r>
            <a:r>
              <a:rPr lang="en-IN" b="1" dirty="0">
                <a:solidFill>
                  <a:srgbClr val="FF0000"/>
                </a:solidFill>
                <a:latin typeface="Times New Roman" pitchFamily="18" charset="0"/>
                <a:cs typeface="Times New Roman" pitchFamily="18" charset="0"/>
              </a:rPr>
              <a:t>:</a:t>
            </a:r>
            <a:endParaRPr lang="en-IN" b="1" dirty="0" smtClean="0">
              <a:solidFill>
                <a:srgbClr val="FF0000"/>
              </a:solidFill>
              <a:latin typeface="Times New Roman" pitchFamily="18" charset="0"/>
              <a:cs typeface="Times New Roman" pitchFamily="18" charset="0"/>
            </a:endParaRPr>
          </a:p>
          <a:p>
            <a:pPr lvl="0" algn="just" fontAlgn="base">
              <a:lnSpc>
                <a:spcPct val="150000"/>
              </a:lnSpc>
            </a:pPr>
            <a:r>
              <a:rPr lang="en-IN" dirty="0" smtClean="0">
                <a:solidFill>
                  <a:prstClr val="black"/>
                </a:solidFill>
                <a:latin typeface="Times New Roman" pitchFamily="18" charset="0"/>
                <a:cs typeface="Times New Roman" pitchFamily="18" charset="0"/>
              </a:rPr>
              <a:t>Although </a:t>
            </a:r>
            <a:r>
              <a:rPr lang="en-IN" dirty="0">
                <a:solidFill>
                  <a:prstClr val="black"/>
                </a:solidFill>
                <a:latin typeface="Times New Roman" pitchFamily="18" charset="0"/>
                <a:cs typeface="Times New Roman" pitchFamily="18" charset="0"/>
              </a:rPr>
              <a:t>you may have little control over other sources of stress in your life, try to limit the extent to which you make major decisions or life changes. Your most important task following a natural disaster is getting your life and emotions back in order. Therefore, it is important to put yourself in a place where it is going to be easier to do this.</a:t>
            </a:r>
          </a:p>
          <a:p>
            <a:pPr marL="285750" lvl="0" indent="-285750" algn="just" fontAlgn="base">
              <a:lnSpc>
                <a:spcPct val="150000"/>
              </a:lnSpc>
              <a:buFont typeface="Wingdings" pitchFamily="2" charset="2"/>
              <a:buChar char="§"/>
            </a:pPr>
            <a:r>
              <a:rPr lang="en-IN" b="1" dirty="0">
                <a:solidFill>
                  <a:srgbClr val="FF0000"/>
                </a:solidFill>
                <a:latin typeface="Times New Roman" pitchFamily="18" charset="0"/>
                <a:cs typeface="Times New Roman" pitchFamily="18" charset="0"/>
              </a:rPr>
              <a:t>Find ways to help </a:t>
            </a:r>
            <a:r>
              <a:rPr lang="en-IN" b="1" dirty="0" smtClean="0">
                <a:solidFill>
                  <a:srgbClr val="FF0000"/>
                </a:solidFill>
                <a:latin typeface="Times New Roman" pitchFamily="18" charset="0"/>
                <a:cs typeface="Times New Roman" pitchFamily="18" charset="0"/>
              </a:rPr>
              <a:t>others</a:t>
            </a:r>
            <a:r>
              <a:rPr lang="en-IN" b="1" dirty="0">
                <a:solidFill>
                  <a:srgbClr val="FF0000"/>
                </a:solidFill>
                <a:latin typeface="Times New Roman" pitchFamily="18" charset="0"/>
                <a:cs typeface="Times New Roman" pitchFamily="18" charset="0"/>
              </a:rPr>
              <a:t>:</a:t>
            </a:r>
            <a:endParaRPr lang="en-IN" b="1" dirty="0" smtClean="0">
              <a:solidFill>
                <a:srgbClr val="FF0000"/>
              </a:solidFill>
              <a:latin typeface="Times New Roman" pitchFamily="18" charset="0"/>
              <a:cs typeface="Times New Roman" pitchFamily="18" charset="0"/>
            </a:endParaRPr>
          </a:p>
          <a:p>
            <a:pPr lvl="0" algn="just" fontAlgn="base">
              <a:lnSpc>
                <a:spcPct val="150000"/>
              </a:lnSpc>
            </a:pPr>
            <a:r>
              <a:rPr lang="en-IN" dirty="0" smtClean="0">
                <a:solidFill>
                  <a:prstClr val="black"/>
                </a:solidFill>
                <a:latin typeface="Times New Roman" pitchFamily="18" charset="0"/>
                <a:cs typeface="Times New Roman" pitchFamily="18" charset="0"/>
              </a:rPr>
              <a:t>Helping </a:t>
            </a:r>
            <a:r>
              <a:rPr lang="en-IN" dirty="0">
                <a:solidFill>
                  <a:prstClr val="black"/>
                </a:solidFill>
                <a:latin typeface="Times New Roman" pitchFamily="18" charset="0"/>
                <a:cs typeface="Times New Roman" pitchFamily="18" charset="0"/>
              </a:rPr>
              <a:t>others can provide you with a sense of agency, purpose, control, and empowerment.</a:t>
            </a:r>
          </a:p>
        </p:txBody>
      </p:sp>
    </p:spTree>
    <p:extLst>
      <p:ext uri="{BB962C8B-B14F-4D97-AF65-F5344CB8AC3E}">
        <p14:creationId xmlns:p14="http://schemas.microsoft.com/office/powerpoint/2010/main" val="245595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4" y="228600"/>
            <a:ext cx="8139545" cy="2169825"/>
          </a:xfrm>
          <a:prstGeom prst="rect">
            <a:avLst/>
          </a:prstGeom>
        </p:spPr>
        <p:txBody>
          <a:bodyPr wrap="square">
            <a:spAutoFit/>
          </a:bodyPr>
          <a:lstStyle/>
          <a:p>
            <a:pPr marL="285750" lvl="0" indent="-285750" algn="just" fontAlgn="base">
              <a:lnSpc>
                <a:spcPct val="150000"/>
              </a:lnSpc>
              <a:buFont typeface="Wingdings" pitchFamily="2" charset="2"/>
              <a:buChar char="ü"/>
            </a:pPr>
            <a:r>
              <a:rPr lang="en-IN" dirty="0">
                <a:solidFill>
                  <a:prstClr val="black"/>
                </a:solidFill>
                <a:latin typeface="Times New Roman" pitchFamily="18" charset="0"/>
                <a:cs typeface="Times New Roman" pitchFamily="18" charset="0"/>
              </a:rPr>
              <a:t>Disaster Management Committees and Teams, Disaster Management Plans, Mock Drills, Vulnerability Assessments, and Collaboration with Government and Non-Governmental Organizations, they play an important role in the immediate aftermath of disasters by assisting with rescue and first aid, sanitation and hygiene, damage assessment, and help to external organisations bringing relief supplies. </a:t>
            </a:r>
          </a:p>
        </p:txBody>
      </p:sp>
      <p:pic>
        <p:nvPicPr>
          <p:cNvPr id="1026" name="Picture 2" descr="Schematic diagram showing the role of NGOs in multi-‐stakeholder...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6214615" cy="392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68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le of NGOs in Disaster Management | Sakal Relief F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77091"/>
            <a:ext cx="6400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tional Disaster Response Force (ND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2" y="3657600"/>
            <a:ext cx="3914775" cy="293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119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153400" cy="6705600"/>
          </a:xfrm>
          <a:prstGeom prst="rect">
            <a:avLst/>
          </a:prstGeom>
        </p:spPr>
        <p:txBody>
          <a:bodyPr wrap="square">
            <a:spAutoFit/>
          </a:bodyPr>
          <a:lstStyle/>
          <a:p>
            <a:pPr lvl="0" algn="ctr" fontAlgn="base">
              <a:lnSpc>
                <a:spcPct val="150000"/>
              </a:lnSpc>
            </a:pPr>
            <a:r>
              <a:rPr lang="en-IN" sz="2400" b="1" dirty="0" smtClean="0">
                <a:solidFill>
                  <a:srgbClr val="C00000"/>
                </a:solidFill>
                <a:latin typeface="Times New Roman" pitchFamily="18" charset="0"/>
                <a:cs typeface="Times New Roman" pitchFamily="18" charset="0"/>
              </a:rPr>
              <a:t>WARNING SYSTEM IN DISASTER MANAGEMENT</a:t>
            </a:r>
            <a:endParaRPr lang="en-IN" sz="2400" b="1" dirty="0">
              <a:solidFill>
                <a:srgbClr val="C00000"/>
              </a:solidFill>
              <a:latin typeface="Times New Roman" pitchFamily="18" charset="0"/>
              <a:cs typeface="Times New Roman" pitchFamily="18" charset="0"/>
            </a:endParaRPr>
          </a:p>
          <a:p>
            <a:pPr lvl="0" algn="just" fontAlgn="base">
              <a:lnSpc>
                <a:spcPct val="150000"/>
              </a:lnSpc>
            </a:pPr>
            <a:r>
              <a:rPr lang="en-IN" dirty="0">
                <a:solidFill>
                  <a:prstClr val="black"/>
                </a:solidFill>
                <a:latin typeface="Times New Roman" pitchFamily="18" charset="0"/>
                <a:cs typeface="Times New Roman" pitchFamily="18" charset="0"/>
              </a:rPr>
              <a:t>Early warning systems have been around for a long time. </a:t>
            </a:r>
            <a:endParaRPr lang="en-IN" dirty="0" smtClean="0">
              <a:solidFill>
                <a:prstClr val="black"/>
              </a:solidFill>
              <a:latin typeface="Times New Roman" pitchFamily="18" charset="0"/>
              <a:cs typeface="Times New Roman" pitchFamily="18" charset="0"/>
            </a:endParaRPr>
          </a:p>
          <a:p>
            <a:pPr marL="285750" lvl="0" indent="-285750" algn="just" fontAlgn="base">
              <a:lnSpc>
                <a:spcPct val="150000"/>
              </a:lnSpc>
              <a:buFont typeface="Wingdings" pitchFamily="2" charset="2"/>
              <a:buChar char="§"/>
            </a:pPr>
            <a:r>
              <a:rPr lang="en-IN" dirty="0" smtClean="0">
                <a:solidFill>
                  <a:prstClr val="black"/>
                </a:solidFill>
                <a:latin typeface="Times New Roman" pitchFamily="18" charset="0"/>
                <a:cs typeface="Times New Roman" pitchFamily="18" charset="0"/>
              </a:rPr>
              <a:t>Ancient </a:t>
            </a:r>
            <a:r>
              <a:rPr lang="en-IN" dirty="0">
                <a:solidFill>
                  <a:prstClr val="black"/>
                </a:solidFill>
                <a:latin typeface="Times New Roman" pitchFamily="18" charset="0"/>
                <a:cs typeface="Times New Roman" pitchFamily="18" charset="0"/>
              </a:rPr>
              <a:t>tribes in the Pacific observed the precursory signs of tsunamis in the ocean to warn their communities. </a:t>
            </a:r>
            <a:endParaRPr lang="en-IN" dirty="0" smtClean="0">
              <a:solidFill>
                <a:prstClr val="black"/>
              </a:solidFill>
              <a:latin typeface="Times New Roman" pitchFamily="18" charset="0"/>
              <a:cs typeface="Times New Roman" pitchFamily="18" charset="0"/>
            </a:endParaRPr>
          </a:p>
          <a:p>
            <a:pPr marL="285750" lvl="0" indent="-285750" algn="just" fontAlgn="base">
              <a:lnSpc>
                <a:spcPct val="150000"/>
              </a:lnSpc>
              <a:buFont typeface="Wingdings" pitchFamily="2" charset="2"/>
              <a:buChar char="§"/>
            </a:pPr>
            <a:r>
              <a:rPr lang="en-IN" dirty="0" smtClean="0">
                <a:solidFill>
                  <a:prstClr val="black"/>
                </a:solidFill>
                <a:latin typeface="Times New Roman" pitchFamily="18" charset="0"/>
                <a:cs typeface="Times New Roman" pitchFamily="18" charset="0"/>
              </a:rPr>
              <a:t>In </a:t>
            </a:r>
            <a:r>
              <a:rPr lang="en-IN" dirty="0">
                <a:solidFill>
                  <a:prstClr val="black"/>
                </a:solidFill>
                <a:latin typeface="Times New Roman" pitchFamily="18" charset="0"/>
                <a:cs typeface="Times New Roman" pitchFamily="18" charset="0"/>
              </a:rPr>
              <a:t>a similar fashion, tribes in Africa and in the Americas watched the skies to warn about potentially catastrophic weather. </a:t>
            </a:r>
            <a:endParaRPr lang="en-IN" dirty="0" smtClean="0">
              <a:solidFill>
                <a:prstClr val="black"/>
              </a:solidFill>
              <a:latin typeface="Times New Roman" pitchFamily="18" charset="0"/>
              <a:cs typeface="Times New Roman" pitchFamily="18" charset="0"/>
            </a:endParaRPr>
          </a:p>
          <a:p>
            <a:pPr marL="285750" lvl="0" indent="-285750" algn="just" fontAlgn="base">
              <a:lnSpc>
                <a:spcPct val="150000"/>
              </a:lnSpc>
              <a:buFont typeface="Wingdings" pitchFamily="2" charset="2"/>
              <a:buChar char="§"/>
            </a:pPr>
            <a:r>
              <a:rPr lang="en-IN" dirty="0" smtClean="0">
                <a:solidFill>
                  <a:prstClr val="black"/>
                </a:solidFill>
                <a:latin typeface="Times New Roman" pitchFamily="18" charset="0"/>
                <a:cs typeface="Times New Roman" pitchFamily="18" charset="0"/>
              </a:rPr>
              <a:t>In </a:t>
            </a:r>
            <a:r>
              <a:rPr lang="en-IN" dirty="0">
                <a:solidFill>
                  <a:prstClr val="black"/>
                </a:solidFill>
                <a:latin typeface="Times New Roman" pitchFamily="18" charset="0"/>
                <a:cs typeface="Times New Roman" pitchFamily="18" charset="0"/>
              </a:rPr>
              <a:t>the recent past, an improved understanding of the natural hazards that trigger disasters and the deployment of improved sensors and means of communication to transmit the data to observatories in countries have allowed for the improvement of early warning systems and to extend the list of hazards under surveillance</a:t>
            </a:r>
            <a:r>
              <a:rPr lang="en-IN" dirty="0" smtClean="0">
                <a:solidFill>
                  <a:prstClr val="black"/>
                </a:solidFill>
                <a:latin typeface="Times New Roman" pitchFamily="18" charset="0"/>
                <a:cs typeface="Times New Roman" pitchFamily="18" charset="0"/>
              </a:rPr>
              <a:t>.</a:t>
            </a:r>
          </a:p>
          <a:p>
            <a:pPr marL="285750" lvl="0" indent="-285750" algn="just" fontAlgn="base">
              <a:lnSpc>
                <a:spcPct val="150000"/>
              </a:lnSpc>
              <a:buFont typeface="Wingdings" pitchFamily="2" charset="2"/>
              <a:buChar char="§"/>
            </a:pPr>
            <a:r>
              <a:rPr lang="en-IN" dirty="0">
                <a:solidFill>
                  <a:prstClr val="black"/>
                </a:solidFill>
                <a:latin typeface="Times New Roman" pitchFamily="18" charset="0"/>
                <a:cs typeface="Times New Roman" pitchFamily="18" charset="0"/>
              </a:rPr>
              <a:t>Early warning systems are a major component of disaster risk reduction. They prevent loss of life, as well as reducing the economic impact of natural hazards. Increasing the availability of multi-hazard early warning systems and disaster risk information is one of seven global targets set by The Sendai Framework for Disaster Risk Reduction 2015-2030. </a:t>
            </a:r>
          </a:p>
        </p:txBody>
      </p:sp>
    </p:spTree>
    <p:extLst>
      <p:ext uri="{BB962C8B-B14F-4D97-AF65-F5344CB8AC3E}">
        <p14:creationId xmlns:p14="http://schemas.microsoft.com/office/powerpoint/2010/main" val="2092548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0428"/>
            <a:ext cx="7924800" cy="6370975"/>
          </a:xfrm>
          <a:prstGeom prst="rect">
            <a:avLst/>
          </a:prstGeom>
        </p:spPr>
        <p:txBody>
          <a:bodyPr wrap="square">
            <a:spAutoFit/>
          </a:bodyPr>
          <a:lstStyle/>
          <a:p>
            <a:pPr lvl="0" algn="ctr" fontAlgn="base">
              <a:lnSpc>
                <a:spcPct val="150000"/>
              </a:lnSpc>
            </a:pPr>
            <a:r>
              <a:rPr lang="en-IN" sz="2000" b="1" dirty="0" smtClean="0">
                <a:solidFill>
                  <a:srgbClr val="C00000"/>
                </a:solidFill>
                <a:latin typeface="Times New Roman" pitchFamily="18" charset="0"/>
                <a:cs typeface="Times New Roman" pitchFamily="18" charset="0"/>
              </a:rPr>
              <a:t>COMMUNITY  PARTICIPATION &amp; PUBLIC AWARENESS</a:t>
            </a:r>
            <a:endParaRPr lang="en-IN" sz="2000" dirty="0" smtClean="0">
              <a:solidFill>
                <a:prstClr val="black"/>
              </a:solidFill>
              <a:latin typeface="Times New Roman" pitchFamily="18" charset="0"/>
              <a:cs typeface="Times New Roman" pitchFamily="18" charset="0"/>
            </a:endParaRPr>
          </a:p>
          <a:p>
            <a:pPr lvl="0" algn="just" fontAlgn="base">
              <a:lnSpc>
                <a:spcPct val="150000"/>
              </a:lnSpc>
            </a:pPr>
            <a:r>
              <a:rPr lang="en-IN" dirty="0" smtClean="0">
                <a:solidFill>
                  <a:srgbClr val="FF0000"/>
                </a:solidFill>
                <a:latin typeface="Times New Roman" pitchFamily="18" charset="0"/>
                <a:cs typeface="Times New Roman" pitchFamily="18" charset="0"/>
              </a:rPr>
              <a:t>Community </a:t>
            </a:r>
            <a:r>
              <a:rPr lang="en-IN" dirty="0">
                <a:solidFill>
                  <a:srgbClr val="FF0000"/>
                </a:solidFill>
                <a:latin typeface="Times New Roman" pitchFamily="18" charset="0"/>
                <a:cs typeface="Times New Roman" pitchFamily="18" charset="0"/>
              </a:rPr>
              <a:t>participation</a:t>
            </a:r>
            <a:r>
              <a:rPr lang="en-IN" dirty="0">
                <a:solidFill>
                  <a:prstClr val="black"/>
                </a:solidFill>
                <a:latin typeface="Times New Roman" pitchFamily="18" charset="0"/>
                <a:cs typeface="Times New Roman" pitchFamily="18" charset="0"/>
              </a:rPr>
              <a:t>, generally, refers to the involvement of people in any project to solve their own problems or to develop their socio-economic conditions. They participate in setting goals, and preparing, implementing and evaluating plans and programs</a:t>
            </a:r>
            <a:r>
              <a:rPr lang="en-IN" dirty="0" smtClean="0">
                <a:solidFill>
                  <a:prstClr val="black"/>
                </a:solidFill>
                <a:latin typeface="Times New Roman" pitchFamily="18" charset="0"/>
                <a:cs typeface="Times New Roman" pitchFamily="18" charset="0"/>
              </a:rPr>
              <a:t>.</a:t>
            </a:r>
          </a:p>
          <a:p>
            <a:pPr lvl="0" algn="just" fontAlgn="base">
              <a:lnSpc>
                <a:spcPct val="150000"/>
              </a:lnSpc>
            </a:pPr>
            <a:r>
              <a:rPr lang="en-IN" dirty="0" smtClean="0">
                <a:solidFill>
                  <a:prstClr val="black"/>
                </a:solidFill>
                <a:latin typeface="Times New Roman" pitchFamily="18" charset="0"/>
                <a:cs typeface="Times New Roman" pitchFamily="18" charset="0"/>
              </a:rPr>
              <a:t>Basically it is a dynamic group process in which all members of a group contribute, share or are influenced  by the inter change of ideas and activities towards problem solving and decision making.</a:t>
            </a:r>
          </a:p>
          <a:p>
            <a:pPr lvl="0" algn="just" fontAlgn="base">
              <a:lnSpc>
                <a:spcPct val="150000"/>
              </a:lnSpc>
            </a:pPr>
            <a:r>
              <a:rPr lang="en-IN" dirty="0">
                <a:solidFill>
                  <a:srgbClr val="FF0000"/>
                </a:solidFill>
                <a:latin typeface="Times New Roman" pitchFamily="18" charset="0"/>
                <a:cs typeface="Times New Roman" pitchFamily="18" charset="0"/>
              </a:rPr>
              <a:t>Public awareness: </a:t>
            </a:r>
            <a:r>
              <a:rPr lang="en-IN" dirty="0">
                <a:solidFill>
                  <a:prstClr val="black"/>
                </a:solidFill>
                <a:latin typeface="Times New Roman" pitchFamily="18" charset="0"/>
                <a:cs typeface="Times New Roman" pitchFamily="18" charset="0"/>
              </a:rPr>
              <a:t>The extent of common knowledge about disaster risks, the. factors that lead to disasters and the actions that can be taken, individually and. collectively, to reduce exposure and vulnerability to hazards</a:t>
            </a:r>
            <a:r>
              <a:rPr lang="en-IN" dirty="0" smtClean="0">
                <a:solidFill>
                  <a:prstClr val="black"/>
                </a:solidFill>
                <a:latin typeface="Times New Roman" pitchFamily="18" charset="0"/>
                <a:cs typeface="Times New Roman" pitchFamily="18" charset="0"/>
              </a:rPr>
              <a:t>.</a:t>
            </a:r>
          </a:p>
          <a:p>
            <a:pPr lvl="0" algn="just" fontAlgn="base">
              <a:lnSpc>
                <a:spcPct val="150000"/>
              </a:lnSpc>
            </a:pPr>
            <a:r>
              <a:rPr lang="en-IN" dirty="0">
                <a:solidFill>
                  <a:srgbClr val="FF0000"/>
                </a:solidFill>
                <a:latin typeface="Times New Roman" pitchFamily="18" charset="0"/>
                <a:cs typeface="Times New Roman" pitchFamily="18" charset="0"/>
              </a:rPr>
              <a:t>Why is awareness important in disaster management in the community?</a:t>
            </a:r>
          </a:p>
          <a:p>
            <a:pPr lvl="0" algn="just" fontAlgn="base">
              <a:lnSpc>
                <a:spcPct val="150000"/>
              </a:lnSpc>
            </a:pPr>
            <a:r>
              <a:rPr lang="en-IN" dirty="0">
                <a:solidFill>
                  <a:prstClr val="black"/>
                </a:solidFill>
                <a:latin typeface="Times New Roman" pitchFamily="18" charset="0"/>
                <a:cs typeface="Times New Roman" pitchFamily="18" charset="0"/>
              </a:rPr>
              <a:t>Public awareness and public education for disaster reduction seek to turn available human knowledge into specific local action to reduce disaster risks. It mobilizes people through clear messages, supported with detailed information.</a:t>
            </a:r>
            <a:endParaRPr lang="en-IN"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10567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7924800" cy="5601533"/>
          </a:xfrm>
          <a:prstGeom prst="rect">
            <a:avLst/>
          </a:prstGeom>
          <a:noFill/>
        </p:spPr>
        <p:txBody>
          <a:bodyPr wrap="square" rtlCol="0">
            <a:spAutoFit/>
          </a:bodyPr>
          <a:lstStyle/>
          <a:p>
            <a:pPr marL="285750" indent="-285750" algn="just">
              <a:buFont typeface="Wingdings" pitchFamily="2" charset="2"/>
              <a:buChar char="ü"/>
            </a:pPr>
            <a:endParaRPr lang="en-IN" dirty="0" smtClean="0">
              <a:latin typeface="Times New Roman" pitchFamily="18" charset="0"/>
              <a:cs typeface="Times New Roman" pitchFamily="18" charset="0"/>
            </a:endParaRPr>
          </a:p>
          <a:p>
            <a:pPr algn="just">
              <a:lnSpc>
                <a:spcPct val="150000"/>
              </a:lnSpc>
            </a:pPr>
            <a:r>
              <a:rPr lang="en-IN" sz="2000" dirty="0">
                <a:latin typeface="Times New Roman" pitchFamily="18" charset="0"/>
                <a:cs typeface="Times New Roman" pitchFamily="18" charset="0"/>
              </a:rPr>
              <a:t>There are some possible criteria for vulnerable situations due to hazardous </a:t>
            </a:r>
            <a:r>
              <a:rPr lang="en-IN" sz="2000" dirty="0" smtClean="0">
                <a:latin typeface="Times New Roman" pitchFamily="18" charset="0"/>
                <a:cs typeface="Times New Roman" pitchFamily="18" charset="0"/>
              </a:rPr>
              <a:t>events. These </a:t>
            </a:r>
            <a:r>
              <a:rPr lang="en-IN" sz="2000" dirty="0">
                <a:latin typeface="Times New Roman" pitchFamily="18" charset="0"/>
                <a:cs typeface="Times New Roman" pitchFamily="18" charset="0"/>
              </a:rPr>
              <a:t>are </a:t>
            </a:r>
            <a:r>
              <a:rPr lang="en-IN" sz="2000" dirty="0" smtClean="0">
                <a:latin typeface="Times New Roman" pitchFamily="18" charset="0"/>
                <a:cs typeface="Times New Roman" pitchFamily="18" charset="0"/>
              </a:rPr>
              <a:t>as follows:</a:t>
            </a:r>
          </a:p>
          <a:p>
            <a:pPr marL="342900" indent="-342900" algn="just">
              <a:lnSpc>
                <a:spcPct val="200000"/>
              </a:lnSpc>
              <a:buFont typeface="Wingdings" pitchFamily="2" charset="2"/>
              <a:buChar char="ü"/>
            </a:pPr>
            <a:r>
              <a:rPr lang="en-IN" sz="2000" dirty="0">
                <a:solidFill>
                  <a:srgbClr val="C00000"/>
                </a:solidFill>
                <a:latin typeface="Times New Roman" pitchFamily="18" charset="0"/>
                <a:cs typeface="Times New Roman" pitchFamily="18" charset="0"/>
              </a:rPr>
              <a:t>P</a:t>
            </a:r>
            <a:r>
              <a:rPr lang="en-IN" sz="2000" dirty="0" smtClean="0">
                <a:solidFill>
                  <a:srgbClr val="C00000"/>
                </a:solidFill>
                <a:latin typeface="Times New Roman" pitchFamily="18" charset="0"/>
                <a:cs typeface="Times New Roman" pitchFamily="18" charset="0"/>
              </a:rPr>
              <a:t>roximity </a:t>
            </a:r>
            <a:r>
              <a:rPr lang="en-IN" sz="2000" dirty="0">
                <a:solidFill>
                  <a:srgbClr val="C00000"/>
                </a:solidFill>
                <a:latin typeface="Times New Roman" pitchFamily="18" charset="0"/>
                <a:cs typeface="Times New Roman" pitchFamily="18" charset="0"/>
              </a:rPr>
              <a:t>to a possible hazardous </a:t>
            </a:r>
            <a:r>
              <a:rPr lang="en-IN" sz="2000" dirty="0" smtClean="0">
                <a:solidFill>
                  <a:srgbClr val="C00000"/>
                </a:solidFill>
                <a:latin typeface="Times New Roman" pitchFamily="18" charset="0"/>
                <a:cs typeface="Times New Roman" pitchFamily="18" charset="0"/>
              </a:rPr>
              <a:t>event</a:t>
            </a:r>
            <a:r>
              <a:rPr lang="en-IN" sz="2000" dirty="0">
                <a:solidFill>
                  <a:srgbClr val="C00000"/>
                </a:solidFill>
                <a:latin typeface="Times New Roman" pitchFamily="18" charset="0"/>
                <a:cs typeface="Times New Roman" pitchFamily="18" charset="0"/>
              </a:rPr>
              <a:t>.</a:t>
            </a:r>
            <a:endParaRPr lang="en-IN" sz="2000" dirty="0" smtClean="0">
              <a:solidFill>
                <a:srgbClr val="C00000"/>
              </a:solidFill>
              <a:latin typeface="Times New Roman" pitchFamily="18" charset="0"/>
              <a:cs typeface="Times New Roman" pitchFamily="18" charset="0"/>
            </a:endParaRPr>
          </a:p>
          <a:p>
            <a:pPr marL="342900" indent="-342900" algn="just">
              <a:lnSpc>
                <a:spcPct val="200000"/>
              </a:lnSpc>
              <a:buFont typeface="Wingdings" pitchFamily="2" charset="2"/>
              <a:buChar char="ü"/>
            </a:pPr>
            <a:r>
              <a:rPr lang="en-IN" sz="2000" dirty="0">
                <a:solidFill>
                  <a:srgbClr val="C00000"/>
                </a:solidFill>
                <a:latin typeface="Times New Roman" pitchFamily="18" charset="0"/>
                <a:cs typeface="Times New Roman" pitchFamily="18" charset="0"/>
              </a:rPr>
              <a:t>T</a:t>
            </a:r>
            <a:r>
              <a:rPr lang="en-IN" sz="2000" dirty="0" smtClean="0">
                <a:solidFill>
                  <a:srgbClr val="C00000"/>
                </a:solidFill>
                <a:latin typeface="Times New Roman" pitchFamily="18" charset="0"/>
                <a:cs typeface="Times New Roman" pitchFamily="18" charset="0"/>
              </a:rPr>
              <a:t>he </a:t>
            </a:r>
            <a:r>
              <a:rPr lang="en-IN" sz="2000" dirty="0">
                <a:solidFill>
                  <a:srgbClr val="C00000"/>
                </a:solidFill>
                <a:latin typeface="Times New Roman" pitchFamily="18" charset="0"/>
                <a:cs typeface="Times New Roman" pitchFamily="18" charset="0"/>
              </a:rPr>
              <a:t>population density of that particular area during an extreme </a:t>
            </a:r>
            <a:r>
              <a:rPr lang="en-IN" sz="2000" dirty="0" smtClean="0">
                <a:solidFill>
                  <a:srgbClr val="C00000"/>
                </a:solidFill>
                <a:latin typeface="Times New Roman" pitchFamily="18" charset="0"/>
                <a:cs typeface="Times New Roman" pitchFamily="18" charset="0"/>
              </a:rPr>
              <a:t>event.</a:t>
            </a:r>
          </a:p>
          <a:p>
            <a:pPr marL="342900" indent="-342900" algn="just">
              <a:lnSpc>
                <a:spcPct val="200000"/>
              </a:lnSpc>
              <a:buFont typeface="Wingdings" pitchFamily="2" charset="2"/>
              <a:buChar char="ü"/>
            </a:pPr>
            <a:r>
              <a:rPr lang="en-IN" sz="2000" dirty="0">
                <a:solidFill>
                  <a:srgbClr val="C00000"/>
                </a:solidFill>
                <a:latin typeface="Times New Roman" pitchFamily="18" charset="0"/>
                <a:cs typeface="Times New Roman" pitchFamily="18" charset="0"/>
              </a:rPr>
              <a:t>L</a:t>
            </a:r>
            <a:r>
              <a:rPr lang="en-IN" sz="2000" dirty="0" smtClean="0">
                <a:solidFill>
                  <a:srgbClr val="C00000"/>
                </a:solidFill>
                <a:latin typeface="Times New Roman" pitchFamily="18" charset="0"/>
                <a:cs typeface="Times New Roman" pitchFamily="18" charset="0"/>
              </a:rPr>
              <a:t>ess-scientific </a:t>
            </a:r>
            <a:r>
              <a:rPr lang="en-IN" sz="2000" dirty="0">
                <a:solidFill>
                  <a:srgbClr val="C00000"/>
                </a:solidFill>
                <a:latin typeface="Times New Roman" pitchFamily="18" charset="0"/>
                <a:cs typeface="Times New Roman" pitchFamily="18" charset="0"/>
              </a:rPr>
              <a:t>observation of the </a:t>
            </a:r>
            <a:r>
              <a:rPr lang="en-IN" sz="2000" dirty="0" smtClean="0">
                <a:solidFill>
                  <a:srgbClr val="C00000"/>
                </a:solidFill>
                <a:latin typeface="Times New Roman" pitchFamily="18" charset="0"/>
                <a:cs typeface="Times New Roman" pitchFamily="18" charset="0"/>
              </a:rPr>
              <a:t>hazards. </a:t>
            </a:r>
          </a:p>
          <a:p>
            <a:pPr marL="342900" indent="-342900" algn="just">
              <a:lnSpc>
                <a:spcPct val="200000"/>
              </a:lnSpc>
              <a:buFont typeface="Wingdings" pitchFamily="2" charset="2"/>
              <a:buChar char="ü"/>
            </a:pPr>
            <a:r>
              <a:rPr lang="en-IN" sz="2000" dirty="0">
                <a:solidFill>
                  <a:srgbClr val="C00000"/>
                </a:solidFill>
                <a:latin typeface="Times New Roman" pitchFamily="18" charset="0"/>
                <a:cs typeface="Times New Roman" pitchFamily="18" charset="0"/>
              </a:rPr>
              <a:t>L</a:t>
            </a:r>
            <a:r>
              <a:rPr lang="en-IN" sz="2000" dirty="0" smtClean="0">
                <a:solidFill>
                  <a:srgbClr val="C00000"/>
                </a:solidFill>
                <a:latin typeface="Times New Roman" pitchFamily="18" charset="0"/>
                <a:cs typeface="Times New Roman" pitchFamily="18" charset="0"/>
              </a:rPr>
              <a:t>ack </a:t>
            </a:r>
            <a:r>
              <a:rPr lang="en-IN" sz="2000" dirty="0">
                <a:solidFill>
                  <a:srgbClr val="C00000"/>
                </a:solidFill>
                <a:latin typeface="Times New Roman" pitchFamily="18" charset="0"/>
                <a:cs typeface="Times New Roman" pitchFamily="18" charset="0"/>
              </a:rPr>
              <a:t>of public awareness and education of the </a:t>
            </a:r>
            <a:r>
              <a:rPr lang="en-IN" sz="2000" dirty="0" smtClean="0">
                <a:solidFill>
                  <a:srgbClr val="C00000"/>
                </a:solidFill>
                <a:latin typeface="Times New Roman" pitchFamily="18" charset="0"/>
                <a:cs typeface="Times New Roman" pitchFamily="18" charset="0"/>
              </a:rPr>
              <a:t>hazards</a:t>
            </a:r>
            <a:r>
              <a:rPr lang="en-IN" sz="2000" dirty="0">
                <a:solidFill>
                  <a:srgbClr val="C00000"/>
                </a:solidFill>
                <a:latin typeface="Times New Roman" pitchFamily="18" charset="0"/>
                <a:cs typeface="Times New Roman" pitchFamily="18" charset="0"/>
              </a:rPr>
              <a:t>.</a:t>
            </a:r>
            <a:endParaRPr lang="en-IN" sz="2000" dirty="0" smtClean="0">
              <a:solidFill>
                <a:srgbClr val="C00000"/>
              </a:solidFill>
              <a:latin typeface="Times New Roman" pitchFamily="18" charset="0"/>
              <a:cs typeface="Times New Roman" pitchFamily="18" charset="0"/>
            </a:endParaRPr>
          </a:p>
          <a:p>
            <a:pPr marL="342900" indent="-342900" algn="just">
              <a:lnSpc>
                <a:spcPct val="200000"/>
              </a:lnSpc>
              <a:buFont typeface="Wingdings" pitchFamily="2" charset="2"/>
              <a:buChar char="ü"/>
            </a:pPr>
            <a:r>
              <a:rPr lang="en-IN" sz="2000" dirty="0">
                <a:solidFill>
                  <a:srgbClr val="C00000"/>
                </a:solidFill>
                <a:latin typeface="Times New Roman" pitchFamily="18" charset="0"/>
                <a:cs typeface="Times New Roman" pitchFamily="18" charset="0"/>
              </a:rPr>
              <a:t>U</a:t>
            </a:r>
            <a:r>
              <a:rPr lang="en-IN" sz="2000" dirty="0" smtClean="0">
                <a:solidFill>
                  <a:srgbClr val="C00000"/>
                </a:solidFill>
                <a:latin typeface="Times New Roman" pitchFamily="18" charset="0"/>
                <a:cs typeface="Times New Roman" pitchFamily="18" charset="0"/>
              </a:rPr>
              <a:t>navailability </a:t>
            </a:r>
            <a:r>
              <a:rPr lang="en-IN" sz="2000" dirty="0">
                <a:solidFill>
                  <a:srgbClr val="C00000"/>
                </a:solidFill>
                <a:latin typeface="Times New Roman" pitchFamily="18" charset="0"/>
                <a:cs typeface="Times New Roman" pitchFamily="18" charset="0"/>
              </a:rPr>
              <a:t>of early warning </a:t>
            </a:r>
            <a:r>
              <a:rPr lang="en-IN" sz="2000" dirty="0" smtClean="0">
                <a:solidFill>
                  <a:srgbClr val="C00000"/>
                </a:solidFill>
                <a:latin typeface="Times New Roman" pitchFamily="18" charset="0"/>
                <a:cs typeface="Times New Roman" pitchFamily="18" charset="0"/>
              </a:rPr>
              <a:t>system</a:t>
            </a:r>
            <a:r>
              <a:rPr lang="en-IN" sz="2000" dirty="0">
                <a:solidFill>
                  <a:srgbClr val="C00000"/>
                </a:solidFill>
                <a:latin typeface="Times New Roman" pitchFamily="18" charset="0"/>
                <a:cs typeface="Times New Roman" pitchFamily="18" charset="0"/>
              </a:rPr>
              <a:t>.</a:t>
            </a:r>
            <a:r>
              <a:rPr lang="en-IN" sz="2000" dirty="0" smtClean="0">
                <a:solidFill>
                  <a:srgbClr val="C00000"/>
                </a:solidFill>
                <a:latin typeface="Times New Roman" pitchFamily="18" charset="0"/>
                <a:cs typeface="Times New Roman" pitchFamily="18" charset="0"/>
              </a:rPr>
              <a:t> </a:t>
            </a:r>
          </a:p>
          <a:p>
            <a:pPr marL="342900" indent="-342900" algn="just">
              <a:lnSpc>
                <a:spcPct val="200000"/>
              </a:lnSpc>
              <a:buFont typeface="Wingdings" pitchFamily="2" charset="2"/>
              <a:buChar char="ü"/>
            </a:pPr>
            <a:r>
              <a:rPr lang="en-IN" sz="2000" dirty="0">
                <a:solidFill>
                  <a:srgbClr val="C00000"/>
                </a:solidFill>
                <a:latin typeface="Times New Roman" pitchFamily="18" charset="0"/>
                <a:cs typeface="Times New Roman" pitchFamily="18" charset="0"/>
              </a:rPr>
              <a:t>G</a:t>
            </a:r>
            <a:r>
              <a:rPr lang="en-IN" sz="2000" dirty="0" smtClean="0">
                <a:solidFill>
                  <a:srgbClr val="C00000"/>
                </a:solidFill>
                <a:latin typeface="Times New Roman" pitchFamily="18" charset="0"/>
                <a:cs typeface="Times New Roman" pitchFamily="18" charset="0"/>
              </a:rPr>
              <a:t>ood </a:t>
            </a:r>
            <a:r>
              <a:rPr lang="en-IN" sz="2000" dirty="0">
                <a:solidFill>
                  <a:srgbClr val="C00000"/>
                </a:solidFill>
                <a:latin typeface="Times New Roman" pitchFamily="18" charset="0"/>
                <a:cs typeface="Times New Roman" pitchFamily="18" charset="0"/>
              </a:rPr>
              <a:t>communication, unpreparedness of emergency services during disaster and aftermath.</a:t>
            </a:r>
            <a:endParaRPr lang="en-IN" sz="2000"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562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086600" cy="3000821"/>
          </a:xfrm>
          <a:prstGeom prst="rect">
            <a:avLst/>
          </a:prstGeom>
        </p:spPr>
        <p:txBody>
          <a:bodyPr wrap="square">
            <a:spAutoFit/>
          </a:bodyPr>
          <a:lstStyle/>
          <a:p>
            <a:pPr lvl="0" algn="just" fontAlgn="base">
              <a:lnSpc>
                <a:spcPct val="150000"/>
              </a:lnSpc>
            </a:pPr>
            <a:r>
              <a:rPr lang="en-IN" b="1" dirty="0">
                <a:solidFill>
                  <a:srgbClr val="C00000"/>
                </a:solidFill>
                <a:latin typeface="Times New Roman" pitchFamily="18" charset="0"/>
                <a:cs typeface="Times New Roman" pitchFamily="18" charset="0"/>
              </a:rPr>
              <a:t>Community Participation  activities before Disaster:</a:t>
            </a:r>
          </a:p>
          <a:p>
            <a:pPr marL="285750" lvl="0" indent="-285750" algn="just" fontAlgn="base">
              <a:lnSpc>
                <a:spcPct val="150000"/>
              </a:lnSpc>
              <a:buFont typeface="Wingdings" pitchFamily="2" charset="2"/>
              <a:buChar char="§"/>
            </a:pPr>
            <a:r>
              <a:rPr lang="en-IN" dirty="0">
                <a:solidFill>
                  <a:prstClr val="black"/>
                </a:solidFill>
                <a:latin typeface="Times New Roman" pitchFamily="18" charset="0"/>
                <a:cs typeface="Times New Roman" pitchFamily="18" charset="0"/>
              </a:rPr>
              <a:t>Focus group discussion</a:t>
            </a:r>
          </a:p>
          <a:p>
            <a:pPr marL="285750" lvl="0" indent="-285750" algn="just" fontAlgn="base">
              <a:lnSpc>
                <a:spcPct val="150000"/>
              </a:lnSpc>
              <a:buFont typeface="Wingdings" pitchFamily="2" charset="2"/>
              <a:buChar char="§"/>
            </a:pPr>
            <a:r>
              <a:rPr lang="en-IN" dirty="0">
                <a:solidFill>
                  <a:prstClr val="black"/>
                </a:solidFill>
                <a:latin typeface="Times New Roman" pitchFamily="18" charset="0"/>
                <a:cs typeface="Times New Roman" pitchFamily="18" charset="0"/>
              </a:rPr>
              <a:t>Awareness and conscious build up</a:t>
            </a:r>
          </a:p>
          <a:p>
            <a:pPr marL="285750" lvl="0" indent="-285750" algn="just" fontAlgn="base">
              <a:lnSpc>
                <a:spcPct val="150000"/>
              </a:lnSpc>
              <a:buFont typeface="Wingdings" pitchFamily="2" charset="2"/>
              <a:buChar char="§"/>
            </a:pPr>
            <a:r>
              <a:rPr lang="en-IN" dirty="0">
                <a:solidFill>
                  <a:prstClr val="black"/>
                </a:solidFill>
                <a:latin typeface="Times New Roman" pitchFamily="18" charset="0"/>
                <a:cs typeface="Times New Roman" pitchFamily="18" charset="0"/>
              </a:rPr>
              <a:t>Collect information and distribution</a:t>
            </a:r>
          </a:p>
          <a:p>
            <a:pPr marL="285750" lvl="0" indent="-285750" algn="just" fontAlgn="base">
              <a:lnSpc>
                <a:spcPct val="150000"/>
              </a:lnSpc>
              <a:buFont typeface="Wingdings" pitchFamily="2" charset="2"/>
              <a:buChar char="§"/>
            </a:pPr>
            <a:r>
              <a:rPr lang="en-IN" dirty="0">
                <a:solidFill>
                  <a:prstClr val="black"/>
                </a:solidFill>
                <a:latin typeface="Times New Roman" pitchFamily="18" charset="0"/>
                <a:cs typeface="Times New Roman" pitchFamily="18" charset="0"/>
              </a:rPr>
              <a:t>Mapping the vulnerable zone</a:t>
            </a:r>
          </a:p>
          <a:p>
            <a:pPr marL="285750" lvl="0" indent="-285750" algn="just" fontAlgn="base">
              <a:lnSpc>
                <a:spcPct val="150000"/>
              </a:lnSpc>
              <a:buFont typeface="Wingdings" pitchFamily="2" charset="2"/>
              <a:buChar char="§"/>
            </a:pPr>
            <a:r>
              <a:rPr lang="en-IN" dirty="0">
                <a:solidFill>
                  <a:prstClr val="black"/>
                </a:solidFill>
                <a:latin typeface="Times New Roman" pitchFamily="18" charset="0"/>
                <a:cs typeface="Times New Roman" pitchFamily="18" charset="0"/>
              </a:rPr>
              <a:t>Risk Assessment</a:t>
            </a:r>
          </a:p>
          <a:p>
            <a:pPr marL="285750" lvl="0" indent="-285750" algn="just" fontAlgn="base">
              <a:lnSpc>
                <a:spcPct val="150000"/>
              </a:lnSpc>
              <a:buFont typeface="Wingdings" pitchFamily="2" charset="2"/>
              <a:buChar char="§"/>
            </a:pPr>
            <a:r>
              <a:rPr lang="en-IN" dirty="0">
                <a:solidFill>
                  <a:prstClr val="black"/>
                </a:solidFill>
                <a:latin typeface="Times New Roman" pitchFamily="18" charset="0"/>
                <a:cs typeface="Times New Roman" pitchFamily="18" charset="0"/>
              </a:rPr>
              <a:t>Early warning by indigenous knowledge.</a:t>
            </a:r>
          </a:p>
        </p:txBody>
      </p:sp>
    </p:spTree>
    <p:extLst>
      <p:ext uri="{BB962C8B-B14F-4D97-AF65-F5344CB8AC3E}">
        <p14:creationId xmlns:p14="http://schemas.microsoft.com/office/powerpoint/2010/main" val="1287814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09800"/>
            <a:ext cx="5715000" cy="1323439"/>
          </a:xfrm>
          <a:prstGeom prst="rect">
            <a:avLst/>
          </a:prstGeom>
          <a:noFill/>
        </p:spPr>
        <p:txBody>
          <a:bodyPr wrap="square" rtlCol="0">
            <a:spAutoFit/>
          </a:bodyPr>
          <a:lstStyle/>
          <a:p>
            <a:pPr algn="ctr"/>
            <a:r>
              <a:rPr lang="en-IN" sz="8000" dirty="0" smtClean="0">
                <a:solidFill>
                  <a:srgbClr val="C00000"/>
                </a:solidFill>
              </a:rPr>
              <a:t>THANK YOU!</a:t>
            </a:r>
            <a:endParaRPr lang="en-IN" sz="8000" dirty="0">
              <a:solidFill>
                <a:srgbClr val="C00000"/>
              </a:solidFill>
            </a:endParaRPr>
          </a:p>
        </p:txBody>
      </p:sp>
    </p:spTree>
    <p:extLst>
      <p:ext uri="{BB962C8B-B14F-4D97-AF65-F5344CB8AC3E}">
        <p14:creationId xmlns:p14="http://schemas.microsoft.com/office/powerpoint/2010/main" val="3186950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229600" cy="1938992"/>
          </a:xfrm>
          <a:prstGeom prst="rect">
            <a:avLst/>
          </a:prstGeom>
          <a:noFill/>
        </p:spPr>
        <p:txBody>
          <a:bodyPr wrap="square" rtlCol="0">
            <a:spAutoFit/>
          </a:bodyPr>
          <a:lstStyle/>
          <a:p>
            <a:pPr marL="342900" indent="-342900" algn="just">
              <a:lnSpc>
                <a:spcPct val="150000"/>
              </a:lnSpc>
              <a:spcAft>
                <a:spcPts val="0"/>
              </a:spcAft>
              <a:buFont typeface="Wingdings" pitchFamily="2" charset="2"/>
              <a:buChar char="ü"/>
            </a:pPr>
            <a:r>
              <a:rPr lang="en-IN" sz="2000" dirty="0">
                <a:latin typeface="Times New Roman"/>
                <a:ea typeface="Arial Unicode MS"/>
              </a:rPr>
              <a:t>Vulnerability describes the characteristics and circumstances of a community, system or asset that make it susceptible to the damaging effects of a hazard. There are many aspects of vulnerability, arising from various physical, social, economic, and environmental factors.</a:t>
            </a:r>
          </a:p>
        </p:txBody>
      </p:sp>
      <p:grpSp>
        <p:nvGrpSpPr>
          <p:cNvPr id="7" name="Group 6"/>
          <p:cNvGrpSpPr/>
          <p:nvPr/>
        </p:nvGrpSpPr>
        <p:grpSpPr>
          <a:xfrm>
            <a:off x="381000" y="2202228"/>
            <a:ext cx="7772400" cy="4513890"/>
            <a:chOff x="381000" y="2202228"/>
            <a:chExt cx="7772400" cy="451389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2228"/>
              <a:ext cx="3310233" cy="21062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96945"/>
              <a:ext cx="3200582" cy="22191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936" r="15059"/>
            <a:stretch/>
          </p:blipFill>
          <p:spPr>
            <a:xfrm>
              <a:off x="5146964" y="2514600"/>
              <a:ext cx="3006436" cy="2419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12736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30" y="190143"/>
            <a:ext cx="8305800" cy="2400657"/>
          </a:xfrm>
          <a:prstGeom prst="rect">
            <a:avLst/>
          </a:prstGeom>
          <a:noFill/>
        </p:spPr>
        <p:txBody>
          <a:bodyPr wrap="square" rtlCol="0">
            <a:spAutoFit/>
          </a:bodyPr>
          <a:lstStyle/>
          <a:p>
            <a:pPr lvl="0" algn="just">
              <a:lnSpc>
                <a:spcPct val="150000"/>
              </a:lnSpc>
            </a:pPr>
            <a:r>
              <a:rPr lang="en-IN" sz="2000" b="1" dirty="0">
                <a:solidFill>
                  <a:srgbClr val="C00000"/>
                </a:solidFill>
                <a:latin typeface="Times New Roman"/>
                <a:ea typeface="Arial Unicode MS"/>
              </a:rPr>
              <a:t>According to UNESCO/UNDRO (1982</a:t>
            </a:r>
            <a:r>
              <a:rPr lang="en-IN" sz="2000" b="1" dirty="0" smtClean="0">
                <a:solidFill>
                  <a:srgbClr val="C00000"/>
                </a:solidFill>
                <a:latin typeface="Times New Roman"/>
                <a:ea typeface="Arial Unicode MS"/>
              </a:rPr>
              <a:t>)</a:t>
            </a:r>
            <a:endParaRPr lang="en-IN" sz="2000" b="1" dirty="0">
              <a:solidFill>
                <a:srgbClr val="C00000"/>
              </a:solidFill>
              <a:latin typeface="Times New Roman"/>
              <a:ea typeface="Arial Unicode MS"/>
            </a:endParaRPr>
          </a:p>
          <a:p>
            <a:pPr lvl="0" algn="just">
              <a:lnSpc>
                <a:spcPct val="150000"/>
              </a:lnSpc>
            </a:pPr>
            <a:r>
              <a:rPr lang="en-IN" sz="2000" dirty="0">
                <a:solidFill>
                  <a:srgbClr val="2F2B20"/>
                </a:solidFill>
                <a:latin typeface="Times New Roman"/>
                <a:ea typeface="Arial Unicode MS"/>
              </a:rPr>
              <a:t>Vulnerability (V) is the degree of loss to a given element or set of elements at risk resulting from the occurrence of a hazardous phenomenon of a given magnitude. </a:t>
            </a:r>
            <a:r>
              <a:rPr lang="en-IN" sz="2000" dirty="0" smtClean="0">
                <a:solidFill>
                  <a:srgbClr val="2F2B20"/>
                </a:solidFill>
                <a:latin typeface="Times New Roman"/>
                <a:ea typeface="Arial Unicode MS"/>
              </a:rPr>
              <a:t>It </a:t>
            </a:r>
            <a:r>
              <a:rPr lang="en-IN" sz="2000" dirty="0">
                <a:solidFill>
                  <a:srgbClr val="2F2B20"/>
                </a:solidFill>
                <a:latin typeface="Times New Roman"/>
                <a:ea typeface="Arial Unicode MS"/>
              </a:rPr>
              <a:t>is expressed on a scale from 0 (no damage) to 1 (total loss).</a:t>
            </a:r>
          </a:p>
          <a:p>
            <a:pPr marL="342900" lvl="0" indent="-342900" algn="just">
              <a:lnSpc>
                <a:spcPct val="150000"/>
              </a:lnSpc>
              <a:buFont typeface="Wingdings" pitchFamily="2" charset="2"/>
              <a:buChar char="ü"/>
            </a:pPr>
            <a:endParaRPr lang="en-IN" sz="2000" dirty="0">
              <a:solidFill>
                <a:srgbClr val="2F2B20"/>
              </a:solidFill>
              <a:latin typeface="Times New Roman"/>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17223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35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001000" cy="6093976"/>
          </a:xfrm>
          <a:prstGeom prst="rect">
            <a:avLst/>
          </a:prstGeom>
          <a:noFill/>
        </p:spPr>
        <p:txBody>
          <a:bodyPr wrap="square" rtlCol="0">
            <a:spAutoFit/>
          </a:bodyPr>
          <a:lstStyle/>
          <a:p>
            <a:pPr lvl="0" algn="just">
              <a:lnSpc>
                <a:spcPct val="150000"/>
              </a:lnSpc>
            </a:pPr>
            <a:r>
              <a:rPr lang="en-IN" sz="2000" b="1" dirty="0" smtClean="0">
                <a:solidFill>
                  <a:srgbClr val="C00000"/>
                </a:solidFill>
                <a:latin typeface="Times New Roman"/>
                <a:ea typeface="Calibri"/>
              </a:rPr>
              <a:t>Types or Sectors of Vulnerability:</a:t>
            </a:r>
            <a:endParaRPr lang="en-IN" sz="2000" b="1" dirty="0">
              <a:solidFill>
                <a:srgbClr val="C00000"/>
              </a:solidFill>
              <a:latin typeface="Times New Roman"/>
              <a:ea typeface="Calibri"/>
            </a:endParaRPr>
          </a:p>
          <a:p>
            <a:pPr marL="342900" lvl="0" indent="-342900" algn="just">
              <a:lnSpc>
                <a:spcPct val="150000"/>
              </a:lnSpc>
              <a:buFont typeface="Wingdings" pitchFamily="2" charset="2"/>
              <a:buChar char="ü"/>
            </a:pPr>
            <a:r>
              <a:rPr lang="en-IN" sz="2000" dirty="0">
                <a:solidFill>
                  <a:srgbClr val="2F2B20"/>
                </a:solidFill>
                <a:latin typeface="Times New Roman"/>
                <a:ea typeface="Calibri"/>
              </a:rPr>
              <a:t>Vulnerability can be classified into two major types. </a:t>
            </a:r>
          </a:p>
          <a:p>
            <a:pPr marL="342900" lvl="0" indent="-342900" algn="just">
              <a:lnSpc>
                <a:spcPct val="150000"/>
              </a:lnSpc>
              <a:buFont typeface="Wingdings" pitchFamily="2" charset="2"/>
              <a:buChar char="ü"/>
            </a:pPr>
            <a:r>
              <a:rPr lang="en-IN" sz="2000" dirty="0" smtClean="0">
                <a:solidFill>
                  <a:srgbClr val="2F2B20"/>
                </a:solidFill>
                <a:latin typeface="Times New Roman"/>
                <a:ea typeface="Calibri"/>
              </a:rPr>
              <a:t>These </a:t>
            </a:r>
            <a:r>
              <a:rPr lang="en-IN" sz="2000" dirty="0">
                <a:solidFill>
                  <a:srgbClr val="2F2B20"/>
                </a:solidFill>
                <a:latin typeface="Times New Roman"/>
                <a:ea typeface="Calibri"/>
              </a:rPr>
              <a:t>are physical vulnerability and social vulnerability. </a:t>
            </a:r>
            <a:endParaRPr lang="en-IN" sz="2000" dirty="0" smtClean="0">
              <a:solidFill>
                <a:srgbClr val="2F2B20"/>
              </a:solidFill>
              <a:latin typeface="Times New Roman"/>
              <a:ea typeface="Calibri"/>
            </a:endParaRPr>
          </a:p>
          <a:p>
            <a:pPr marL="342900" lvl="0" indent="-342900" algn="just">
              <a:lnSpc>
                <a:spcPct val="150000"/>
              </a:lnSpc>
              <a:buFont typeface="Wingdings" pitchFamily="2" charset="2"/>
              <a:buChar char="ü"/>
            </a:pPr>
            <a:r>
              <a:rPr lang="en-IN" sz="2000" dirty="0" smtClean="0">
                <a:solidFill>
                  <a:srgbClr val="2F2B20"/>
                </a:solidFill>
                <a:latin typeface="Times New Roman"/>
                <a:ea typeface="Calibri"/>
              </a:rPr>
              <a:t>Further</a:t>
            </a:r>
            <a:r>
              <a:rPr lang="en-IN" sz="2000" dirty="0">
                <a:solidFill>
                  <a:srgbClr val="2F2B20"/>
                </a:solidFill>
                <a:latin typeface="Times New Roman"/>
                <a:ea typeface="Calibri"/>
              </a:rPr>
              <a:t>, the primary two groups are divided into subgroups, </a:t>
            </a:r>
            <a:endParaRPr lang="en-IN" sz="2000" dirty="0" smtClean="0">
              <a:solidFill>
                <a:srgbClr val="2F2B20"/>
              </a:solidFill>
              <a:latin typeface="Times New Roman"/>
              <a:ea typeface="Calibri"/>
            </a:endParaRPr>
          </a:p>
          <a:p>
            <a:pPr lvl="0" algn="just">
              <a:lnSpc>
                <a:spcPct val="150000"/>
              </a:lnSpc>
            </a:pPr>
            <a:r>
              <a:rPr lang="en-IN" sz="2000" dirty="0" smtClean="0">
                <a:solidFill>
                  <a:srgbClr val="2F2B20"/>
                </a:solidFill>
                <a:latin typeface="Times New Roman"/>
                <a:ea typeface="Calibri"/>
              </a:rPr>
              <a:t>like </a:t>
            </a:r>
            <a:r>
              <a:rPr lang="en-IN" sz="2000" dirty="0">
                <a:solidFill>
                  <a:srgbClr val="CC3300"/>
                </a:solidFill>
                <a:latin typeface="Times New Roman"/>
                <a:ea typeface="Calibri"/>
              </a:rPr>
              <a:t>human vulnerability, agricultural vulnerability, infrastructural vulnerability, environmental vulnerability </a:t>
            </a:r>
            <a:r>
              <a:rPr lang="en-IN" sz="2000" dirty="0" smtClean="0">
                <a:solidFill>
                  <a:srgbClr val="2F2B20"/>
                </a:solidFill>
                <a:latin typeface="Times New Roman"/>
                <a:ea typeface="Calibri"/>
              </a:rPr>
              <a:t>etc.</a:t>
            </a:r>
          </a:p>
          <a:p>
            <a:pPr lvl="0" algn="just">
              <a:lnSpc>
                <a:spcPct val="150000"/>
              </a:lnSpc>
            </a:pPr>
            <a:r>
              <a:rPr lang="en-IN" sz="2000" b="1" dirty="0" smtClean="0">
                <a:solidFill>
                  <a:srgbClr val="C00000"/>
                </a:solidFill>
                <a:latin typeface="Times New Roman"/>
                <a:ea typeface="Calibri"/>
              </a:rPr>
              <a:t>Physical Vulnerability:</a:t>
            </a:r>
            <a:endParaRPr lang="en-IN" sz="2000" b="1" dirty="0">
              <a:solidFill>
                <a:srgbClr val="C00000"/>
              </a:solidFill>
              <a:latin typeface="Times New Roman"/>
              <a:ea typeface="Calibri"/>
            </a:endParaRPr>
          </a:p>
          <a:p>
            <a:pPr lvl="0" algn="just">
              <a:lnSpc>
                <a:spcPct val="150000"/>
              </a:lnSpc>
            </a:pPr>
            <a:r>
              <a:rPr lang="en-IN" sz="2000" dirty="0">
                <a:solidFill>
                  <a:srgbClr val="2F2B20"/>
                </a:solidFill>
                <a:latin typeface="Times New Roman"/>
                <a:ea typeface="Calibri"/>
              </a:rPr>
              <a:t>Physical vulnerability implies the physical condition of people, and elements like buildings, infrastructure, etc. which may be damaged or destroyed by natural hazards such as floods, cyclones, and earthquakes etc. Vulnerability is not confined to physical sector only but also affects other segments related to human life and property. The main factor of physical vulnerability is geographic proximity to the origin of disaster</a:t>
            </a:r>
            <a:r>
              <a:rPr lang="en-IN" sz="2000" dirty="0" smtClean="0">
                <a:solidFill>
                  <a:srgbClr val="2F2B20"/>
                </a:solidFill>
                <a:latin typeface="Times New Roman"/>
                <a:ea typeface="Calibri"/>
              </a:rPr>
              <a:t>.</a:t>
            </a:r>
            <a:endParaRPr lang="en-IN" sz="2000" dirty="0">
              <a:solidFill>
                <a:srgbClr val="2F2B20"/>
              </a:solidFill>
              <a:latin typeface="Times New Roman"/>
              <a:ea typeface="Calibri"/>
            </a:endParaRPr>
          </a:p>
        </p:txBody>
      </p:sp>
    </p:spTree>
    <p:extLst>
      <p:ext uri="{BB962C8B-B14F-4D97-AF65-F5344CB8AC3E}">
        <p14:creationId xmlns:p14="http://schemas.microsoft.com/office/powerpoint/2010/main" val="149992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160967" cy="4343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90800" y="5334000"/>
            <a:ext cx="3886200" cy="400110"/>
          </a:xfrm>
          <a:prstGeom prst="rect">
            <a:avLst/>
          </a:prstGeom>
        </p:spPr>
        <p:txBody>
          <a:bodyPr wrap="square">
            <a:spAutoFit/>
          </a:bodyPr>
          <a:lstStyle/>
          <a:p>
            <a:pPr algn="ctr"/>
            <a:r>
              <a:rPr lang="en-IN" sz="2000" b="1" dirty="0" smtClean="0">
                <a:solidFill>
                  <a:srgbClr val="C00000"/>
                </a:solidFill>
                <a:latin typeface="Times New Roman"/>
                <a:ea typeface="Calibri"/>
              </a:rPr>
              <a:t>Example of Physical </a:t>
            </a:r>
            <a:r>
              <a:rPr lang="en-IN" sz="2000" b="1" dirty="0">
                <a:solidFill>
                  <a:srgbClr val="C00000"/>
                </a:solidFill>
                <a:latin typeface="Times New Roman"/>
                <a:ea typeface="Calibri"/>
              </a:rPr>
              <a:t>Vulnerability</a:t>
            </a:r>
            <a:endParaRPr lang="en-IN" dirty="0"/>
          </a:p>
        </p:txBody>
      </p:sp>
    </p:spTree>
    <p:extLst>
      <p:ext uri="{BB962C8B-B14F-4D97-AF65-F5344CB8AC3E}">
        <p14:creationId xmlns:p14="http://schemas.microsoft.com/office/powerpoint/2010/main" val="310283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399" y="152400"/>
            <a:ext cx="8153399" cy="7017306"/>
          </a:xfrm>
          <a:prstGeom prst="rect">
            <a:avLst/>
          </a:prstGeom>
          <a:noFill/>
        </p:spPr>
        <p:txBody>
          <a:bodyPr wrap="square" rtlCol="0">
            <a:spAutoFit/>
          </a:bodyPr>
          <a:lstStyle/>
          <a:p>
            <a:pPr algn="just">
              <a:lnSpc>
                <a:spcPct val="150000"/>
              </a:lnSpc>
            </a:pPr>
            <a:r>
              <a:rPr lang="en-IN" sz="2000" b="1" dirty="0" smtClean="0">
                <a:solidFill>
                  <a:srgbClr val="C00000"/>
                </a:solidFill>
                <a:latin typeface="Times New Roman"/>
                <a:ea typeface="Calibri"/>
              </a:rPr>
              <a:t>Human </a:t>
            </a:r>
            <a:r>
              <a:rPr lang="en-IN" sz="2000" b="1" dirty="0">
                <a:solidFill>
                  <a:srgbClr val="C00000"/>
                </a:solidFill>
                <a:latin typeface="Times New Roman"/>
                <a:ea typeface="Calibri"/>
              </a:rPr>
              <a:t>Vulnerability: </a:t>
            </a:r>
            <a:endParaRPr lang="en-IN" sz="2000" b="1" dirty="0" smtClean="0">
              <a:solidFill>
                <a:srgbClr val="C00000"/>
              </a:solidFill>
              <a:latin typeface="Times New Roman"/>
              <a:ea typeface="Calibri"/>
            </a:endParaRPr>
          </a:p>
          <a:p>
            <a:pPr algn="just">
              <a:lnSpc>
                <a:spcPct val="150000"/>
              </a:lnSpc>
            </a:pPr>
            <a:r>
              <a:rPr lang="en-IN" sz="2000" dirty="0" smtClean="0">
                <a:solidFill>
                  <a:srgbClr val="2F2B20"/>
                </a:solidFill>
                <a:latin typeface="Times New Roman"/>
                <a:ea typeface="Calibri"/>
              </a:rPr>
              <a:t>Humans </a:t>
            </a:r>
            <a:r>
              <a:rPr lang="en-IN" sz="2000" dirty="0">
                <a:solidFill>
                  <a:srgbClr val="2F2B20"/>
                </a:solidFill>
                <a:latin typeface="Times New Roman"/>
                <a:ea typeface="Calibri"/>
              </a:rPr>
              <a:t>are the primary victims of natural hazards i.e., flood, cyclone, drought, earthquake etc. that can cause death, injury and illness. The level of exposure varies with the agents of hazard (water, wind, ionizing radiation and toxic chemicals) among affected populations. Based on exposure to hazards, some people may lose their lives, others may be severely or slightly injured and the rest of them may survive unscathed.</a:t>
            </a:r>
          </a:p>
          <a:p>
            <a:pPr algn="just">
              <a:lnSpc>
                <a:spcPct val="150000"/>
              </a:lnSpc>
            </a:pPr>
            <a:r>
              <a:rPr lang="en-IN" sz="2000" b="1" dirty="0" smtClean="0">
                <a:solidFill>
                  <a:srgbClr val="C00000"/>
                </a:solidFill>
                <a:latin typeface="Times New Roman"/>
                <a:ea typeface="Calibri"/>
              </a:rPr>
              <a:t>Agricultural </a:t>
            </a:r>
            <a:r>
              <a:rPr lang="en-IN" sz="2000" b="1" dirty="0">
                <a:solidFill>
                  <a:srgbClr val="C00000"/>
                </a:solidFill>
                <a:latin typeface="Times New Roman"/>
                <a:ea typeface="Calibri"/>
              </a:rPr>
              <a:t>Vulnerability: </a:t>
            </a:r>
            <a:endParaRPr lang="en-IN" sz="2000" b="1" dirty="0" smtClean="0">
              <a:solidFill>
                <a:srgbClr val="C00000"/>
              </a:solidFill>
              <a:latin typeface="Times New Roman"/>
              <a:ea typeface="Calibri"/>
            </a:endParaRPr>
          </a:p>
          <a:p>
            <a:pPr algn="just">
              <a:lnSpc>
                <a:spcPct val="150000"/>
              </a:lnSpc>
            </a:pPr>
            <a:r>
              <a:rPr lang="en-IN" sz="2000" dirty="0" smtClean="0">
                <a:solidFill>
                  <a:srgbClr val="2F2B20"/>
                </a:solidFill>
                <a:latin typeface="Times New Roman"/>
                <a:ea typeface="Calibri"/>
              </a:rPr>
              <a:t>After </a:t>
            </a:r>
            <a:r>
              <a:rPr lang="en-IN" sz="2000" dirty="0">
                <a:solidFill>
                  <a:srgbClr val="2F2B20"/>
                </a:solidFill>
                <a:latin typeface="Times New Roman"/>
                <a:ea typeface="Calibri"/>
              </a:rPr>
              <a:t>the human resources, the major affected sectors are agricultural plants and livestock by the extreme events. Like humans, they also have different natures and characteristics. Agricultural vulnerability is more complicated to assess as compared to human vulnerability due to the presence of a greater number of species among plant populations with different resistant capability to extreme events. </a:t>
            </a:r>
          </a:p>
          <a:p>
            <a:pPr marL="342900" indent="-342900" algn="just">
              <a:lnSpc>
                <a:spcPct val="150000"/>
              </a:lnSpc>
              <a:buFont typeface="Wingdings" pitchFamily="2" charset="2"/>
              <a:buChar char="ü"/>
            </a:pPr>
            <a:endParaRPr lang="en-IN" sz="2000" dirty="0">
              <a:solidFill>
                <a:srgbClr val="2F2B20"/>
              </a:solidFill>
              <a:latin typeface="Times New Roman"/>
              <a:ea typeface="Calibri"/>
            </a:endParaRPr>
          </a:p>
        </p:txBody>
      </p:sp>
    </p:spTree>
    <p:extLst>
      <p:ext uri="{BB962C8B-B14F-4D97-AF65-F5344CB8AC3E}">
        <p14:creationId xmlns:p14="http://schemas.microsoft.com/office/powerpoint/2010/main" val="3897517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7924800" cy="6324808"/>
          </a:xfrm>
          <a:prstGeom prst="rect">
            <a:avLst/>
          </a:prstGeom>
          <a:noFill/>
        </p:spPr>
        <p:txBody>
          <a:bodyPr wrap="square" rtlCol="0">
            <a:spAutoFit/>
          </a:bodyPr>
          <a:lstStyle/>
          <a:p>
            <a:pPr lvl="0" algn="just">
              <a:lnSpc>
                <a:spcPct val="150000"/>
              </a:lnSpc>
            </a:pPr>
            <a:r>
              <a:rPr lang="en-IN" b="1" dirty="0" smtClean="0">
                <a:solidFill>
                  <a:srgbClr val="C00000"/>
                </a:solidFill>
                <a:latin typeface="Times New Roman"/>
                <a:ea typeface="Arial Unicode MS"/>
              </a:rPr>
              <a:t>Infrastructural </a:t>
            </a:r>
            <a:r>
              <a:rPr lang="en-IN" b="1" dirty="0">
                <a:solidFill>
                  <a:srgbClr val="C00000"/>
                </a:solidFill>
                <a:latin typeface="Times New Roman"/>
                <a:ea typeface="Arial Unicode MS"/>
              </a:rPr>
              <a:t>Vulnerability: </a:t>
            </a:r>
            <a:endParaRPr lang="en-IN" b="1" dirty="0" smtClean="0">
              <a:solidFill>
                <a:srgbClr val="C00000"/>
              </a:solidFill>
              <a:latin typeface="Times New Roman"/>
              <a:ea typeface="Arial Unicode MS"/>
            </a:endParaRPr>
          </a:p>
          <a:p>
            <a:pPr lvl="0" algn="just">
              <a:lnSpc>
                <a:spcPct val="150000"/>
              </a:lnSpc>
            </a:pPr>
            <a:r>
              <a:rPr lang="en-IN" dirty="0" smtClean="0">
                <a:solidFill>
                  <a:srgbClr val="2F2B20"/>
                </a:solidFill>
                <a:latin typeface="Times New Roman"/>
                <a:ea typeface="Arial Unicode MS"/>
              </a:rPr>
              <a:t>Structural </a:t>
            </a:r>
            <a:r>
              <a:rPr lang="en-IN" dirty="0">
                <a:solidFill>
                  <a:srgbClr val="2F2B20"/>
                </a:solidFill>
                <a:latin typeface="Times New Roman"/>
                <a:ea typeface="Arial Unicode MS"/>
              </a:rPr>
              <a:t>vulnerability occurs when the materials and designs of constructed buildings are incapable of resisting extreme events (e.g., cyclone, flood, and earthquake) and are fragile to a hazardous situation. For example, the lower economic group people of the seacoast region do not have enough money to build sturdy concrete houses because of their poverty. As a result, they are living under the risk of losing their shelters during super and severe cyclones and are not able to reconstruct the houses.</a:t>
            </a:r>
          </a:p>
          <a:p>
            <a:pPr lvl="0" algn="just">
              <a:lnSpc>
                <a:spcPct val="150000"/>
              </a:lnSpc>
            </a:pPr>
            <a:r>
              <a:rPr lang="en-IN" b="1" dirty="0" smtClean="0">
                <a:solidFill>
                  <a:srgbClr val="C00000"/>
                </a:solidFill>
                <a:latin typeface="Times New Roman"/>
                <a:ea typeface="Arial Unicode MS"/>
              </a:rPr>
              <a:t>Environmental </a:t>
            </a:r>
            <a:r>
              <a:rPr lang="en-IN" b="1" dirty="0">
                <a:solidFill>
                  <a:srgbClr val="C00000"/>
                </a:solidFill>
                <a:latin typeface="Times New Roman"/>
                <a:ea typeface="Arial Unicode MS"/>
              </a:rPr>
              <a:t>Vulnerability: </a:t>
            </a:r>
            <a:endParaRPr lang="en-IN" b="1" dirty="0" smtClean="0">
              <a:solidFill>
                <a:srgbClr val="C00000"/>
              </a:solidFill>
              <a:latin typeface="Times New Roman"/>
              <a:ea typeface="Arial Unicode MS"/>
            </a:endParaRPr>
          </a:p>
          <a:p>
            <a:pPr lvl="0" algn="just">
              <a:lnSpc>
                <a:spcPct val="150000"/>
              </a:lnSpc>
            </a:pPr>
            <a:r>
              <a:rPr lang="en-IN" dirty="0" smtClean="0">
                <a:solidFill>
                  <a:srgbClr val="2F2B20"/>
                </a:solidFill>
                <a:latin typeface="Times New Roman"/>
                <a:ea typeface="Arial Unicode MS"/>
              </a:rPr>
              <a:t>A </a:t>
            </a:r>
            <a:r>
              <a:rPr lang="en-IN" dirty="0">
                <a:solidFill>
                  <a:srgbClr val="2F2B20"/>
                </a:solidFill>
                <a:latin typeface="Times New Roman"/>
                <a:ea typeface="Arial Unicode MS"/>
              </a:rPr>
              <a:t>natural environment is no doubt the life support system for an entire living organism. A comprehensive approach to disaster reduction acknowledges that the environment plays an essential role in protecting its surroundings from the trigger of disasters. But, at the same time, it recognizes that the environment is itself vulnerable to disasters and post-disaster recovery due to loss of biodiversity and other ecological changes</a:t>
            </a:r>
            <a:r>
              <a:rPr lang="en-IN" dirty="0" smtClean="0">
                <a:solidFill>
                  <a:srgbClr val="2F2B20"/>
                </a:solidFill>
                <a:latin typeface="Times New Roman"/>
                <a:ea typeface="Arial Unicode MS"/>
              </a:rPr>
              <a:t>.</a:t>
            </a:r>
            <a:endParaRPr lang="en-IN" dirty="0">
              <a:solidFill>
                <a:srgbClr val="2F2B20"/>
              </a:solidFill>
              <a:latin typeface="Times New Roman"/>
              <a:ea typeface="Arial Unicode MS"/>
            </a:endParaRPr>
          </a:p>
        </p:txBody>
      </p:sp>
    </p:spTree>
    <p:extLst>
      <p:ext uri="{BB962C8B-B14F-4D97-AF65-F5344CB8AC3E}">
        <p14:creationId xmlns:p14="http://schemas.microsoft.com/office/powerpoint/2010/main" val="3645070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1312</TotalTime>
  <Words>2651</Words>
  <Application>Microsoft Office PowerPoint</Application>
  <PresentationFormat>On-screen Show (4:3)</PresentationFormat>
  <Paragraphs>156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    Disaster Vulnerability and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Hazards and Disaster</dc:title>
  <dc:creator>Me &amp; My Buni</dc:creator>
  <cp:lastModifiedBy>Win8</cp:lastModifiedBy>
  <cp:revision>102</cp:revision>
  <dcterms:created xsi:type="dcterms:W3CDTF">2006-08-16T00:00:00Z</dcterms:created>
  <dcterms:modified xsi:type="dcterms:W3CDTF">2023-04-18T08:16:53Z</dcterms:modified>
</cp:coreProperties>
</file>