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59" r:id="rId5"/>
    <p:sldId id="264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975" y="152400"/>
            <a:ext cx="7772400" cy="18478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AGGRESSION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8131550" cy="329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03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Catharsis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400" b="1" dirty="0" smtClean="0"/>
              <a:t>Catharsis </a:t>
            </a:r>
            <a:r>
              <a:rPr lang="en-US" sz="2400" b="1" dirty="0"/>
              <a:t>is the process of venting aggression as a way to release or get rid of emotions</a:t>
            </a:r>
            <a:r>
              <a:rPr lang="en-US" sz="2400" b="1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smtClean="0"/>
              <a:t>Opportunity to express aggressive impulses in relatively safe ways.</a:t>
            </a:r>
          </a:p>
          <a:p>
            <a:pPr algn="just"/>
            <a:r>
              <a:rPr lang="en-US" sz="2400" b="1" dirty="0"/>
              <a:t>Have you ever been so angry that you went outside and yelled or hit a pillow? </a:t>
            </a:r>
            <a:endParaRPr lang="en-US" sz="2400" b="1" dirty="0" smtClean="0"/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/>
              <a:t>For example, if you are angry you might hit something or scream, and that might make you feel </a:t>
            </a:r>
            <a:r>
              <a:rPr lang="en-US" sz="2400" b="1" dirty="0" smtClean="0"/>
              <a:t>better. This method is called catharsis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06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1066799"/>
          </a:xfrm>
        </p:spPr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315200" cy="486156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2800" b="1" dirty="0" smtClean="0"/>
              <a:t>What </a:t>
            </a:r>
            <a:r>
              <a:rPr lang="en-US" sz="2800" b="1" dirty="0"/>
              <a:t>is Aggression? B. Explanations of </a:t>
            </a:r>
            <a:r>
              <a:rPr lang="en-US" sz="2800" b="1" dirty="0" smtClean="0"/>
              <a:t>Aggression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Biological </a:t>
            </a:r>
            <a:r>
              <a:rPr lang="en-US" sz="2800" dirty="0"/>
              <a:t>Factors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Social/Cultural Factors Environmental/Situational </a:t>
            </a:r>
            <a:r>
              <a:rPr lang="en-US" sz="2800" dirty="0"/>
              <a:t>Factors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Violence </a:t>
            </a:r>
            <a:r>
              <a:rPr lang="en-US" sz="2800" dirty="0"/>
              <a:t>and the Media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dirty="0"/>
              <a:t>Reducing Aggression</a:t>
            </a:r>
          </a:p>
        </p:txBody>
      </p:sp>
    </p:spTree>
    <p:extLst>
      <p:ext uri="{BB962C8B-B14F-4D97-AF65-F5344CB8AC3E}">
        <p14:creationId xmlns:p14="http://schemas.microsoft.com/office/powerpoint/2010/main" val="224967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761999"/>
          </a:xfrm>
        </p:spPr>
        <p:txBody>
          <a:bodyPr/>
          <a:lstStyle/>
          <a:p>
            <a:r>
              <a:rPr lang="en-US" b="1" dirty="0" smtClean="0"/>
              <a:t>What is aggression?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1"/>
            <a:ext cx="8991600" cy="531876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/>
              <a:t>Aggression is any behavior that is </a:t>
            </a:r>
            <a:r>
              <a:rPr lang="en-US" sz="2400" b="1" i="1" dirty="0"/>
              <a:t>intentionally directed at harming another individual or individuals, whether or not it actually does hurt the intended victim</a:t>
            </a:r>
            <a:r>
              <a:rPr lang="en-US" sz="2400" b="1" i="1" dirty="0" smtClean="0"/>
              <a:t>.</a:t>
            </a:r>
          </a:p>
          <a:p>
            <a:pPr algn="just"/>
            <a:endParaRPr lang="en-US" sz="2400" b="1" i="1" dirty="0"/>
          </a:p>
          <a:p>
            <a:pPr algn="just"/>
            <a:r>
              <a:rPr lang="en-US" sz="2400" b="1" dirty="0"/>
              <a:t>It can be </a:t>
            </a:r>
            <a:r>
              <a:rPr lang="en-US" sz="2400" b="1" i="1" dirty="0"/>
              <a:t>verbal, emotional, or physical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 Aggression can be </a:t>
            </a:r>
            <a:r>
              <a:rPr lang="en-US" sz="2400" b="1" dirty="0" smtClean="0"/>
              <a:t>instrumental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 The actions are </a:t>
            </a:r>
            <a:r>
              <a:rPr lang="en-US" sz="2400" b="1" i="1" dirty="0"/>
              <a:t>intended to hurt others but only for a specific purpose</a:t>
            </a:r>
            <a:r>
              <a:rPr lang="en-US" sz="2400" b="1" dirty="0"/>
              <a:t> – it is a tactic desired to produce a desired outcome (</a:t>
            </a:r>
            <a:r>
              <a:rPr lang="en-US" sz="2400" b="1" dirty="0" err="1"/>
              <a:t>eg</a:t>
            </a:r>
            <a:r>
              <a:rPr lang="en-US" sz="2400" b="1" dirty="0"/>
              <a:t>. spanking</a:t>
            </a:r>
            <a:r>
              <a:rPr lang="en-US" sz="2400" b="1" dirty="0" smtClean="0"/>
              <a:t>).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 Aggression can also be </a:t>
            </a:r>
            <a:r>
              <a:rPr lang="en-US" sz="2400" b="1" dirty="0" smtClean="0"/>
              <a:t>hostile.</a:t>
            </a:r>
          </a:p>
          <a:p>
            <a:pPr algn="just"/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42650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199"/>
            <a:ext cx="7315200" cy="1219199"/>
          </a:xfrm>
        </p:spPr>
        <p:txBody>
          <a:bodyPr>
            <a:normAutofit/>
          </a:bodyPr>
          <a:lstStyle/>
          <a:p>
            <a:r>
              <a:rPr lang="en-US" dirty="0"/>
              <a:t>Explanations of Aggression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8686800" cy="493776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/>
              <a:t>Biological </a:t>
            </a:r>
            <a:r>
              <a:rPr lang="en-US" sz="2400" b="1" u="sng" dirty="0"/>
              <a:t>Factors </a:t>
            </a:r>
            <a:endParaRPr lang="en-US" sz="2400" b="1" u="sng" dirty="0" smtClean="0"/>
          </a:p>
          <a:p>
            <a:pPr algn="just"/>
            <a:r>
              <a:rPr lang="en-US" sz="2400" b="1" dirty="0" smtClean="0"/>
              <a:t> Neural </a:t>
            </a:r>
            <a:r>
              <a:rPr lang="en-US" sz="2400" b="1" dirty="0" smtClean="0"/>
              <a:t>Substrates</a:t>
            </a:r>
          </a:p>
          <a:p>
            <a:pPr marL="342900" indent="-342900" algn="just"/>
            <a:r>
              <a:rPr lang="en-US" sz="2400" b="1" dirty="0" smtClean="0"/>
              <a:t>Hormones </a:t>
            </a:r>
            <a:endParaRPr lang="en-US" sz="2400" b="1" dirty="0" smtClean="0"/>
          </a:p>
          <a:p>
            <a:pPr algn="just"/>
            <a:r>
              <a:rPr lang="en-US" sz="2400" b="1" dirty="0" smtClean="0"/>
              <a:t> Testosterone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2145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001000" cy="5852160"/>
          </a:xfrm>
        </p:spPr>
        <p:txBody>
          <a:bodyPr/>
          <a:lstStyle/>
          <a:p>
            <a:pPr algn="ctr"/>
            <a:r>
              <a:rPr lang="en-US" sz="2800" b="1" dirty="0"/>
              <a:t>Social/Cultural </a:t>
            </a:r>
            <a:r>
              <a:rPr lang="en-US" sz="2800" b="1" dirty="0" smtClean="0"/>
              <a:t>Explanations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b="1" dirty="0" smtClean="0"/>
              <a:t>Frustration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Frustration –aggression hypothesis (Dollard et.al)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States that – i) Frustration always leads to some form of aggression ,and</a:t>
            </a:r>
          </a:p>
          <a:p>
            <a:r>
              <a:rPr lang="en-US" b="1" dirty="0" smtClean="0"/>
              <a:t>ii) aggression always stems from frustration.</a:t>
            </a:r>
          </a:p>
          <a:p>
            <a:r>
              <a:rPr lang="en-US" b="1" dirty="0" smtClean="0"/>
              <a:t>This theory states that frustrated persons always engage in some type of aggression.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Direct Provocation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Any physical (assaults), verbal (criticism, sarcastic remarks)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Displaced aggression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Aggression against someone other than the source of strong provocation.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511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Environmental/Situational Factors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b="1" dirty="0" smtClean="0"/>
              <a:t>Pain and Discomfort </a:t>
            </a:r>
          </a:p>
          <a:p>
            <a:r>
              <a:rPr lang="en-US" sz="2800" b="1" dirty="0" smtClean="0"/>
              <a:t>Frustration </a:t>
            </a:r>
          </a:p>
          <a:p>
            <a:r>
              <a:rPr lang="en-US" sz="2800" b="1" dirty="0" smtClean="0"/>
              <a:t>Alcohol </a:t>
            </a:r>
          </a:p>
          <a:p>
            <a:r>
              <a:rPr lang="en-US" sz="2800" b="1" dirty="0" smtClean="0"/>
              <a:t>High temperature</a:t>
            </a:r>
          </a:p>
          <a:p>
            <a:r>
              <a:rPr lang="en-US" sz="2800" b="1" dirty="0" smtClean="0"/>
              <a:t>Direct Provocation</a:t>
            </a:r>
          </a:p>
          <a:p>
            <a:r>
              <a:rPr lang="en-US" sz="2800" b="1" dirty="0" smtClean="0"/>
              <a:t>Presence </a:t>
            </a:r>
            <a:r>
              <a:rPr lang="en-US" sz="2800" b="1" dirty="0"/>
              <a:t>of Aggressive Objects</a:t>
            </a:r>
          </a:p>
        </p:txBody>
      </p:sp>
    </p:spTree>
    <p:extLst>
      <p:ext uri="{BB962C8B-B14F-4D97-AF65-F5344CB8AC3E}">
        <p14:creationId xmlns:p14="http://schemas.microsoft.com/office/powerpoint/2010/main" val="302511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10600" cy="509016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Type A behavior pattern-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High levels of competitiveness ,time urgency, and hostility.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/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Narcissism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Ego threat 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Gender differences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5578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315200" cy="1447799"/>
          </a:xfrm>
        </p:spPr>
        <p:txBody>
          <a:bodyPr>
            <a:normAutofit/>
          </a:bodyPr>
          <a:lstStyle/>
          <a:p>
            <a:r>
              <a:rPr lang="en-US" b="1" dirty="0"/>
              <a:t>VIOLENCE AND TELEVISION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70916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</a:t>
            </a:r>
            <a:r>
              <a:rPr lang="en-US" sz="2400" b="1" dirty="0"/>
              <a:t>. Incidence </a:t>
            </a:r>
            <a:endParaRPr lang="en-US" sz="2400" b="1" dirty="0" smtClean="0"/>
          </a:p>
          <a:p>
            <a:r>
              <a:rPr lang="en-US" sz="2400" b="1" dirty="0" smtClean="0"/>
              <a:t>B</a:t>
            </a:r>
            <a:r>
              <a:rPr lang="en-US" sz="2400" b="1" dirty="0"/>
              <a:t>. Effects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1</a:t>
            </a:r>
            <a:r>
              <a:rPr lang="en-US" sz="2400" b="1" dirty="0"/>
              <a:t>. Learning of aggressive attitudes and </a:t>
            </a:r>
            <a:r>
              <a:rPr lang="en-US" sz="2400" b="1" dirty="0" smtClean="0"/>
              <a:t>behaviors</a:t>
            </a:r>
          </a:p>
          <a:p>
            <a:pPr marL="0" indent="0">
              <a:buNone/>
            </a:pPr>
            <a:r>
              <a:rPr lang="en-US" sz="2400" b="1" dirty="0" smtClean="0"/>
              <a:t>2</a:t>
            </a:r>
            <a:r>
              <a:rPr lang="en-US" sz="2400" b="1" dirty="0"/>
              <a:t>. Desensitization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3</a:t>
            </a:r>
            <a:r>
              <a:rPr lang="en-US" sz="2400" b="1" dirty="0"/>
              <a:t>. Fear </a:t>
            </a:r>
            <a:endParaRPr lang="en-US" sz="2400" b="1" dirty="0" smtClean="0"/>
          </a:p>
          <a:p>
            <a:r>
              <a:rPr lang="en-US" sz="2400" b="1" dirty="0" smtClean="0"/>
              <a:t>C</a:t>
            </a:r>
            <a:r>
              <a:rPr lang="en-US" sz="2400" b="1" dirty="0"/>
              <a:t>. Moderating Factors: The Context of TV Violence </a:t>
            </a:r>
            <a:endParaRPr lang="en-US" sz="2400" b="1" dirty="0" smtClean="0"/>
          </a:p>
          <a:p>
            <a:r>
              <a:rPr lang="en-US" sz="2400" b="1" dirty="0" smtClean="0"/>
              <a:t>D</a:t>
            </a:r>
            <a:r>
              <a:rPr lang="en-US" sz="2400" b="1" dirty="0"/>
              <a:t>. The National Television Violence Study </a:t>
            </a:r>
            <a:endParaRPr lang="en-US" sz="2400" b="1" dirty="0" smtClean="0"/>
          </a:p>
          <a:p>
            <a:r>
              <a:rPr lang="en-US" sz="2400" b="1" dirty="0" smtClean="0"/>
              <a:t>E</a:t>
            </a:r>
            <a:r>
              <a:rPr lang="en-US" sz="2400" b="1" dirty="0"/>
              <a:t>. Reducing TV Violence</a:t>
            </a:r>
          </a:p>
        </p:txBody>
      </p:sp>
    </p:spTree>
    <p:extLst>
      <p:ext uri="{BB962C8B-B14F-4D97-AF65-F5344CB8AC3E}">
        <p14:creationId xmlns:p14="http://schemas.microsoft.com/office/powerpoint/2010/main" val="4195246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AGGRESSION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6388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sz="2400" b="1" dirty="0" smtClean="0"/>
              <a:t>Punishment (Biological Intervention)</a:t>
            </a:r>
          </a:p>
          <a:p>
            <a:r>
              <a:rPr lang="en-US" sz="2400" b="1" dirty="0" smtClean="0"/>
              <a:t>Teaching </a:t>
            </a:r>
            <a:r>
              <a:rPr lang="en-US" sz="2400" b="1" dirty="0"/>
              <a:t>Nonaggressive Behavior (Frustration-Aggression View and Social Learning View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Censoring </a:t>
            </a:r>
          </a:p>
          <a:p>
            <a:r>
              <a:rPr lang="en-US" sz="2400" b="1" dirty="0" smtClean="0"/>
              <a:t>Modeling </a:t>
            </a:r>
          </a:p>
          <a:p>
            <a:r>
              <a:rPr lang="en-US" sz="2400" b="1" dirty="0" smtClean="0"/>
              <a:t>Skills </a:t>
            </a:r>
            <a:r>
              <a:rPr lang="en-US" sz="2400" b="1" dirty="0"/>
              <a:t>Training </a:t>
            </a:r>
            <a:endParaRPr lang="en-US" sz="2400" b="1" dirty="0" smtClean="0"/>
          </a:p>
          <a:p>
            <a:r>
              <a:rPr lang="en-US" sz="2400" b="1" dirty="0" smtClean="0"/>
              <a:t>Incompatible Responses</a:t>
            </a:r>
          </a:p>
          <a:p>
            <a:r>
              <a:rPr lang="en-US" sz="2400" b="1" dirty="0" smtClean="0"/>
              <a:t>Apologies </a:t>
            </a:r>
            <a:r>
              <a:rPr lang="en-US" sz="2400" b="1" dirty="0"/>
              <a:t>and </a:t>
            </a:r>
            <a:r>
              <a:rPr lang="en-US" sz="2400" b="1" dirty="0" smtClean="0"/>
              <a:t>Forgiveness(Cognitive Intervention)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83426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92</TotalTime>
  <Words>381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AGGRESSION</vt:lpstr>
      <vt:lpstr>OUTLINE</vt:lpstr>
      <vt:lpstr>What is aggression?</vt:lpstr>
      <vt:lpstr>Explanations of Aggression</vt:lpstr>
      <vt:lpstr>PowerPoint Presentation</vt:lpstr>
      <vt:lpstr>Environmental/Situational Factors </vt:lpstr>
      <vt:lpstr>Personal factors</vt:lpstr>
      <vt:lpstr>VIOLENCE AND TELEVISION</vt:lpstr>
      <vt:lpstr>REDUCING AGGRESSION </vt:lpstr>
      <vt:lpstr>Catharsis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2006-08-16T00:00:00Z</dcterms:created>
  <dcterms:modified xsi:type="dcterms:W3CDTF">2023-02-16T10:51:44Z</dcterms:modified>
</cp:coreProperties>
</file>