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1" r:id="rId4"/>
    <p:sldId id="262" r:id="rId5"/>
    <p:sldId id="263" r:id="rId6"/>
    <p:sldId id="264" r:id="rId7"/>
    <p:sldId id="266" r:id="rId8"/>
    <p:sldId id="272" r:id="rId9"/>
    <p:sldId id="278" r:id="rId10"/>
    <p:sldId id="280" r:id="rId11"/>
    <p:sldId id="283" r:id="rId12"/>
    <p:sldId id="299" r:id="rId13"/>
    <p:sldId id="305" r:id="rId14"/>
    <p:sldId id="30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2/17/2023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2/17/2023</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2/17/2023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2/17/2023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OLD AGE</a:t>
            </a:r>
            <a:br>
              <a:rPr lang="en-US" dirty="0" smtClean="0"/>
            </a:br>
            <a:endParaRPr lang="en-US" dirty="0"/>
          </a:p>
        </p:txBody>
      </p:sp>
      <p:sp>
        <p:nvSpPr>
          <p:cNvPr id="3" name="Subtitle 2"/>
          <p:cNvSpPr>
            <a:spLocks noGrp="1"/>
          </p:cNvSpPr>
          <p:nvPr>
            <p:ph type="subTitle" idx="1"/>
          </p:nvPr>
        </p:nvSpPr>
        <p:spPr/>
        <p:txBody>
          <a:bodyPr/>
          <a:lstStyle/>
          <a:p>
            <a:pPr algn="ctr"/>
            <a:r>
              <a:rPr lang="en-US" dirty="0" smtClean="0"/>
              <a:t>PHYSICAL CHANGES</a:t>
            </a:r>
          </a:p>
          <a:p>
            <a:pPr algn="ctr"/>
            <a:r>
              <a:rPr lang="en-US" dirty="0" smtClean="0"/>
              <a:t>&amp;</a:t>
            </a:r>
          </a:p>
          <a:p>
            <a:pPr algn="ctr"/>
            <a:r>
              <a:rPr lang="en-US" dirty="0" smtClean="0"/>
              <a:t>THEORIES</a:t>
            </a:r>
            <a:endParaRPr lang="en-US" dirty="0"/>
          </a:p>
        </p:txBody>
      </p:sp>
    </p:spTree>
    <p:extLst>
      <p:ext uri="{BB962C8B-B14F-4D97-AF65-F5344CB8AC3E}">
        <p14:creationId xmlns:p14="http://schemas.microsoft.com/office/powerpoint/2010/main" val="2333821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0"/>
            <a:ext cx="9067800" cy="5812536"/>
          </a:xfrm>
        </p:spPr>
        <p:txBody>
          <a:bodyPr>
            <a:normAutofit/>
          </a:bodyPr>
          <a:lstStyle/>
          <a:p>
            <a:pPr marL="109728" indent="0" algn="just">
              <a:buNone/>
            </a:pPr>
            <a:r>
              <a:rPr lang="en-US" b="1" i="1" dirty="0"/>
              <a:t>The theories of aging are classified into -</a:t>
            </a:r>
          </a:p>
          <a:p>
            <a:pPr marL="109728" indent="0" algn="just">
              <a:buNone/>
            </a:pPr>
            <a:endParaRPr lang="en-US" b="1" dirty="0" smtClean="0"/>
          </a:p>
          <a:p>
            <a:pPr marL="109728" indent="0" algn="just">
              <a:buNone/>
            </a:pPr>
            <a:endParaRPr lang="en-US" dirty="0" smtClean="0"/>
          </a:p>
          <a:p>
            <a:pPr marL="109728" indent="0" algn="just">
              <a:buNone/>
            </a:pPr>
            <a:r>
              <a:rPr lang="en-US" b="1" dirty="0" smtClean="0">
                <a:solidFill>
                  <a:srgbClr val="FF0000"/>
                </a:solidFill>
              </a:rPr>
              <a:t>I</a:t>
            </a:r>
            <a:r>
              <a:rPr lang="en-US" b="1" dirty="0">
                <a:solidFill>
                  <a:srgbClr val="FF0000"/>
                </a:solidFill>
              </a:rPr>
              <a:t>. Biologic theories</a:t>
            </a:r>
          </a:p>
          <a:p>
            <a:pPr marL="109728" indent="0" algn="just">
              <a:buNone/>
            </a:pPr>
            <a:r>
              <a:rPr lang="en-US" b="1" dirty="0">
                <a:solidFill>
                  <a:srgbClr val="FF0000"/>
                </a:solidFill>
              </a:rPr>
              <a:t>II. Psychosocial theories</a:t>
            </a:r>
          </a:p>
          <a:p>
            <a:pPr marL="109728" indent="0" algn="just">
              <a:buNone/>
            </a:pPr>
            <a:r>
              <a:rPr lang="en-US" b="1" dirty="0">
                <a:solidFill>
                  <a:srgbClr val="FF0000"/>
                </a:solidFill>
              </a:rPr>
              <a:t>III. Developmental theories </a:t>
            </a:r>
          </a:p>
          <a:p>
            <a:pPr marL="109728" indent="0" algn="just">
              <a:buNone/>
            </a:pPr>
            <a:endParaRPr lang="en-US" b="1" dirty="0">
              <a:solidFill>
                <a:srgbClr val="FF0000"/>
              </a:solidFill>
            </a:endParaRPr>
          </a:p>
        </p:txBody>
      </p:sp>
    </p:spTree>
    <p:extLst>
      <p:ext uri="{BB962C8B-B14F-4D97-AF65-F5344CB8AC3E}">
        <p14:creationId xmlns:p14="http://schemas.microsoft.com/office/powerpoint/2010/main" val="2615330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1.Biological </a:t>
            </a:r>
            <a:r>
              <a:rPr lang="en-US" dirty="0"/>
              <a:t>Theories</a:t>
            </a:r>
          </a:p>
        </p:txBody>
      </p:sp>
      <p:sp>
        <p:nvSpPr>
          <p:cNvPr id="3" name="Content Placeholder 2"/>
          <p:cNvSpPr>
            <a:spLocks noGrp="1"/>
          </p:cNvSpPr>
          <p:nvPr>
            <p:ph idx="1"/>
          </p:nvPr>
        </p:nvSpPr>
        <p:spPr/>
        <p:txBody>
          <a:bodyPr>
            <a:normAutofit lnSpcReduction="10000"/>
          </a:bodyPr>
          <a:lstStyle/>
          <a:p>
            <a:r>
              <a:rPr lang="en-US" dirty="0">
                <a:solidFill>
                  <a:srgbClr val="7030A0"/>
                </a:solidFill>
              </a:rPr>
              <a:t>Programmed theory/ Biological clock theory</a:t>
            </a:r>
          </a:p>
          <a:p>
            <a:r>
              <a:rPr lang="en-US" dirty="0" smtClean="0">
                <a:solidFill>
                  <a:srgbClr val="7030A0"/>
                </a:solidFill>
              </a:rPr>
              <a:t>Run </a:t>
            </a:r>
            <a:r>
              <a:rPr lang="en-US" dirty="0">
                <a:solidFill>
                  <a:srgbClr val="7030A0"/>
                </a:solidFill>
              </a:rPr>
              <a:t>out of program theory</a:t>
            </a:r>
          </a:p>
          <a:p>
            <a:r>
              <a:rPr lang="en-US" dirty="0" smtClean="0">
                <a:solidFill>
                  <a:srgbClr val="7030A0"/>
                </a:solidFill>
              </a:rPr>
              <a:t> </a:t>
            </a:r>
            <a:r>
              <a:rPr lang="en-US" dirty="0">
                <a:solidFill>
                  <a:srgbClr val="7030A0"/>
                </a:solidFill>
              </a:rPr>
              <a:t>Gene theory</a:t>
            </a:r>
          </a:p>
          <a:p>
            <a:r>
              <a:rPr lang="en-US" dirty="0" smtClean="0">
                <a:solidFill>
                  <a:srgbClr val="7030A0"/>
                </a:solidFill>
              </a:rPr>
              <a:t> </a:t>
            </a:r>
            <a:r>
              <a:rPr lang="en-US" dirty="0">
                <a:solidFill>
                  <a:srgbClr val="7030A0"/>
                </a:solidFill>
              </a:rPr>
              <a:t>Molecular theory</a:t>
            </a:r>
          </a:p>
          <a:p>
            <a:r>
              <a:rPr lang="en-US" dirty="0" smtClean="0">
                <a:solidFill>
                  <a:srgbClr val="7030A0"/>
                </a:solidFill>
              </a:rPr>
              <a:t> </a:t>
            </a:r>
            <a:r>
              <a:rPr lang="en-US" dirty="0">
                <a:solidFill>
                  <a:srgbClr val="7030A0"/>
                </a:solidFill>
              </a:rPr>
              <a:t>Cellular theories</a:t>
            </a:r>
          </a:p>
          <a:p>
            <a:r>
              <a:rPr lang="en-US" dirty="0" smtClean="0">
                <a:solidFill>
                  <a:srgbClr val="7030A0"/>
                </a:solidFill>
              </a:rPr>
              <a:t> </a:t>
            </a:r>
            <a:r>
              <a:rPr lang="en-US" dirty="0">
                <a:solidFill>
                  <a:srgbClr val="7030A0"/>
                </a:solidFill>
              </a:rPr>
              <a:t>Error theory</a:t>
            </a:r>
          </a:p>
          <a:p>
            <a:r>
              <a:rPr lang="en-US" dirty="0" smtClean="0">
                <a:solidFill>
                  <a:srgbClr val="7030A0"/>
                </a:solidFill>
              </a:rPr>
              <a:t> </a:t>
            </a:r>
            <a:r>
              <a:rPr lang="en-US" dirty="0">
                <a:solidFill>
                  <a:srgbClr val="7030A0"/>
                </a:solidFill>
              </a:rPr>
              <a:t>Somatic mutation theory</a:t>
            </a:r>
          </a:p>
          <a:p>
            <a:r>
              <a:rPr lang="en-US" dirty="0" smtClean="0">
                <a:solidFill>
                  <a:srgbClr val="7030A0"/>
                </a:solidFill>
              </a:rPr>
              <a:t> </a:t>
            </a:r>
            <a:r>
              <a:rPr lang="en-US" dirty="0">
                <a:solidFill>
                  <a:srgbClr val="7030A0"/>
                </a:solidFill>
              </a:rPr>
              <a:t>Free radical theory</a:t>
            </a:r>
          </a:p>
          <a:p>
            <a:r>
              <a:rPr lang="en-US" dirty="0" smtClean="0">
                <a:solidFill>
                  <a:srgbClr val="7030A0"/>
                </a:solidFill>
              </a:rPr>
              <a:t> </a:t>
            </a:r>
            <a:r>
              <a:rPr lang="en-US" dirty="0">
                <a:solidFill>
                  <a:srgbClr val="7030A0"/>
                </a:solidFill>
              </a:rPr>
              <a:t>Clinker theory</a:t>
            </a:r>
          </a:p>
          <a:p>
            <a:r>
              <a:rPr lang="en-US" dirty="0" smtClean="0">
                <a:solidFill>
                  <a:srgbClr val="7030A0"/>
                </a:solidFill>
              </a:rPr>
              <a:t> </a:t>
            </a:r>
            <a:r>
              <a:rPr lang="en-US" dirty="0">
                <a:solidFill>
                  <a:srgbClr val="7030A0"/>
                </a:solidFill>
              </a:rPr>
              <a:t>wear and tear theory</a:t>
            </a:r>
          </a:p>
          <a:p>
            <a:endParaRPr lang="en-US" dirty="0"/>
          </a:p>
        </p:txBody>
      </p:sp>
    </p:spTree>
    <p:extLst>
      <p:ext uri="{BB962C8B-B14F-4D97-AF65-F5344CB8AC3E}">
        <p14:creationId xmlns:p14="http://schemas.microsoft.com/office/powerpoint/2010/main" val="1446389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lstStyle/>
          <a:p>
            <a:r>
              <a:rPr lang="en-US" dirty="0"/>
              <a:t>2. Psychosocial theory:</a:t>
            </a:r>
          </a:p>
        </p:txBody>
      </p:sp>
      <p:sp>
        <p:nvSpPr>
          <p:cNvPr id="3" name="Content Placeholder 2"/>
          <p:cNvSpPr>
            <a:spLocks noGrp="1"/>
          </p:cNvSpPr>
          <p:nvPr>
            <p:ph idx="1"/>
          </p:nvPr>
        </p:nvSpPr>
        <p:spPr>
          <a:xfrm>
            <a:off x="0" y="1447800"/>
            <a:ext cx="9144000" cy="5410200"/>
          </a:xfrm>
        </p:spPr>
        <p:txBody>
          <a:bodyPr>
            <a:normAutofit lnSpcReduction="10000"/>
          </a:bodyPr>
          <a:lstStyle/>
          <a:p>
            <a:pPr algn="just"/>
            <a:r>
              <a:rPr lang="en-US" dirty="0"/>
              <a:t>Psychosocial theories of aging attempt </a:t>
            </a:r>
            <a:r>
              <a:rPr lang="en-US" dirty="0" smtClean="0"/>
              <a:t>to explain </a:t>
            </a:r>
            <a:r>
              <a:rPr lang="en-US" dirty="0"/>
              <a:t>changes in behavior, roles </a:t>
            </a:r>
            <a:r>
              <a:rPr lang="en-US" dirty="0" smtClean="0"/>
              <a:t>and relationship </a:t>
            </a:r>
            <a:r>
              <a:rPr lang="en-US" dirty="0"/>
              <a:t>that occur as individual age</a:t>
            </a:r>
            <a:r>
              <a:rPr lang="en-US" dirty="0" smtClean="0"/>
              <a:t>.</a:t>
            </a:r>
          </a:p>
          <a:p>
            <a:pPr algn="just"/>
            <a:endParaRPr lang="en-US" dirty="0"/>
          </a:p>
          <a:p>
            <a:pPr algn="just"/>
            <a:r>
              <a:rPr lang="en-US" dirty="0" smtClean="0"/>
              <a:t> </a:t>
            </a:r>
            <a:r>
              <a:rPr lang="en-US" dirty="0"/>
              <a:t>This attempt to predict and explain the </a:t>
            </a:r>
            <a:r>
              <a:rPr lang="en-US" dirty="0" smtClean="0"/>
              <a:t>social interactions </a:t>
            </a:r>
            <a:r>
              <a:rPr lang="en-US" dirty="0"/>
              <a:t>and roles that contribute </a:t>
            </a:r>
            <a:r>
              <a:rPr lang="en-US" dirty="0" smtClean="0"/>
              <a:t>to successful </a:t>
            </a:r>
            <a:r>
              <a:rPr lang="en-US" dirty="0"/>
              <a:t>adjustment to old age in </a:t>
            </a:r>
            <a:r>
              <a:rPr lang="en-US" dirty="0" smtClean="0"/>
              <a:t>older adults.</a:t>
            </a:r>
          </a:p>
          <a:p>
            <a:pPr algn="just"/>
            <a:endParaRPr lang="en-US" dirty="0"/>
          </a:p>
          <a:p>
            <a:pPr algn="just"/>
            <a:r>
              <a:rPr lang="en-US" i="1" dirty="0" smtClean="0">
                <a:solidFill>
                  <a:srgbClr val="7030A0"/>
                </a:solidFill>
              </a:rPr>
              <a:t>The </a:t>
            </a:r>
            <a:r>
              <a:rPr lang="en-US" i="1" dirty="0">
                <a:solidFill>
                  <a:srgbClr val="7030A0"/>
                </a:solidFill>
              </a:rPr>
              <a:t>disengagement theory</a:t>
            </a:r>
          </a:p>
          <a:p>
            <a:pPr algn="just"/>
            <a:r>
              <a:rPr lang="en-US" i="1" dirty="0" smtClean="0">
                <a:solidFill>
                  <a:srgbClr val="7030A0"/>
                </a:solidFill>
              </a:rPr>
              <a:t>The </a:t>
            </a:r>
            <a:r>
              <a:rPr lang="en-US" i="1" dirty="0">
                <a:solidFill>
                  <a:srgbClr val="7030A0"/>
                </a:solidFill>
              </a:rPr>
              <a:t>activity theory</a:t>
            </a:r>
          </a:p>
          <a:p>
            <a:pPr algn="just"/>
            <a:r>
              <a:rPr lang="en-US" i="1" dirty="0" smtClean="0">
                <a:solidFill>
                  <a:srgbClr val="7030A0"/>
                </a:solidFill>
              </a:rPr>
              <a:t>The </a:t>
            </a:r>
            <a:r>
              <a:rPr lang="en-US" i="1" dirty="0">
                <a:solidFill>
                  <a:srgbClr val="7030A0"/>
                </a:solidFill>
              </a:rPr>
              <a:t>continuity theory</a:t>
            </a:r>
          </a:p>
          <a:p>
            <a:pPr algn="just"/>
            <a:r>
              <a:rPr lang="en-US" i="1" dirty="0" smtClean="0">
                <a:solidFill>
                  <a:srgbClr val="7030A0"/>
                </a:solidFill>
              </a:rPr>
              <a:t>The </a:t>
            </a:r>
            <a:r>
              <a:rPr lang="en-US" i="1" dirty="0">
                <a:solidFill>
                  <a:srgbClr val="7030A0"/>
                </a:solidFill>
              </a:rPr>
              <a:t>subculture theory </a:t>
            </a:r>
          </a:p>
        </p:txBody>
      </p:sp>
    </p:spTree>
    <p:extLst>
      <p:ext uri="{BB962C8B-B14F-4D97-AF65-F5344CB8AC3E}">
        <p14:creationId xmlns:p14="http://schemas.microsoft.com/office/powerpoint/2010/main" val="2931568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3. Developmental Theory:</a:t>
            </a:r>
            <a:br>
              <a:rPr lang="en-US" b="1" dirty="0"/>
            </a:br>
            <a:endParaRPr lang="en-US" b="1" dirty="0"/>
          </a:p>
        </p:txBody>
      </p:sp>
      <p:sp>
        <p:nvSpPr>
          <p:cNvPr id="3" name="Content Placeholder 2"/>
          <p:cNvSpPr>
            <a:spLocks noGrp="1"/>
          </p:cNvSpPr>
          <p:nvPr>
            <p:ph idx="1"/>
          </p:nvPr>
        </p:nvSpPr>
        <p:spPr>
          <a:xfrm>
            <a:off x="76200" y="2057400"/>
            <a:ext cx="8991600" cy="4517136"/>
          </a:xfrm>
        </p:spPr>
        <p:txBody>
          <a:bodyPr/>
          <a:lstStyle/>
          <a:p>
            <a:pPr algn="just"/>
            <a:r>
              <a:rPr lang="en-US" dirty="0" smtClean="0"/>
              <a:t> </a:t>
            </a:r>
            <a:r>
              <a:rPr lang="en-US" dirty="0"/>
              <a:t>Developmental theories or life-course theories</a:t>
            </a:r>
            <a:r>
              <a:rPr lang="en-US" dirty="0" smtClean="0"/>
              <a:t>.</a:t>
            </a:r>
          </a:p>
          <a:p>
            <a:pPr algn="just"/>
            <a:endParaRPr lang="en-US" dirty="0"/>
          </a:p>
          <a:p>
            <a:pPr algn="just"/>
            <a:r>
              <a:rPr lang="en-US" dirty="0" smtClean="0"/>
              <a:t>These </a:t>
            </a:r>
            <a:r>
              <a:rPr lang="en-US" dirty="0"/>
              <a:t>theories trace personality and </a:t>
            </a:r>
            <a:r>
              <a:rPr lang="en-US" dirty="0" smtClean="0"/>
              <a:t>personal adjustment </a:t>
            </a:r>
            <a:r>
              <a:rPr lang="en-US" dirty="0"/>
              <a:t>throughout a person’s life</a:t>
            </a:r>
            <a:r>
              <a:rPr lang="en-US" dirty="0" smtClean="0"/>
              <a:t>.</a:t>
            </a:r>
          </a:p>
          <a:p>
            <a:pPr algn="just"/>
            <a:endParaRPr lang="en-US" dirty="0"/>
          </a:p>
          <a:p>
            <a:pPr algn="just"/>
            <a:r>
              <a:rPr lang="en-US" dirty="0" smtClean="0"/>
              <a:t> </a:t>
            </a:r>
            <a:r>
              <a:rPr lang="en-US" dirty="0"/>
              <a:t>Many of these theories are specific </a:t>
            </a:r>
            <a:r>
              <a:rPr lang="en-US" dirty="0" smtClean="0"/>
              <a:t>in identifying </a:t>
            </a:r>
            <a:r>
              <a:rPr lang="en-US" dirty="0"/>
              <a:t>life- oriented tasks for the </a:t>
            </a:r>
            <a:r>
              <a:rPr lang="en-US" dirty="0" smtClean="0"/>
              <a:t>aging person</a:t>
            </a:r>
            <a:r>
              <a:rPr lang="en-US" dirty="0"/>
              <a:t>.</a:t>
            </a:r>
          </a:p>
        </p:txBody>
      </p:sp>
    </p:spTree>
    <p:extLst>
      <p:ext uri="{BB962C8B-B14F-4D97-AF65-F5344CB8AC3E}">
        <p14:creationId xmlns:p14="http://schemas.microsoft.com/office/powerpoint/2010/main" val="1940306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431536"/>
          </a:xfrm>
        </p:spPr>
        <p:txBody>
          <a:bodyPr/>
          <a:lstStyle/>
          <a:p>
            <a:r>
              <a:rPr lang="en-US" dirty="0" smtClean="0"/>
              <a:t> </a:t>
            </a:r>
            <a:r>
              <a:rPr lang="en-US" i="1" dirty="0">
                <a:solidFill>
                  <a:srgbClr val="7030A0"/>
                </a:solidFill>
              </a:rPr>
              <a:t>Erikson’s </a:t>
            </a:r>
            <a:r>
              <a:rPr lang="en-US" i="1" dirty="0" smtClean="0">
                <a:solidFill>
                  <a:srgbClr val="7030A0"/>
                </a:solidFill>
              </a:rPr>
              <a:t>Theory</a:t>
            </a:r>
          </a:p>
          <a:p>
            <a:endParaRPr lang="en-US" i="1" dirty="0">
              <a:solidFill>
                <a:srgbClr val="7030A0"/>
              </a:solidFill>
            </a:endParaRPr>
          </a:p>
          <a:p>
            <a:r>
              <a:rPr lang="en-US" i="1" dirty="0" smtClean="0">
                <a:solidFill>
                  <a:srgbClr val="7030A0"/>
                </a:solidFill>
              </a:rPr>
              <a:t> </a:t>
            </a:r>
            <a:r>
              <a:rPr lang="en-US" i="1" dirty="0" err="1">
                <a:solidFill>
                  <a:srgbClr val="7030A0"/>
                </a:solidFill>
              </a:rPr>
              <a:t>Havighurst’s</a:t>
            </a:r>
            <a:r>
              <a:rPr lang="en-US" i="1" dirty="0">
                <a:solidFill>
                  <a:srgbClr val="7030A0"/>
                </a:solidFill>
              </a:rPr>
              <a:t> </a:t>
            </a:r>
            <a:r>
              <a:rPr lang="en-US" i="1" dirty="0" smtClean="0">
                <a:solidFill>
                  <a:srgbClr val="7030A0"/>
                </a:solidFill>
              </a:rPr>
              <a:t>Theory</a:t>
            </a:r>
          </a:p>
          <a:p>
            <a:endParaRPr lang="en-US" i="1" dirty="0">
              <a:solidFill>
                <a:srgbClr val="7030A0"/>
              </a:solidFill>
            </a:endParaRPr>
          </a:p>
          <a:p>
            <a:r>
              <a:rPr lang="en-US" i="1" dirty="0" smtClean="0">
                <a:solidFill>
                  <a:srgbClr val="7030A0"/>
                </a:solidFill>
              </a:rPr>
              <a:t> </a:t>
            </a:r>
            <a:r>
              <a:rPr lang="en-US" i="1" dirty="0">
                <a:solidFill>
                  <a:srgbClr val="7030A0"/>
                </a:solidFill>
              </a:rPr>
              <a:t>Newman’s </a:t>
            </a:r>
            <a:r>
              <a:rPr lang="en-US" i="1" dirty="0" smtClean="0">
                <a:solidFill>
                  <a:srgbClr val="7030A0"/>
                </a:solidFill>
              </a:rPr>
              <a:t>Theory</a:t>
            </a:r>
          </a:p>
          <a:p>
            <a:endParaRPr lang="en-US" i="1" dirty="0">
              <a:solidFill>
                <a:srgbClr val="7030A0"/>
              </a:solidFill>
            </a:endParaRPr>
          </a:p>
          <a:p>
            <a:r>
              <a:rPr lang="en-US" i="1" dirty="0" smtClean="0">
                <a:solidFill>
                  <a:srgbClr val="7030A0"/>
                </a:solidFill>
              </a:rPr>
              <a:t> </a:t>
            </a:r>
            <a:r>
              <a:rPr lang="en-US" i="1" dirty="0">
                <a:solidFill>
                  <a:srgbClr val="7030A0"/>
                </a:solidFill>
              </a:rPr>
              <a:t>Peck’s </a:t>
            </a:r>
            <a:r>
              <a:rPr lang="en-US" i="1" dirty="0" smtClean="0">
                <a:solidFill>
                  <a:srgbClr val="7030A0"/>
                </a:solidFill>
              </a:rPr>
              <a:t>Theory</a:t>
            </a:r>
          </a:p>
          <a:p>
            <a:endParaRPr lang="en-US" i="1" dirty="0">
              <a:solidFill>
                <a:srgbClr val="7030A0"/>
              </a:solidFill>
            </a:endParaRPr>
          </a:p>
          <a:p>
            <a:r>
              <a:rPr lang="en-US" i="1" dirty="0" smtClean="0">
                <a:solidFill>
                  <a:srgbClr val="7030A0"/>
                </a:solidFill>
              </a:rPr>
              <a:t> </a:t>
            </a:r>
            <a:r>
              <a:rPr lang="en-US" i="1" dirty="0">
                <a:solidFill>
                  <a:srgbClr val="7030A0"/>
                </a:solidFill>
              </a:rPr>
              <a:t>Jung’s theor</a:t>
            </a:r>
            <a:r>
              <a:rPr lang="en-US" dirty="0">
                <a:solidFill>
                  <a:srgbClr val="7030A0"/>
                </a:solidFill>
              </a:rPr>
              <a:t>y</a:t>
            </a:r>
          </a:p>
        </p:txBody>
      </p:sp>
    </p:spTree>
    <p:extLst>
      <p:ext uri="{BB962C8B-B14F-4D97-AF65-F5344CB8AC3E}">
        <p14:creationId xmlns:p14="http://schemas.microsoft.com/office/powerpoint/2010/main" val="2500403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990600"/>
            <a:ext cx="8610600" cy="5583936"/>
          </a:xfrm>
        </p:spPr>
        <p:txBody>
          <a:bodyPr/>
          <a:lstStyle/>
          <a:p>
            <a:pPr algn="just"/>
            <a:r>
              <a:rPr lang="en-US" dirty="0"/>
              <a:t>Late adulthood (old age) is generally considered to begin at about age 65. </a:t>
            </a:r>
            <a:endParaRPr lang="en-US" dirty="0" smtClean="0"/>
          </a:p>
          <a:p>
            <a:pPr algn="just"/>
            <a:endParaRPr lang="en-US" dirty="0" smtClean="0"/>
          </a:p>
          <a:p>
            <a:pPr algn="just"/>
            <a:r>
              <a:rPr lang="en-US" dirty="0" smtClean="0"/>
              <a:t>Erik </a:t>
            </a:r>
            <a:r>
              <a:rPr lang="en-US" dirty="0"/>
              <a:t>Erikson suggests that at this time it is important to find meaning and satisfaction in life rather than to become bitter and disillusioned, that is, to resolve the conflict of integrity vs. despair</a:t>
            </a:r>
            <a:r>
              <a:rPr lang="en-US" dirty="0" smtClean="0"/>
              <a:t>.</a:t>
            </a:r>
          </a:p>
          <a:p>
            <a:pPr algn="just"/>
            <a:endParaRPr lang="en-US" dirty="0" smtClean="0"/>
          </a:p>
          <a:p>
            <a:pPr algn="just"/>
            <a:r>
              <a:rPr lang="en-US" dirty="0"/>
              <a:t>Geropsychology is a field within psychology devoted to the study of aging and the provision of clinical services for older adults.</a:t>
            </a:r>
          </a:p>
          <a:p>
            <a:pPr algn="just"/>
            <a:endParaRPr lang="en-US" dirty="0"/>
          </a:p>
        </p:txBody>
      </p:sp>
    </p:spTree>
    <p:extLst>
      <p:ext uri="{BB962C8B-B14F-4D97-AF65-F5344CB8AC3E}">
        <p14:creationId xmlns:p14="http://schemas.microsoft.com/office/powerpoint/2010/main" val="1987064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Psychosocial Development during Late Adulthood</a:t>
            </a:r>
          </a:p>
        </p:txBody>
      </p:sp>
      <p:sp>
        <p:nvSpPr>
          <p:cNvPr id="3" name="Content Placeholder 2"/>
          <p:cNvSpPr>
            <a:spLocks noGrp="1"/>
          </p:cNvSpPr>
          <p:nvPr>
            <p:ph idx="1"/>
          </p:nvPr>
        </p:nvSpPr>
        <p:spPr>
          <a:xfrm>
            <a:off x="0" y="2249424"/>
            <a:ext cx="9144000" cy="4608576"/>
          </a:xfrm>
        </p:spPr>
        <p:txBody>
          <a:bodyPr>
            <a:normAutofit/>
          </a:bodyPr>
          <a:lstStyle/>
          <a:p>
            <a:pPr marL="109728" indent="0" algn="ctr">
              <a:buNone/>
            </a:pPr>
            <a:r>
              <a:rPr lang="en-US" dirty="0" smtClean="0">
                <a:solidFill>
                  <a:srgbClr val="FF0000"/>
                </a:solidFill>
              </a:rPr>
              <a:t>1) Developmental </a:t>
            </a:r>
            <a:r>
              <a:rPr lang="en-US" dirty="0">
                <a:solidFill>
                  <a:srgbClr val="FF0000"/>
                </a:solidFill>
              </a:rPr>
              <a:t>Task of Late Adulthood: Integrity vs. </a:t>
            </a:r>
            <a:r>
              <a:rPr lang="en-US" dirty="0" smtClean="0">
                <a:solidFill>
                  <a:srgbClr val="FF0000"/>
                </a:solidFill>
              </a:rPr>
              <a:t>Despair</a:t>
            </a:r>
          </a:p>
          <a:p>
            <a:pPr marL="109728" indent="0" algn="ctr">
              <a:buNone/>
            </a:pPr>
            <a:endParaRPr lang="en-US" dirty="0" smtClean="0"/>
          </a:p>
          <a:p>
            <a:pPr algn="just"/>
            <a:r>
              <a:rPr lang="en-US" dirty="0"/>
              <a:t>Like all psychosocial tasks, this one has two potential resolutions: </a:t>
            </a:r>
            <a:r>
              <a:rPr lang="en-US" b="1" dirty="0"/>
              <a:t>Integrity</a:t>
            </a:r>
            <a:r>
              <a:rPr lang="en-US" dirty="0"/>
              <a:t>, or a sense of self-acceptance, contentment with life and imminent death versus </a:t>
            </a:r>
            <a:r>
              <a:rPr lang="en-US" b="1" dirty="0"/>
              <a:t>Despair</a:t>
            </a:r>
            <a:r>
              <a:rPr lang="en-US" dirty="0"/>
              <a:t>, or a lack of fulfillment or peace and the inability to come to terms with life, aging, and approaching death. </a:t>
            </a:r>
          </a:p>
        </p:txBody>
      </p:sp>
    </p:spTree>
    <p:extLst>
      <p:ext uri="{BB962C8B-B14F-4D97-AF65-F5344CB8AC3E}">
        <p14:creationId xmlns:p14="http://schemas.microsoft.com/office/powerpoint/2010/main" val="3863292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rgbClr val="FF0000"/>
                </a:solidFill>
              </a:rPr>
              <a:t>Erikson’s Ninth Stage of Psychosocial Development</a:t>
            </a:r>
          </a:p>
        </p:txBody>
      </p:sp>
      <p:sp>
        <p:nvSpPr>
          <p:cNvPr id="3" name="Content Placeholder 2"/>
          <p:cNvSpPr>
            <a:spLocks noGrp="1"/>
          </p:cNvSpPr>
          <p:nvPr>
            <p:ph idx="1"/>
          </p:nvPr>
        </p:nvSpPr>
        <p:spPr>
          <a:xfrm>
            <a:off x="0" y="2057400"/>
            <a:ext cx="9144000" cy="4800600"/>
          </a:xfrm>
        </p:spPr>
        <p:txBody>
          <a:bodyPr/>
          <a:lstStyle/>
          <a:p>
            <a:pPr algn="just"/>
            <a:r>
              <a:rPr lang="en-US" dirty="0"/>
              <a:t>After Erik Erikson passed away in 1994, Joan published a chapter on the ninth stage of development, in which she proposed (</a:t>
            </a:r>
            <a:r>
              <a:rPr lang="en-US" i="1" dirty="0"/>
              <a:t>from her own experiences and Erikson’s notes)</a:t>
            </a:r>
            <a:r>
              <a:rPr lang="en-US" dirty="0"/>
              <a:t> </a:t>
            </a:r>
            <a:endParaRPr lang="en-US" dirty="0" smtClean="0"/>
          </a:p>
          <a:p>
            <a:pPr algn="just"/>
            <a:endParaRPr lang="en-US" dirty="0" smtClean="0"/>
          </a:p>
          <a:p>
            <a:pPr algn="just"/>
            <a:r>
              <a:rPr lang="en-US" i="1" dirty="0" smtClean="0">
                <a:solidFill>
                  <a:srgbClr val="0070C0"/>
                </a:solidFill>
              </a:rPr>
              <a:t>that </a:t>
            </a:r>
            <a:r>
              <a:rPr lang="en-US" i="1" dirty="0">
                <a:solidFill>
                  <a:srgbClr val="0070C0"/>
                </a:solidFill>
              </a:rPr>
              <a:t>older adults revisit the previous eight stages and deal with the previous conflicts in new ways, as they cope with the physical and social changes of growing old.</a:t>
            </a:r>
          </a:p>
        </p:txBody>
      </p:sp>
    </p:spTree>
    <p:extLst>
      <p:ext uri="{BB962C8B-B14F-4D97-AF65-F5344CB8AC3E}">
        <p14:creationId xmlns:p14="http://schemas.microsoft.com/office/powerpoint/2010/main" val="2667884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19200"/>
          </a:xfrm>
        </p:spPr>
        <p:txBody>
          <a:bodyPr/>
          <a:lstStyle/>
          <a:p>
            <a:r>
              <a:rPr lang="en-US" dirty="0"/>
              <a:t>Changes in the Body With Aging</a:t>
            </a:r>
          </a:p>
        </p:txBody>
      </p:sp>
      <p:sp>
        <p:nvSpPr>
          <p:cNvPr id="3" name="Content Placeholder 2"/>
          <p:cNvSpPr>
            <a:spLocks noGrp="1"/>
          </p:cNvSpPr>
          <p:nvPr>
            <p:ph idx="1"/>
          </p:nvPr>
        </p:nvSpPr>
        <p:spPr>
          <a:xfrm>
            <a:off x="457200" y="1600200"/>
            <a:ext cx="8229600" cy="4974336"/>
          </a:xfrm>
        </p:spPr>
        <p:txBody>
          <a:bodyPr>
            <a:normAutofit/>
          </a:bodyPr>
          <a:lstStyle/>
          <a:p>
            <a:pPr marL="109728" indent="0" algn="ctr">
              <a:buNone/>
            </a:pPr>
            <a:r>
              <a:rPr lang="en-US" dirty="0">
                <a:solidFill>
                  <a:srgbClr val="0070C0"/>
                </a:solidFill>
              </a:rPr>
              <a:t>Aging cells</a:t>
            </a:r>
          </a:p>
          <a:p>
            <a:pPr algn="just"/>
            <a:r>
              <a:rPr lang="en-US" dirty="0"/>
              <a:t>As cells age, they function less well. Eventually, old cells must die, which is a normal part of the body’s functioning.</a:t>
            </a:r>
          </a:p>
          <a:p>
            <a:pPr algn="just"/>
            <a:endParaRPr lang="en-US" dirty="0"/>
          </a:p>
          <a:p>
            <a:pPr algn="just"/>
            <a:r>
              <a:rPr lang="en-US" dirty="0"/>
              <a:t>Old cells sometimes die because they are programmed to do so</a:t>
            </a:r>
            <a:r>
              <a:rPr lang="en-US" dirty="0" smtClean="0"/>
              <a:t>.</a:t>
            </a:r>
          </a:p>
          <a:p>
            <a:pPr algn="just"/>
            <a:endParaRPr lang="en-US" dirty="0" smtClean="0"/>
          </a:p>
          <a:p>
            <a:pPr algn="just"/>
            <a:r>
              <a:rPr lang="en-US" dirty="0"/>
              <a:t>Old cells also die because they can divide only a limited number of times. </a:t>
            </a:r>
          </a:p>
        </p:txBody>
      </p:sp>
    </p:spTree>
    <p:extLst>
      <p:ext uri="{BB962C8B-B14F-4D97-AF65-F5344CB8AC3E}">
        <p14:creationId xmlns:p14="http://schemas.microsoft.com/office/powerpoint/2010/main" val="4135205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rmAutofit fontScale="90000"/>
          </a:bodyPr>
          <a:lstStyle/>
          <a:p>
            <a:pPr algn="ctr"/>
            <a:r>
              <a:rPr lang="en-US" dirty="0">
                <a:solidFill>
                  <a:srgbClr val="0070C0"/>
                </a:solidFill>
              </a:rPr>
              <a:t>Aging organs</a:t>
            </a:r>
            <a:r>
              <a:rPr lang="en-US" dirty="0"/>
              <a:t/>
            </a:r>
            <a:br>
              <a:rPr lang="en-US" dirty="0"/>
            </a:br>
            <a:endParaRPr lang="en-US" dirty="0"/>
          </a:p>
        </p:txBody>
      </p:sp>
      <p:sp>
        <p:nvSpPr>
          <p:cNvPr id="3" name="Content Placeholder 2"/>
          <p:cNvSpPr>
            <a:spLocks noGrp="1"/>
          </p:cNvSpPr>
          <p:nvPr>
            <p:ph idx="1"/>
          </p:nvPr>
        </p:nvSpPr>
        <p:spPr>
          <a:xfrm>
            <a:off x="0" y="1219200"/>
            <a:ext cx="9144000" cy="5638800"/>
          </a:xfrm>
        </p:spPr>
        <p:txBody>
          <a:bodyPr>
            <a:normAutofit/>
          </a:bodyPr>
          <a:lstStyle/>
          <a:p>
            <a:pPr algn="just"/>
            <a:r>
              <a:rPr lang="en-US" dirty="0" smtClean="0"/>
              <a:t>How </a:t>
            </a:r>
            <a:r>
              <a:rPr lang="en-US" dirty="0"/>
              <a:t>well organs function depends on how well the cells within them function. </a:t>
            </a:r>
            <a:endParaRPr lang="en-US" dirty="0" smtClean="0"/>
          </a:p>
          <a:p>
            <a:pPr algn="just"/>
            <a:endParaRPr lang="en-US" dirty="0" smtClean="0"/>
          </a:p>
          <a:p>
            <a:pPr algn="just"/>
            <a:r>
              <a:rPr lang="en-US" dirty="0" smtClean="0"/>
              <a:t>Older </a:t>
            </a:r>
            <a:r>
              <a:rPr lang="en-US" dirty="0"/>
              <a:t>cells function less well. Also, in some organs, cells die and are not replaced, so the number of cells decreases</a:t>
            </a:r>
            <a:r>
              <a:rPr lang="en-US" dirty="0" smtClean="0"/>
              <a:t>.</a:t>
            </a:r>
          </a:p>
          <a:p>
            <a:pPr algn="just"/>
            <a:endParaRPr lang="en-US" dirty="0" smtClean="0"/>
          </a:p>
          <a:p>
            <a:pPr algn="just"/>
            <a:r>
              <a:rPr lang="en-US" dirty="0" smtClean="0"/>
              <a:t> </a:t>
            </a:r>
            <a:r>
              <a:rPr lang="en-US" dirty="0"/>
              <a:t>The number of cells in the testes, ovaries, liver, and kidneys decreases markedly as the body ages. </a:t>
            </a:r>
            <a:endParaRPr lang="en-US" dirty="0" smtClean="0"/>
          </a:p>
          <a:p>
            <a:pPr algn="just"/>
            <a:endParaRPr lang="en-US" dirty="0" smtClean="0"/>
          </a:p>
          <a:p>
            <a:pPr algn="just"/>
            <a:r>
              <a:rPr lang="en-US" dirty="0" smtClean="0"/>
              <a:t>When </a:t>
            </a:r>
            <a:r>
              <a:rPr lang="en-US" dirty="0"/>
              <a:t>the number of cells becomes too low, an organ cannot function normally.</a:t>
            </a:r>
          </a:p>
        </p:txBody>
      </p:sp>
    </p:spTree>
    <p:extLst>
      <p:ext uri="{BB962C8B-B14F-4D97-AF65-F5344CB8AC3E}">
        <p14:creationId xmlns:p14="http://schemas.microsoft.com/office/powerpoint/2010/main" val="2063562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43600"/>
          </a:xfrm>
        </p:spPr>
        <p:txBody>
          <a:bodyPr>
            <a:normAutofit fontScale="90000"/>
          </a:bodyPr>
          <a:lstStyle/>
          <a:p>
            <a:r>
              <a:rPr lang="en-US" dirty="0" smtClean="0">
                <a:solidFill>
                  <a:srgbClr val="0070C0"/>
                </a:solidFill>
              </a:rPr>
              <a:t/>
            </a:r>
            <a:br>
              <a:rPr lang="en-US" dirty="0" smtClean="0">
                <a:solidFill>
                  <a:srgbClr val="0070C0"/>
                </a:solidFill>
              </a:rPr>
            </a:br>
            <a:r>
              <a:rPr lang="en-US" dirty="0">
                <a:solidFill>
                  <a:srgbClr val="0070C0"/>
                </a:solidFill>
              </a:rPr>
              <a:t/>
            </a:r>
            <a:br>
              <a:rPr lang="en-US" dirty="0">
                <a:solidFill>
                  <a:srgbClr val="0070C0"/>
                </a:solidFill>
              </a:rPr>
            </a:br>
            <a:r>
              <a:rPr lang="en-US" dirty="0" smtClean="0">
                <a:solidFill>
                  <a:srgbClr val="0070C0"/>
                </a:solidFill>
              </a:rPr>
              <a:t/>
            </a:r>
            <a:br>
              <a:rPr lang="en-US" dirty="0" smtClean="0">
                <a:solidFill>
                  <a:srgbClr val="0070C0"/>
                </a:solidFill>
              </a:rPr>
            </a:br>
            <a:r>
              <a:rPr lang="en-US" dirty="0" smtClean="0">
                <a:solidFill>
                  <a:srgbClr val="0070C0"/>
                </a:solidFill>
              </a:rPr>
              <a:t>-Bones </a:t>
            </a:r>
            <a:r>
              <a:rPr lang="en-US" dirty="0">
                <a:solidFill>
                  <a:srgbClr val="0070C0"/>
                </a:solidFill>
              </a:rPr>
              <a:t>and </a:t>
            </a:r>
            <a:r>
              <a:rPr lang="en-US" dirty="0" smtClean="0">
                <a:solidFill>
                  <a:srgbClr val="0070C0"/>
                </a:solidFill>
              </a:rPr>
              <a:t>Joints</a:t>
            </a:r>
            <a:br>
              <a:rPr lang="en-US" dirty="0" smtClean="0">
                <a:solidFill>
                  <a:srgbClr val="0070C0"/>
                </a:solidFill>
              </a:rPr>
            </a:br>
            <a:r>
              <a:rPr lang="en-US" dirty="0">
                <a:solidFill>
                  <a:srgbClr val="0070C0"/>
                </a:solidFill>
              </a:rPr>
              <a:t/>
            </a:r>
            <a:br>
              <a:rPr lang="en-US" dirty="0">
                <a:solidFill>
                  <a:srgbClr val="0070C0"/>
                </a:solidFill>
              </a:rPr>
            </a:br>
            <a:r>
              <a:rPr lang="en-US" dirty="0" smtClean="0">
                <a:solidFill>
                  <a:srgbClr val="0070C0"/>
                </a:solidFill>
              </a:rPr>
              <a:t>-Muscles </a:t>
            </a:r>
            <a:r>
              <a:rPr lang="en-US" dirty="0">
                <a:solidFill>
                  <a:srgbClr val="0070C0"/>
                </a:solidFill>
              </a:rPr>
              <a:t>and Body </a:t>
            </a:r>
            <a:r>
              <a:rPr lang="en-US" dirty="0" smtClean="0">
                <a:solidFill>
                  <a:srgbClr val="0070C0"/>
                </a:solidFill>
              </a:rPr>
              <a:t>Fat</a:t>
            </a:r>
            <a:br>
              <a:rPr lang="en-US" dirty="0" smtClean="0">
                <a:solidFill>
                  <a:srgbClr val="0070C0"/>
                </a:solidFill>
              </a:rPr>
            </a:br>
            <a:r>
              <a:rPr lang="en-US" dirty="0">
                <a:solidFill>
                  <a:srgbClr val="0070C0"/>
                </a:solidFill>
              </a:rPr>
              <a:t/>
            </a:r>
            <a:br>
              <a:rPr lang="en-US" dirty="0">
                <a:solidFill>
                  <a:srgbClr val="0070C0"/>
                </a:solidFill>
              </a:rPr>
            </a:br>
            <a:r>
              <a:rPr lang="en-US" dirty="0" smtClean="0">
                <a:solidFill>
                  <a:srgbClr val="0070C0"/>
                </a:solidFill>
              </a:rPr>
              <a:t>-Eyes(Vision</a:t>
            </a:r>
            <a:r>
              <a:rPr lang="en-US" dirty="0" smtClean="0">
                <a:solidFill>
                  <a:srgbClr val="0070C0"/>
                </a:solidFill>
              </a:rPr>
              <a:t>)</a:t>
            </a:r>
            <a:br>
              <a:rPr lang="en-US" dirty="0" smtClean="0">
                <a:solidFill>
                  <a:srgbClr val="0070C0"/>
                </a:solidFill>
              </a:rPr>
            </a:br>
            <a:r>
              <a:rPr lang="en-US" dirty="0">
                <a:solidFill>
                  <a:srgbClr val="0070C0"/>
                </a:solidFill>
              </a:rPr>
              <a:t/>
            </a:r>
            <a:br>
              <a:rPr lang="en-US" dirty="0">
                <a:solidFill>
                  <a:srgbClr val="0070C0"/>
                </a:solidFill>
              </a:rPr>
            </a:br>
            <a:r>
              <a:rPr lang="en-US" dirty="0" smtClean="0">
                <a:solidFill>
                  <a:srgbClr val="0070C0"/>
                </a:solidFill>
              </a:rPr>
              <a:t>-</a:t>
            </a:r>
            <a:r>
              <a:rPr lang="en-US" dirty="0" smtClean="0">
                <a:solidFill>
                  <a:srgbClr val="0070C0"/>
                </a:solidFill>
              </a:rPr>
              <a:t>Ears</a:t>
            </a:r>
            <a:br>
              <a:rPr lang="en-US" dirty="0" smtClean="0">
                <a:solidFill>
                  <a:srgbClr val="0070C0"/>
                </a:solidFill>
              </a:rPr>
            </a:br>
            <a:r>
              <a:rPr lang="en-US" dirty="0">
                <a:solidFill>
                  <a:srgbClr val="0070C0"/>
                </a:solidFill>
              </a:rPr>
              <a:t/>
            </a:r>
            <a:br>
              <a:rPr lang="en-US" dirty="0">
                <a:solidFill>
                  <a:srgbClr val="0070C0"/>
                </a:solidFill>
              </a:rPr>
            </a:br>
            <a:r>
              <a:rPr lang="en-US" dirty="0">
                <a:solidFill>
                  <a:srgbClr val="0070C0"/>
                </a:solidFill>
              </a:rPr>
              <a:t>-</a:t>
            </a:r>
            <a:r>
              <a:rPr lang="en-US" dirty="0" smtClean="0">
                <a:solidFill>
                  <a:srgbClr val="0070C0"/>
                </a:solidFill>
              </a:rPr>
              <a:t>Mouth </a:t>
            </a:r>
            <a:r>
              <a:rPr lang="en-US" dirty="0">
                <a:solidFill>
                  <a:srgbClr val="0070C0"/>
                </a:solidFill>
              </a:rPr>
              <a:t>and Nose</a:t>
            </a:r>
            <a:br>
              <a:rPr lang="en-US" dirty="0">
                <a:solidFill>
                  <a:srgbClr val="0070C0"/>
                </a:solidFill>
              </a:rPr>
            </a:br>
            <a:r>
              <a:rPr lang="en-US" dirty="0">
                <a:solidFill>
                  <a:srgbClr val="0070C0"/>
                </a:solidFill>
              </a:rPr>
              <a:t/>
            </a:r>
            <a:br>
              <a:rPr lang="en-US" dirty="0">
                <a:solidFill>
                  <a:srgbClr val="0070C0"/>
                </a:solidFill>
              </a:rPr>
            </a:br>
            <a:r>
              <a:rPr lang="en-US" dirty="0">
                <a:solidFill>
                  <a:srgbClr val="0070C0"/>
                </a:solidFill>
              </a:rPr>
              <a:t/>
            </a:r>
            <a:br>
              <a:rPr lang="en-US" dirty="0">
                <a:solidFill>
                  <a:srgbClr val="0070C0"/>
                </a:solidFill>
              </a:rPr>
            </a:br>
            <a:endParaRPr lang="en-US" dirty="0">
              <a:solidFill>
                <a:srgbClr val="0070C0"/>
              </a:solidFill>
            </a:endParaRPr>
          </a:p>
        </p:txBody>
      </p:sp>
    </p:spTree>
    <p:extLst>
      <p:ext uri="{BB962C8B-B14F-4D97-AF65-F5344CB8AC3E}">
        <p14:creationId xmlns:p14="http://schemas.microsoft.com/office/powerpoint/2010/main" val="4087854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6354762"/>
          </a:xfrm>
        </p:spPr>
        <p:txBody>
          <a:bodyPr>
            <a:normAutofit fontScale="90000"/>
          </a:bodyPr>
          <a:lstStyle/>
          <a:p>
            <a:r>
              <a:rPr lang="en-US" dirty="0" smtClean="0"/>
              <a:t>-</a:t>
            </a:r>
            <a:r>
              <a:rPr lang="en-US" sz="3600" dirty="0" smtClean="0">
                <a:solidFill>
                  <a:srgbClr val="0070C0"/>
                </a:solidFill>
              </a:rPr>
              <a:t>Skin</a:t>
            </a:r>
            <a:br>
              <a:rPr lang="en-US" sz="3600" dirty="0" smtClean="0">
                <a:solidFill>
                  <a:srgbClr val="0070C0"/>
                </a:solidFill>
              </a:rPr>
            </a:br>
            <a:r>
              <a:rPr lang="en-US" sz="3600" dirty="0">
                <a:solidFill>
                  <a:srgbClr val="0070C0"/>
                </a:solidFill>
              </a:rPr>
              <a:t/>
            </a:r>
            <a:br>
              <a:rPr lang="en-US" sz="3600" dirty="0">
                <a:solidFill>
                  <a:srgbClr val="0070C0"/>
                </a:solidFill>
              </a:rPr>
            </a:br>
            <a:r>
              <a:rPr lang="en-US" sz="3600" dirty="0" smtClean="0">
                <a:solidFill>
                  <a:srgbClr val="0070C0"/>
                </a:solidFill>
              </a:rPr>
              <a:t>-Brain </a:t>
            </a:r>
            <a:r>
              <a:rPr lang="en-US" sz="3600" dirty="0">
                <a:solidFill>
                  <a:srgbClr val="0070C0"/>
                </a:solidFill>
              </a:rPr>
              <a:t>and Nervous </a:t>
            </a:r>
            <a:r>
              <a:rPr lang="en-US" sz="3600" dirty="0" smtClean="0">
                <a:solidFill>
                  <a:srgbClr val="0070C0"/>
                </a:solidFill>
              </a:rPr>
              <a:t>System</a:t>
            </a:r>
            <a:br>
              <a:rPr lang="en-US" sz="3600" dirty="0" smtClean="0">
                <a:solidFill>
                  <a:srgbClr val="0070C0"/>
                </a:solidFill>
              </a:rPr>
            </a:br>
            <a:r>
              <a:rPr lang="en-US" sz="3600" dirty="0">
                <a:solidFill>
                  <a:srgbClr val="0070C0"/>
                </a:solidFill>
              </a:rPr>
              <a:t/>
            </a:r>
            <a:br>
              <a:rPr lang="en-US" sz="3600" dirty="0">
                <a:solidFill>
                  <a:srgbClr val="0070C0"/>
                </a:solidFill>
              </a:rPr>
            </a:br>
            <a:r>
              <a:rPr lang="en-US" sz="3600" dirty="0" smtClean="0">
                <a:solidFill>
                  <a:srgbClr val="0070C0"/>
                </a:solidFill>
              </a:rPr>
              <a:t>-Heart </a:t>
            </a:r>
            <a:r>
              <a:rPr lang="en-US" sz="3600" dirty="0">
                <a:solidFill>
                  <a:srgbClr val="0070C0"/>
                </a:solidFill>
              </a:rPr>
              <a:t>and Blood </a:t>
            </a:r>
            <a:r>
              <a:rPr lang="en-US" sz="3600" dirty="0" smtClean="0">
                <a:solidFill>
                  <a:srgbClr val="0070C0"/>
                </a:solidFill>
              </a:rPr>
              <a:t>Vessels</a:t>
            </a:r>
            <a:br>
              <a:rPr lang="en-US" sz="3600" dirty="0" smtClean="0">
                <a:solidFill>
                  <a:srgbClr val="0070C0"/>
                </a:solidFill>
              </a:rPr>
            </a:br>
            <a:r>
              <a:rPr lang="en-US" sz="3600" dirty="0">
                <a:solidFill>
                  <a:srgbClr val="0070C0"/>
                </a:solidFill>
              </a:rPr>
              <a:t/>
            </a:r>
            <a:br>
              <a:rPr lang="en-US" sz="3600" dirty="0">
                <a:solidFill>
                  <a:srgbClr val="0070C0"/>
                </a:solidFill>
              </a:rPr>
            </a:br>
            <a:r>
              <a:rPr lang="en-US" sz="3600" dirty="0" smtClean="0">
                <a:solidFill>
                  <a:srgbClr val="0070C0"/>
                </a:solidFill>
              </a:rPr>
              <a:t>-Lungs </a:t>
            </a:r>
            <a:r>
              <a:rPr lang="en-US" sz="3600" dirty="0">
                <a:solidFill>
                  <a:srgbClr val="0070C0"/>
                </a:solidFill>
              </a:rPr>
              <a:t>and the Muscles of </a:t>
            </a:r>
            <a:r>
              <a:rPr lang="en-US" sz="3600" dirty="0" smtClean="0">
                <a:solidFill>
                  <a:srgbClr val="0070C0"/>
                </a:solidFill>
              </a:rPr>
              <a:t>Breathing</a:t>
            </a:r>
            <a:br>
              <a:rPr lang="en-US" sz="3600" dirty="0" smtClean="0">
                <a:solidFill>
                  <a:srgbClr val="0070C0"/>
                </a:solidFill>
              </a:rPr>
            </a:br>
            <a:r>
              <a:rPr lang="en-US" sz="3600" dirty="0">
                <a:solidFill>
                  <a:srgbClr val="0070C0"/>
                </a:solidFill>
              </a:rPr>
              <a:t/>
            </a:r>
            <a:br>
              <a:rPr lang="en-US" sz="3600" dirty="0">
                <a:solidFill>
                  <a:srgbClr val="0070C0"/>
                </a:solidFill>
              </a:rPr>
            </a:br>
            <a:r>
              <a:rPr lang="en-US" sz="3600" dirty="0">
                <a:solidFill>
                  <a:srgbClr val="0070C0"/>
                </a:solidFill>
              </a:rPr>
              <a:t>-</a:t>
            </a:r>
            <a:r>
              <a:rPr lang="en-US" sz="3600" dirty="0" smtClean="0">
                <a:solidFill>
                  <a:srgbClr val="0070C0"/>
                </a:solidFill>
              </a:rPr>
              <a:t>Digestive </a:t>
            </a:r>
            <a:r>
              <a:rPr lang="en-US" sz="3600" dirty="0">
                <a:solidFill>
                  <a:srgbClr val="0070C0"/>
                </a:solidFill>
              </a:rPr>
              <a:t>system </a:t>
            </a:r>
            <a:r>
              <a:rPr lang="en-US" sz="3600" dirty="0" smtClean="0">
                <a:solidFill>
                  <a:srgbClr val="0070C0"/>
                </a:solidFill>
              </a:rPr>
              <a:t/>
            </a:r>
            <a:br>
              <a:rPr lang="en-US" sz="3600" dirty="0" smtClean="0">
                <a:solidFill>
                  <a:srgbClr val="0070C0"/>
                </a:solidFill>
              </a:rPr>
            </a:br>
            <a:r>
              <a:rPr lang="en-US" sz="3600" dirty="0" smtClean="0">
                <a:solidFill>
                  <a:srgbClr val="0070C0"/>
                </a:solidFill>
              </a:rPr>
              <a:t/>
            </a:r>
            <a:br>
              <a:rPr lang="en-US" sz="3600" dirty="0" smtClean="0">
                <a:solidFill>
                  <a:srgbClr val="0070C0"/>
                </a:solidFill>
              </a:rPr>
            </a:br>
            <a:r>
              <a:rPr lang="en-US" sz="3600" dirty="0" smtClean="0">
                <a:solidFill>
                  <a:srgbClr val="0070C0"/>
                </a:solidFill>
              </a:rPr>
              <a:t>Kidneys and Urinary Tract </a:t>
            </a:r>
            <a:br>
              <a:rPr lang="en-US" sz="3600" dirty="0" smtClean="0">
                <a:solidFill>
                  <a:srgbClr val="0070C0"/>
                </a:solidFill>
              </a:rPr>
            </a:br>
            <a:endParaRPr lang="en-US" sz="3600" dirty="0">
              <a:solidFill>
                <a:srgbClr val="0070C0"/>
              </a:solidFill>
            </a:endParaRPr>
          </a:p>
        </p:txBody>
      </p:sp>
    </p:spTree>
    <p:extLst>
      <p:ext uri="{BB962C8B-B14F-4D97-AF65-F5344CB8AC3E}">
        <p14:creationId xmlns:p14="http://schemas.microsoft.com/office/powerpoint/2010/main" val="4197092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b="1" dirty="0"/>
              <a:t>Ageing Theories</a:t>
            </a:r>
          </a:p>
        </p:txBody>
      </p:sp>
      <p:sp>
        <p:nvSpPr>
          <p:cNvPr id="3" name="Content Placeholder 2"/>
          <p:cNvSpPr>
            <a:spLocks noGrp="1"/>
          </p:cNvSpPr>
          <p:nvPr>
            <p:ph idx="1"/>
          </p:nvPr>
        </p:nvSpPr>
        <p:spPr>
          <a:xfrm>
            <a:off x="0" y="1524000"/>
            <a:ext cx="9144000" cy="5334000"/>
          </a:xfrm>
        </p:spPr>
        <p:txBody>
          <a:bodyPr>
            <a:normAutofit lnSpcReduction="10000"/>
          </a:bodyPr>
          <a:lstStyle/>
          <a:p>
            <a:pPr algn="just"/>
            <a:r>
              <a:rPr lang="en-US" dirty="0"/>
              <a:t>Ageing may be seen as a sequence of events that occur from conception to death. Categories of ageing theories all seek to explain and explore the many dimensions of ageing</a:t>
            </a:r>
            <a:r>
              <a:rPr lang="en-US" dirty="0" smtClean="0"/>
              <a:t>.</a:t>
            </a:r>
          </a:p>
          <a:p>
            <a:pPr algn="just"/>
            <a:endParaRPr lang="en-US" dirty="0"/>
          </a:p>
          <a:p>
            <a:pPr algn="just"/>
            <a:r>
              <a:rPr lang="en-US" dirty="0"/>
              <a:t>Each theory of aging attempts to provide </a:t>
            </a:r>
            <a:r>
              <a:rPr lang="en-US" dirty="0" smtClean="0"/>
              <a:t>a framework </a:t>
            </a:r>
            <a:r>
              <a:rPr lang="en-US" dirty="0"/>
              <a:t>in which to understand aging </a:t>
            </a:r>
            <a:r>
              <a:rPr lang="en-US" dirty="0" smtClean="0"/>
              <a:t>from different </a:t>
            </a:r>
            <a:r>
              <a:rPr lang="en-US" dirty="0"/>
              <a:t>perspectives</a:t>
            </a:r>
            <a:r>
              <a:rPr lang="en-US" dirty="0" smtClean="0"/>
              <a:t>.</a:t>
            </a:r>
          </a:p>
          <a:p>
            <a:pPr algn="just"/>
            <a:endParaRPr lang="en-US" dirty="0"/>
          </a:p>
          <a:p>
            <a:pPr algn="just"/>
            <a:r>
              <a:rPr lang="en-US" dirty="0" smtClean="0"/>
              <a:t> </a:t>
            </a:r>
            <a:r>
              <a:rPr lang="en-US" dirty="0"/>
              <a:t>It is useful </a:t>
            </a:r>
            <a:r>
              <a:rPr lang="en-US" dirty="0" smtClean="0"/>
              <a:t>because a framework </a:t>
            </a:r>
            <a:r>
              <a:rPr lang="en-US" dirty="0"/>
              <a:t>and insight into differences </a:t>
            </a:r>
            <a:r>
              <a:rPr lang="en-US" dirty="0" smtClean="0"/>
              <a:t>among elderly </a:t>
            </a:r>
            <a:r>
              <a:rPr lang="en-US" dirty="0"/>
              <a:t>patients </a:t>
            </a:r>
            <a:r>
              <a:rPr lang="en-US" dirty="0" smtClean="0"/>
              <a:t>can be understood in a better way . </a:t>
            </a:r>
            <a:endParaRPr lang="en-US" dirty="0"/>
          </a:p>
        </p:txBody>
      </p:sp>
    </p:spTree>
    <p:extLst>
      <p:ext uri="{BB962C8B-B14F-4D97-AF65-F5344CB8AC3E}">
        <p14:creationId xmlns:p14="http://schemas.microsoft.com/office/powerpoint/2010/main" val="28285198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145</TotalTime>
  <Words>614</Words>
  <Application>Microsoft Office PowerPoint</Application>
  <PresentationFormat>On-screen Show (4:3)</PresentationFormat>
  <Paragraphs>81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Urban</vt:lpstr>
      <vt:lpstr>OLD AGE </vt:lpstr>
      <vt:lpstr>PowerPoint Presentation</vt:lpstr>
      <vt:lpstr>Psychosocial Development during Late Adulthood</vt:lpstr>
      <vt:lpstr>Erikson’s Ninth Stage of Psychosocial Development</vt:lpstr>
      <vt:lpstr>Changes in the Body With Aging</vt:lpstr>
      <vt:lpstr>Aging organs </vt:lpstr>
      <vt:lpstr>   -Bones and Joints  -Muscles and Body Fat  -Eyes(Vision)  -Ears  -Mouth and Nose   </vt:lpstr>
      <vt:lpstr>-Skin  -Brain and Nervous System  -Heart and Blood Vessels  -Lungs and the Muscles of Breathing  -Digestive system   Kidneys and Urinary Tract  </vt:lpstr>
      <vt:lpstr>Ageing Theories</vt:lpstr>
      <vt:lpstr>PowerPoint Presentation</vt:lpstr>
      <vt:lpstr>1.Biological Theories</vt:lpstr>
      <vt:lpstr>2. Psychosocial theory:</vt:lpstr>
      <vt:lpstr>3. Developmental Theory: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33</cp:revision>
  <dcterms:created xsi:type="dcterms:W3CDTF">2006-08-16T00:00:00Z</dcterms:created>
  <dcterms:modified xsi:type="dcterms:W3CDTF">2023-02-17T11:22:45Z</dcterms:modified>
</cp:coreProperties>
</file>