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61" r:id="rId7"/>
    <p:sldId id="262" r:id="rId8"/>
    <p:sldId id="276" r:id="rId9"/>
    <p:sldId id="277" r:id="rId10"/>
    <p:sldId id="264" r:id="rId11"/>
    <p:sldId id="265" r:id="rId12"/>
    <p:sldId id="266" r:id="rId13"/>
    <p:sldId id="267" r:id="rId14"/>
    <p:sldId id="268" r:id="rId15"/>
    <p:sldId id="269"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7" d="100"/>
          <a:sy n="77" d="100"/>
        </p:scale>
        <p:origin x="-11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0E598-4985-4E72-8C38-6D4C4A5A4AF5}" type="datetimeFigureOut">
              <a:rPr lang="en-US" smtClean="0"/>
              <a:pPr/>
              <a:t>5/27/2022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D1AE9-7181-4F66-A347-C18DBC1A66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5/27/2022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5/27/2022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5/27/2022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5/27/2022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5/27/2022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800" b="1" dirty="0" smtClean="0">
                <a:latin typeface="Times New Roman" pitchFamily="18" charset="0"/>
                <a:cs typeface="Times New Roman" pitchFamily="18" charset="0"/>
              </a:rPr>
              <a:t>SAPTAMATRIKAS OR THE SEVEN MOTHER IMAGES IN TEMPLE ART OF ODISHA: WITH SPECIAL REFERENCE TO COASTAL ODISHA</a:t>
            </a:r>
            <a:endParaRPr lang="en-US" sz="2800"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Dr </a:t>
            </a:r>
            <a:r>
              <a:rPr lang="en-US" sz="2800" b="1" dirty="0" err="1" smtClean="0">
                <a:latin typeface="Times New Roman" pitchFamily="18" charset="0"/>
                <a:cs typeface="Times New Roman" pitchFamily="18" charset="0"/>
              </a:rPr>
              <a:t>Sushanta</a:t>
            </a:r>
            <a:r>
              <a:rPr lang="en-US" sz="2800" b="1" dirty="0" smtClean="0">
                <a:latin typeface="Times New Roman" pitchFamily="18" charset="0"/>
                <a:cs typeface="Times New Roman" pitchFamily="18" charset="0"/>
              </a:rPr>
              <a:t> Kumar </a:t>
            </a:r>
            <a:r>
              <a:rPr lang="en-US" sz="2800" b="1" dirty="0" err="1" smtClean="0">
                <a:latin typeface="Times New Roman" pitchFamily="18" charset="0"/>
                <a:cs typeface="Times New Roman" pitchFamily="18" charset="0"/>
              </a:rPr>
              <a:t>Patra</a:t>
            </a:r>
            <a:endParaRPr lang="en-US" sz="2800" b="1" dirty="0" smtClean="0">
              <a:latin typeface="Times New Roman" pitchFamily="18" charset="0"/>
              <a:cs typeface="Times New Roman" pitchFamily="18" charset="0"/>
            </a:endParaRPr>
          </a:p>
          <a:p>
            <a:pPr algn="ctr">
              <a:buNone/>
            </a:pPr>
            <a:r>
              <a:rPr lang="en-US" sz="2800" b="1" baseline="30000" dirty="0" smtClean="0">
                <a:latin typeface="Times New Roman" pitchFamily="18" charset="0"/>
                <a:cs typeface="Times New Roman" pitchFamily="18" charset="0"/>
              </a:rPr>
              <a:t>&amp;</a:t>
            </a:r>
            <a:endParaRPr lang="en-US" sz="2800" b="1" baseline="30000"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Sri </a:t>
            </a:r>
            <a:r>
              <a:rPr lang="en-US" sz="2800" b="1" dirty="0" err="1" smtClean="0">
                <a:latin typeface="Times New Roman" pitchFamily="18" charset="0"/>
                <a:cs typeface="Times New Roman" pitchFamily="18" charset="0"/>
              </a:rPr>
              <a:t>Lalatendu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Mallick</a:t>
            </a:r>
            <a:endParaRPr lang="en-US" sz="2800"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algn="ctr">
              <a:buNone/>
            </a:pPr>
            <a:r>
              <a:rPr lang="en-US" sz="2800" dirty="0" smtClean="0">
                <a:latin typeface="Times New Roman" pitchFamily="18" charset="0"/>
                <a:cs typeface="Times New Roman" pitchFamily="18" charset="0"/>
              </a:rPr>
              <a:t>P.G. Dept. of AIHC &amp; Archaeology, </a:t>
            </a:r>
            <a:r>
              <a:rPr lang="en-US" sz="2800" dirty="0" err="1" smtClean="0">
                <a:latin typeface="Times New Roman" pitchFamily="18" charset="0"/>
                <a:cs typeface="Times New Roman" pitchFamily="18" charset="0"/>
              </a:rPr>
              <a:t>Utkal</a:t>
            </a:r>
            <a:r>
              <a:rPr lang="en-US" sz="2800" dirty="0" smtClean="0">
                <a:latin typeface="Times New Roman" pitchFamily="18" charset="0"/>
                <a:cs typeface="Times New Roman" pitchFamily="18" charset="0"/>
              </a:rPr>
              <a:t> University, </a:t>
            </a:r>
            <a:r>
              <a:rPr lang="en-US" sz="2800" dirty="0" smtClean="0">
                <a:latin typeface="Times New Roman" pitchFamily="18" charset="0"/>
                <a:cs typeface="Times New Roman" pitchFamily="18" charset="0"/>
              </a:rPr>
              <a:t>Bhubaneswar-751004, </a:t>
            </a:r>
            <a:r>
              <a:rPr lang="en-US" sz="2800" dirty="0" err="1" smtClean="0">
                <a:latin typeface="Times New Roman" pitchFamily="18" charset="0"/>
                <a:cs typeface="Times New Roman" pitchFamily="18" charset="0"/>
              </a:rPr>
              <a:t>Odisha</a:t>
            </a:r>
            <a:r>
              <a:rPr lang="en-US" sz="2800" dirty="0" smtClean="0">
                <a:latin typeface="Times New Roman" pitchFamily="18" charset="0"/>
                <a:cs typeface="Times New Roman" pitchFamily="18" charset="0"/>
              </a:rPr>
              <a:t>, (India</a:t>
            </a:r>
            <a:r>
              <a:rPr lang="en-US"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32500" lnSpcReduction="20000"/>
          </a:bodyPr>
          <a:lstStyle/>
          <a:p>
            <a:pPr algn="just">
              <a:buNone/>
            </a:pPr>
            <a:r>
              <a:rPr lang="en-US" sz="4900" b="1" dirty="0" smtClean="0">
                <a:latin typeface="Times New Roman" pitchFamily="18" charset="0"/>
                <a:cs typeface="Times New Roman" pitchFamily="18" charset="0"/>
              </a:rPr>
              <a:t>Sculptural Representation of </a:t>
            </a:r>
            <a:r>
              <a:rPr lang="en-US" sz="4900" b="1" i="1" dirty="0" err="1" smtClean="0">
                <a:latin typeface="Times New Roman" pitchFamily="18" charset="0"/>
                <a:cs typeface="Times New Roman" pitchFamily="18" charset="0"/>
              </a:rPr>
              <a:t>Saptamatrikas</a:t>
            </a:r>
            <a:endParaRPr lang="en-US" sz="4900" dirty="0" smtClean="0">
              <a:latin typeface="Times New Roman" pitchFamily="18" charset="0"/>
              <a:cs typeface="Times New Roman" pitchFamily="18" charset="0"/>
            </a:endParaRPr>
          </a:p>
          <a:p>
            <a:pPr algn="just">
              <a:buNone/>
            </a:pPr>
            <a:r>
              <a:rPr lang="en-US" sz="4900" dirty="0" smtClean="0">
                <a:latin typeface="Times New Roman" pitchFamily="18" charset="0"/>
                <a:cs typeface="Times New Roman" pitchFamily="18" charset="0"/>
              </a:rPr>
              <a:t>	</a:t>
            </a:r>
          </a:p>
          <a:p>
            <a:pPr algn="just">
              <a:buNone/>
            </a:pPr>
            <a:r>
              <a:rPr lang="en-US" sz="4900" dirty="0" smtClean="0">
                <a:latin typeface="Times New Roman" pitchFamily="18" charset="0"/>
                <a:cs typeface="Times New Roman" pitchFamily="18" charset="0"/>
              </a:rPr>
              <a:t>	Prevalence the earliest sculptural representation of </a:t>
            </a:r>
            <a:r>
              <a:rPr lang="en-US" sz="4900" i="1" dirty="0" err="1" smtClean="0">
                <a:latin typeface="Times New Roman" pitchFamily="18" charset="0"/>
                <a:cs typeface="Times New Roman" pitchFamily="18" charset="0"/>
              </a:rPr>
              <a:t>Saptamatrikas</a:t>
            </a:r>
            <a:r>
              <a:rPr lang="en-US" sz="4900" dirty="0" smtClean="0">
                <a:latin typeface="Times New Roman" pitchFamily="18" charset="0"/>
                <a:cs typeface="Times New Roman" pitchFamily="18" charset="0"/>
              </a:rPr>
              <a:t> occurred in the Harappa or Indus Valley civilization flourished. A seal discovered from Mohenjo-Daro in the Indus period has the representation of seven figures standing (almost dancing pose) beside a tree (</a:t>
            </a:r>
            <a:r>
              <a:rPr lang="en-US" sz="4900" dirty="0" err="1" smtClean="0">
                <a:latin typeface="Times New Roman" pitchFamily="18" charset="0"/>
                <a:cs typeface="Times New Roman" pitchFamily="18" charset="0"/>
              </a:rPr>
              <a:t>Parpola</a:t>
            </a:r>
            <a:r>
              <a:rPr lang="en-US" sz="4900" dirty="0" smtClean="0">
                <a:latin typeface="Times New Roman" pitchFamily="18" charset="0"/>
                <a:cs typeface="Times New Roman" pitchFamily="18" charset="0"/>
              </a:rPr>
              <a:t>, 2001.261). Representations of </a:t>
            </a:r>
            <a:r>
              <a:rPr lang="en-US" sz="4900" i="1" dirty="0" err="1" smtClean="0">
                <a:latin typeface="Times New Roman" pitchFamily="18" charset="0"/>
                <a:cs typeface="Times New Roman" pitchFamily="18" charset="0"/>
              </a:rPr>
              <a:t>matrika</a:t>
            </a:r>
            <a:r>
              <a:rPr lang="en-US" sz="4900" dirty="0" smtClean="0">
                <a:latin typeface="Times New Roman" pitchFamily="18" charset="0"/>
                <a:cs typeface="Times New Roman" pitchFamily="18" charset="0"/>
              </a:rPr>
              <a:t> figures with definite characters are from </a:t>
            </a:r>
            <a:r>
              <a:rPr lang="en-US" sz="4900" dirty="0" err="1" smtClean="0">
                <a:latin typeface="Times New Roman" pitchFamily="18" charset="0"/>
                <a:cs typeface="Times New Roman" pitchFamily="18" charset="0"/>
              </a:rPr>
              <a:t>Kusana</a:t>
            </a:r>
            <a:r>
              <a:rPr lang="en-US" sz="4900" dirty="0" smtClean="0">
                <a:latin typeface="Times New Roman" pitchFamily="18" charset="0"/>
                <a:cs typeface="Times New Roman" pitchFamily="18" charset="0"/>
              </a:rPr>
              <a:t> period onwards. A large number of </a:t>
            </a:r>
            <a:r>
              <a:rPr lang="en-US" sz="4900" i="1" dirty="0" err="1" smtClean="0">
                <a:latin typeface="Times New Roman" pitchFamily="18" charset="0"/>
                <a:cs typeface="Times New Roman" pitchFamily="18" charset="0"/>
              </a:rPr>
              <a:t>matrika</a:t>
            </a:r>
            <a:r>
              <a:rPr lang="en-US" sz="4900" dirty="0" smtClean="0">
                <a:latin typeface="Times New Roman" pitchFamily="18" charset="0"/>
                <a:cs typeface="Times New Roman" pitchFamily="18" charset="0"/>
              </a:rPr>
              <a:t> figures in both stone and terracotta are found during this period.  From the Gupta period onwards, the </a:t>
            </a:r>
            <a:r>
              <a:rPr lang="en-US" sz="4900" i="1" dirty="0" err="1" smtClean="0">
                <a:latin typeface="Times New Roman" pitchFamily="18" charset="0"/>
                <a:cs typeface="Times New Roman" pitchFamily="18" charset="0"/>
              </a:rPr>
              <a:t>Saptamatrikas</a:t>
            </a:r>
            <a:r>
              <a:rPr lang="en-US" sz="4900" dirty="0" smtClean="0">
                <a:latin typeface="Times New Roman" pitchFamily="18" charset="0"/>
                <a:cs typeface="Times New Roman" pitchFamily="18" charset="0"/>
              </a:rPr>
              <a:t> were often carved in relief on a rectangular slab with the figures of </a:t>
            </a:r>
            <a:r>
              <a:rPr lang="en-US" sz="4900" dirty="0" err="1" smtClean="0">
                <a:latin typeface="Times New Roman" pitchFamily="18" charset="0"/>
                <a:cs typeface="Times New Roman" pitchFamily="18" charset="0"/>
              </a:rPr>
              <a:t>Virabhadra</a:t>
            </a:r>
            <a:r>
              <a:rPr lang="en-US" sz="4900" dirty="0" smtClean="0">
                <a:latin typeface="Times New Roman" pitchFamily="18" charset="0"/>
                <a:cs typeface="Times New Roman" pitchFamily="18" charset="0"/>
              </a:rPr>
              <a:t> and </a:t>
            </a:r>
            <a:r>
              <a:rPr lang="en-US" sz="4900" dirty="0" err="1" smtClean="0">
                <a:latin typeface="Times New Roman" pitchFamily="18" charset="0"/>
                <a:cs typeface="Times New Roman" pitchFamily="18" charset="0"/>
              </a:rPr>
              <a:t>Ganesa</a:t>
            </a:r>
            <a:r>
              <a:rPr lang="en-US" sz="4900" dirty="0" smtClean="0">
                <a:latin typeface="Times New Roman" pitchFamily="18" charset="0"/>
                <a:cs typeface="Times New Roman" pitchFamily="18" charset="0"/>
              </a:rPr>
              <a:t> flanking them. The earliest epigraphic reference to the </a:t>
            </a:r>
            <a:r>
              <a:rPr lang="en-US" sz="4900" i="1" dirty="0" err="1" smtClean="0">
                <a:latin typeface="Times New Roman" pitchFamily="18" charset="0"/>
                <a:cs typeface="Times New Roman" pitchFamily="18" charset="0"/>
              </a:rPr>
              <a:t>Matrakas</a:t>
            </a:r>
            <a:r>
              <a:rPr lang="en-US" sz="4900" dirty="0" smtClean="0">
                <a:latin typeface="Times New Roman" pitchFamily="18" charset="0"/>
                <a:cs typeface="Times New Roman" pitchFamily="18" charset="0"/>
              </a:rPr>
              <a:t> is to be found in the </a:t>
            </a:r>
            <a:r>
              <a:rPr lang="en-US" sz="4900" dirty="0" err="1" smtClean="0">
                <a:latin typeface="Times New Roman" pitchFamily="18" charset="0"/>
                <a:cs typeface="Times New Roman" pitchFamily="18" charset="0"/>
              </a:rPr>
              <a:t>Gangadhara</a:t>
            </a:r>
            <a:r>
              <a:rPr lang="en-US" sz="4900" dirty="0" smtClean="0">
                <a:latin typeface="Times New Roman" pitchFamily="18" charset="0"/>
                <a:cs typeface="Times New Roman" pitchFamily="18" charset="0"/>
              </a:rPr>
              <a:t> stone inscription of </a:t>
            </a:r>
            <a:r>
              <a:rPr lang="en-US" sz="4900" dirty="0" err="1" smtClean="0">
                <a:latin typeface="Times New Roman" pitchFamily="18" charset="0"/>
                <a:cs typeface="Times New Roman" pitchFamily="18" charset="0"/>
              </a:rPr>
              <a:t>Vishwa</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Varman</a:t>
            </a:r>
            <a:r>
              <a:rPr lang="en-US" sz="4900" dirty="0" smtClean="0">
                <a:latin typeface="Times New Roman" pitchFamily="18" charset="0"/>
                <a:cs typeface="Times New Roman" pitchFamily="18" charset="0"/>
              </a:rPr>
              <a:t>, in </a:t>
            </a:r>
            <a:r>
              <a:rPr lang="en-US" sz="4900" dirty="0" err="1" smtClean="0">
                <a:latin typeface="Times New Roman" pitchFamily="18" charset="0"/>
                <a:cs typeface="Times New Roman" pitchFamily="18" charset="0"/>
              </a:rPr>
              <a:t>Malwa</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Samvat</a:t>
            </a:r>
            <a:r>
              <a:rPr lang="en-US" sz="4900" dirty="0" smtClean="0">
                <a:latin typeface="Times New Roman" pitchFamily="18" charset="0"/>
                <a:cs typeface="Times New Roman" pitchFamily="18" charset="0"/>
              </a:rPr>
              <a:t> 480 or 423-424 CE. The </a:t>
            </a:r>
            <a:r>
              <a:rPr lang="en-US" sz="4900" i="1" dirty="0" err="1" smtClean="0">
                <a:latin typeface="Times New Roman" pitchFamily="18" charset="0"/>
                <a:cs typeface="Times New Roman" pitchFamily="18" charset="0"/>
              </a:rPr>
              <a:t>Matrakas</a:t>
            </a:r>
            <a:r>
              <a:rPr lang="en-US" sz="4900" dirty="0" smtClean="0">
                <a:latin typeface="Times New Roman" pitchFamily="18" charset="0"/>
                <a:cs typeface="Times New Roman" pitchFamily="18" charset="0"/>
              </a:rPr>
              <a:t> also figure in the </a:t>
            </a:r>
            <a:r>
              <a:rPr lang="en-US" sz="4900" dirty="0" err="1" smtClean="0">
                <a:latin typeface="Times New Roman" pitchFamily="18" charset="0"/>
                <a:cs typeface="Times New Roman" pitchFamily="18" charset="0"/>
              </a:rPr>
              <a:t>Vihar</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Stambha</a:t>
            </a:r>
            <a:r>
              <a:rPr lang="en-US" sz="4900" dirty="0" smtClean="0">
                <a:latin typeface="Times New Roman" pitchFamily="18" charset="0"/>
                <a:cs typeface="Times New Roman" pitchFamily="18" charset="0"/>
              </a:rPr>
              <a:t> Inscription of </a:t>
            </a:r>
            <a:r>
              <a:rPr lang="en-US" sz="4900" dirty="0" err="1" smtClean="0">
                <a:latin typeface="Times New Roman" pitchFamily="18" charset="0"/>
                <a:cs typeface="Times New Roman" pitchFamily="18" charset="0"/>
              </a:rPr>
              <a:t>Skanda</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gupta</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Kadambari</a:t>
            </a:r>
            <a:r>
              <a:rPr lang="en-US" sz="4900" dirty="0" smtClean="0">
                <a:latin typeface="Times New Roman" pitchFamily="18" charset="0"/>
                <a:cs typeface="Times New Roman" pitchFamily="18" charset="0"/>
              </a:rPr>
              <a:t> mentions that the </a:t>
            </a:r>
            <a:r>
              <a:rPr lang="en-US" sz="4900" i="1" dirty="0" err="1" smtClean="0">
                <a:latin typeface="Times New Roman" pitchFamily="18" charset="0"/>
                <a:cs typeface="Times New Roman" pitchFamily="18" charset="0"/>
              </a:rPr>
              <a:t>Matrakas</a:t>
            </a:r>
            <a:r>
              <a:rPr lang="en-US" sz="4900" dirty="0" smtClean="0">
                <a:latin typeface="Times New Roman" pitchFamily="18" charset="0"/>
                <a:cs typeface="Times New Roman" pitchFamily="18" charset="0"/>
              </a:rPr>
              <a:t> were worshipped in every village. In the medieval period, the divine mothers are carved either together in a group or independently as one or two deities on a pedestal. The number of </a:t>
            </a:r>
            <a:r>
              <a:rPr lang="en-US" sz="4900" i="1" dirty="0" err="1" smtClean="0">
                <a:latin typeface="Times New Roman" pitchFamily="18" charset="0"/>
                <a:cs typeface="Times New Roman" pitchFamily="18" charset="0"/>
              </a:rPr>
              <a:t>matrikas</a:t>
            </a:r>
            <a:r>
              <a:rPr lang="en-US" sz="4900" dirty="0" smtClean="0">
                <a:latin typeface="Times New Roman" pitchFamily="18" charset="0"/>
                <a:cs typeface="Times New Roman" pitchFamily="18" charset="0"/>
              </a:rPr>
              <a:t> also varies from three, seven, eight or sixteen in various texts. </a:t>
            </a:r>
            <a:r>
              <a:rPr lang="en-US" sz="4900" i="1" dirty="0" err="1" smtClean="0">
                <a:latin typeface="Times New Roman" pitchFamily="18" charset="0"/>
                <a:cs typeface="Times New Roman" pitchFamily="18" charset="0"/>
              </a:rPr>
              <a:t>Matrikas</a:t>
            </a:r>
            <a:r>
              <a:rPr lang="en-US" sz="4900" dirty="0" smtClean="0">
                <a:latin typeface="Times New Roman" pitchFamily="18" charset="0"/>
                <a:cs typeface="Times New Roman" pitchFamily="18" charset="0"/>
              </a:rPr>
              <a:t> were the tutelary deities of the </a:t>
            </a:r>
            <a:r>
              <a:rPr lang="en-US" sz="4900" dirty="0" err="1" smtClean="0">
                <a:latin typeface="Times New Roman" pitchFamily="18" charset="0"/>
                <a:cs typeface="Times New Roman" pitchFamily="18" charset="0"/>
              </a:rPr>
              <a:t>Chalukyas</a:t>
            </a:r>
            <a:r>
              <a:rPr lang="en-US" sz="4900" dirty="0" smtClean="0">
                <a:latin typeface="Times New Roman" pitchFamily="18" charset="0"/>
                <a:cs typeface="Times New Roman" pitchFamily="18" charset="0"/>
              </a:rPr>
              <a:t> and </a:t>
            </a:r>
            <a:r>
              <a:rPr lang="en-US" sz="4900" dirty="0" err="1" smtClean="0">
                <a:latin typeface="Times New Roman" pitchFamily="18" charset="0"/>
                <a:cs typeface="Times New Roman" pitchFamily="18" charset="0"/>
              </a:rPr>
              <a:t>Kadambas</a:t>
            </a:r>
            <a:r>
              <a:rPr lang="en-US" sz="4900" dirty="0" smtClean="0">
                <a:latin typeface="Times New Roman" pitchFamily="18" charset="0"/>
                <a:cs typeface="Times New Roman" pitchFamily="18" charset="0"/>
              </a:rPr>
              <a:t>. The copper plates of the early </a:t>
            </a:r>
            <a:r>
              <a:rPr lang="en-US" sz="4900" dirty="0" err="1" smtClean="0">
                <a:latin typeface="Times New Roman" pitchFamily="18" charset="0"/>
                <a:cs typeface="Times New Roman" pitchFamily="18" charset="0"/>
              </a:rPr>
              <a:t>Chalukyas</a:t>
            </a:r>
            <a:r>
              <a:rPr lang="en-US" sz="4900" dirty="0" smtClean="0">
                <a:latin typeface="Times New Roman" pitchFamily="18" charset="0"/>
                <a:cs typeface="Times New Roman" pitchFamily="18" charset="0"/>
              </a:rPr>
              <a:t> of </a:t>
            </a:r>
            <a:r>
              <a:rPr lang="en-US" sz="4900" dirty="0" err="1" smtClean="0">
                <a:latin typeface="Times New Roman" pitchFamily="18" charset="0"/>
                <a:cs typeface="Times New Roman" pitchFamily="18" charset="0"/>
              </a:rPr>
              <a:t>Badami</a:t>
            </a:r>
            <a:r>
              <a:rPr lang="en-US" sz="4900" dirty="0" smtClean="0">
                <a:latin typeface="Times New Roman" pitchFamily="18" charset="0"/>
                <a:cs typeface="Times New Roman" pitchFamily="18" charset="0"/>
              </a:rPr>
              <a:t> referred to them as the seven mothers. Many of the inscriptions of the 10th-11th centuries CE record grants for the worship of </a:t>
            </a:r>
            <a:r>
              <a:rPr lang="en-US" sz="4900" i="1" dirty="0" err="1" smtClean="0">
                <a:latin typeface="Times New Roman" pitchFamily="18" charset="0"/>
                <a:cs typeface="Times New Roman" pitchFamily="18" charset="0"/>
              </a:rPr>
              <a:t>parivara</a:t>
            </a:r>
            <a:r>
              <a:rPr lang="en-US" sz="4900" dirty="0" smtClean="0">
                <a:latin typeface="Times New Roman" pitchFamily="18" charset="0"/>
                <a:cs typeface="Times New Roman" pitchFamily="18" charset="0"/>
              </a:rPr>
              <a:t> deities including </a:t>
            </a:r>
            <a:r>
              <a:rPr lang="en-US" sz="4900" i="1" dirty="0" err="1" smtClean="0">
                <a:latin typeface="Times New Roman" pitchFamily="18" charset="0"/>
                <a:cs typeface="Times New Roman" pitchFamily="18" charset="0"/>
              </a:rPr>
              <a:t>Saptamatrikas</a:t>
            </a:r>
            <a:r>
              <a:rPr lang="en-US" sz="4900" dirty="0" smtClean="0">
                <a:latin typeface="Times New Roman" pitchFamily="18" charset="0"/>
                <a:cs typeface="Times New Roman" pitchFamily="18" charset="0"/>
              </a:rPr>
              <a:t>. An inscription from </a:t>
            </a:r>
            <a:r>
              <a:rPr lang="en-US" sz="4900" i="1" dirty="0" err="1" smtClean="0">
                <a:latin typeface="Times New Roman" pitchFamily="18" charset="0"/>
                <a:cs typeface="Times New Roman" pitchFamily="18" charset="0"/>
              </a:rPr>
              <a:t>Alambakkam</a:t>
            </a:r>
            <a:r>
              <a:rPr lang="en-US" sz="4900" dirty="0" smtClean="0">
                <a:latin typeface="Times New Roman" pitchFamily="18" charset="0"/>
                <a:cs typeface="Times New Roman" pitchFamily="18" charset="0"/>
              </a:rPr>
              <a:t> dated in the Thirty one year of </a:t>
            </a:r>
            <a:r>
              <a:rPr lang="en-US" sz="4900" dirty="0" err="1" smtClean="0">
                <a:latin typeface="Times New Roman" pitchFamily="18" charset="0"/>
                <a:cs typeface="Times New Roman" pitchFamily="18" charset="0"/>
              </a:rPr>
              <a:t>Chola</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Rajadhirajadeva</a:t>
            </a:r>
            <a:r>
              <a:rPr lang="en-US" sz="4900" dirty="0" smtClean="0">
                <a:latin typeface="Times New Roman" pitchFamily="18" charset="0"/>
                <a:cs typeface="Times New Roman" pitchFamily="18" charset="0"/>
              </a:rPr>
              <a:t> (1049-50century CE.) mentions endowment to the temple of </a:t>
            </a:r>
            <a:r>
              <a:rPr lang="en-US" sz="4900" i="1" dirty="0" err="1" smtClean="0">
                <a:latin typeface="Times New Roman" pitchFamily="18" charset="0"/>
                <a:cs typeface="Times New Roman" pitchFamily="18" charset="0"/>
              </a:rPr>
              <a:t>Saptamatrikas</a:t>
            </a:r>
            <a:r>
              <a:rPr lang="en-US" sz="4900" dirty="0" smtClean="0">
                <a:latin typeface="Times New Roman" pitchFamily="18" charset="0"/>
                <a:cs typeface="Times New Roman" pitchFamily="18" charset="0"/>
              </a:rPr>
              <a:t> for the conduct of their worship (</a:t>
            </a:r>
            <a:r>
              <a:rPr lang="en-US" sz="4900" dirty="0" err="1" smtClean="0">
                <a:latin typeface="Times New Roman" pitchFamily="18" charset="0"/>
                <a:cs typeface="Times New Roman" pitchFamily="18" charset="0"/>
              </a:rPr>
              <a:t>Srivastava</a:t>
            </a:r>
            <a:r>
              <a:rPr lang="en-US" sz="4900" dirty="0" smtClean="0">
                <a:latin typeface="Times New Roman" pitchFamily="18" charset="0"/>
                <a:cs typeface="Times New Roman" pitchFamily="18" charset="0"/>
              </a:rPr>
              <a:t>, 1978.86). The iconic representations of the </a:t>
            </a:r>
            <a:r>
              <a:rPr lang="en-US" sz="4900" i="1" dirty="0" err="1" smtClean="0">
                <a:latin typeface="Times New Roman" pitchFamily="18" charset="0"/>
                <a:cs typeface="Times New Roman" pitchFamily="18" charset="0"/>
              </a:rPr>
              <a:t>matrikas</a:t>
            </a:r>
            <a:r>
              <a:rPr lang="en-US" sz="4900" dirty="0" smtClean="0">
                <a:latin typeface="Times New Roman" pitchFamily="18" charset="0"/>
                <a:cs typeface="Times New Roman" pitchFamily="18" charset="0"/>
              </a:rPr>
              <a:t> have occurred in </a:t>
            </a:r>
            <a:r>
              <a:rPr lang="en-US" sz="4900" dirty="0" err="1" smtClean="0">
                <a:latin typeface="Times New Roman" pitchFamily="18" charset="0"/>
                <a:cs typeface="Times New Roman" pitchFamily="18" charset="0"/>
              </a:rPr>
              <a:t>Odisha</a:t>
            </a:r>
            <a:r>
              <a:rPr lang="en-US" sz="4900" dirty="0" smtClean="0">
                <a:latin typeface="Times New Roman" pitchFamily="18" charset="0"/>
                <a:cs typeface="Times New Roman" pitchFamily="18" charset="0"/>
              </a:rPr>
              <a:t> from 7th century CE onwards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lgn="just">
              <a:buNone/>
            </a:pPr>
            <a:r>
              <a:rPr lang="en-US" b="1" i="1" dirty="0" err="1" smtClean="0">
                <a:latin typeface="Times New Roman" pitchFamily="18" charset="0"/>
                <a:cs typeface="Times New Roman" pitchFamily="18" charset="0"/>
              </a:rPr>
              <a:t>Saptamatrika</a:t>
            </a:r>
            <a:r>
              <a:rPr lang="en-US" b="1" dirty="0" smtClean="0">
                <a:latin typeface="Times New Roman" pitchFamily="18" charset="0"/>
                <a:cs typeface="Times New Roman" pitchFamily="18" charset="0"/>
              </a:rPr>
              <a:t> Panels and Images in Coastal </a:t>
            </a:r>
            <a:r>
              <a:rPr lang="en-US" b="1" dirty="0" err="1" smtClean="0">
                <a:latin typeface="Times New Roman" pitchFamily="18" charset="0"/>
                <a:cs typeface="Times New Roman" pitchFamily="18" charset="0"/>
              </a:rPr>
              <a:t>Odisha</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We have numerous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panels and loose stone images in the temples and museums attesting the prevalence of the cult of </a:t>
            </a:r>
            <a:r>
              <a:rPr lang="en-US" i="1" dirty="0" err="1" smtClean="0">
                <a:latin typeface="Times New Roman" pitchFamily="18" charset="0"/>
                <a:cs typeface="Times New Roman" pitchFamily="18" charset="0"/>
              </a:rPr>
              <a:t>Saptamatrikas</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The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panels and images in the temples withstanding the ravages of time till speak of the past glory of the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cult. The survey of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panels and images in the temples and museums of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shows that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are represented either in group or separately with two, four and eight arms, with </a:t>
            </a:r>
            <a:r>
              <a:rPr lang="en-US" i="1" dirty="0" err="1" smtClean="0">
                <a:latin typeface="Times New Roman" pitchFamily="18" charset="0"/>
                <a:cs typeface="Times New Roman" pitchFamily="18" charset="0"/>
              </a:rPr>
              <a:t>vahanas</a:t>
            </a:r>
            <a:r>
              <a:rPr lang="en-US" dirty="0" smtClean="0">
                <a:latin typeface="Times New Roman" pitchFamily="18" charset="0"/>
                <a:cs typeface="Times New Roman" pitchFamily="18" charset="0"/>
              </a:rPr>
              <a:t> and associate deities </a:t>
            </a:r>
            <a:r>
              <a:rPr lang="en-US" dirty="0" err="1" smtClean="0">
                <a:latin typeface="Times New Roman" pitchFamily="18" charset="0"/>
                <a:cs typeface="Times New Roman" pitchFamily="18" charset="0"/>
              </a:rPr>
              <a:t>Virabhadra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Ganesa</a:t>
            </a:r>
            <a:r>
              <a:rPr lang="en-US" dirty="0" smtClean="0">
                <a:latin typeface="Times New Roman" pitchFamily="18" charset="0"/>
                <a:cs typeface="Times New Roman" pitchFamily="18" charset="0"/>
              </a:rPr>
              <a:t> and without them and with local and chronological divergences They serve as the data for the study of the evolution of the iconographical features of the </a:t>
            </a:r>
            <a:r>
              <a:rPr lang="en-US" i="1" dirty="0" err="1" smtClean="0">
                <a:latin typeface="Times New Roman" pitchFamily="18" charset="0"/>
                <a:cs typeface="Times New Roman" pitchFamily="18" charset="0"/>
              </a:rPr>
              <a:t>Saptamatrikas</a:t>
            </a:r>
            <a:r>
              <a:rPr lang="en-US" dirty="0" smtClean="0">
                <a:latin typeface="Times New Roman" pitchFamily="18" charset="0"/>
                <a:cs typeface="Times New Roman" pitchFamily="18" charset="0"/>
              </a:rPr>
              <a:t> in the temple art of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in general Coastal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in Particular.</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smtClean="0">
                <a:latin typeface="Times New Roman" pitchFamily="18" charset="0"/>
                <a:cs typeface="Times New Roman" pitchFamily="18" charset="0"/>
              </a:rPr>
              <a:t>	The earliest extant set of </a:t>
            </a:r>
            <a:r>
              <a:rPr lang="en-US" i="1" dirty="0" err="1" smtClean="0">
                <a:latin typeface="Times New Roman" pitchFamily="18" charset="0"/>
                <a:cs typeface="Times New Roman" pitchFamily="18" charset="0"/>
              </a:rPr>
              <a:t>Saptamatrikas</a:t>
            </a:r>
            <a:r>
              <a:rPr lang="en-US" dirty="0" smtClean="0">
                <a:latin typeface="Times New Roman" pitchFamily="18" charset="0"/>
                <a:cs typeface="Times New Roman" pitchFamily="18" charset="0"/>
              </a:rPr>
              <a:t> appears on the north wall of the </a:t>
            </a:r>
            <a:r>
              <a:rPr lang="en-US" dirty="0" err="1" smtClean="0">
                <a:latin typeface="Times New Roman" pitchFamily="18" charset="0"/>
                <a:cs typeface="Times New Roman" pitchFamily="18" charset="0"/>
              </a:rPr>
              <a:t>jagamohana</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rPr>
              <a:t>Parasuramesvara</a:t>
            </a:r>
            <a:r>
              <a:rPr lang="en-US" dirty="0" smtClean="0">
                <a:latin typeface="Times New Roman" pitchFamily="18" charset="0"/>
                <a:cs typeface="Times New Roman" pitchFamily="18" charset="0"/>
              </a:rPr>
              <a:t> Temple.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are seated in </a:t>
            </a:r>
            <a:r>
              <a:rPr lang="en-US" i="1" dirty="0" err="1" smtClean="0">
                <a:latin typeface="Times New Roman" pitchFamily="18" charset="0"/>
                <a:cs typeface="Times New Roman" pitchFamily="18" charset="0"/>
              </a:rPr>
              <a:t>padmasana</a:t>
            </a:r>
            <a:r>
              <a:rPr lang="en-US" dirty="0" smtClean="0">
                <a:latin typeface="Times New Roman" pitchFamily="18" charset="0"/>
                <a:cs typeface="Times New Roman" pitchFamily="18" charset="0"/>
              </a:rPr>
              <a:t> or </a:t>
            </a:r>
            <a:r>
              <a:rPr lang="en-US" i="1" dirty="0" err="1" smtClean="0">
                <a:latin typeface="Times New Roman" pitchFamily="18" charset="0"/>
                <a:cs typeface="Times New Roman" pitchFamily="18" charset="0"/>
              </a:rPr>
              <a:t>paryanka</a:t>
            </a:r>
            <a:r>
              <a:rPr lang="en-US" dirty="0" smtClean="0">
                <a:latin typeface="Times New Roman" pitchFamily="18" charset="0"/>
                <a:cs typeface="Times New Roman" pitchFamily="18" charset="0"/>
              </a:rPr>
              <a:t> rather than in </a:t>
            </a:r>
            <a:r>
              <a:rPr lang="en-US" i="1" dirty="0" err="1" smtClean="0">
                <a:latin typeface="Times New Roman" pitchFamily="18" charset="0"/>
                <a:cs typeface="Times New Roman" pitchFamily="18" charset="0"/>
              </a:rPr>
              <a:t>lalitasana</a:t>
            </a:r>
            <a:r>
              <a:rPr lang="en-US" dirty="0" smtClean="0">
                <a:latin typeface="Times New Roman" pitchFamily="18" charset="0"/>
                <a:cs typeface="Times New Roman" pitchFamily="18" charset="0"/>
              </a:rPr>
              <a:t> as standard on later images. In the sanctum of the </a:t>
            </a:r>
            <a:r>
              <a:rPr lang="en-US" dirty="0" err="1" smtClean="0">
                <a:latin typeface="Times New Roman" pitchFamily="18" charset="0"/>
                <a:cs typeface="Times New Roman" pitchFamily="18" charset="0"/>
              </a:rPr>
              <a:t>Vaital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Deul</a:t>
            </a:r>
            <a:r>
              <a:rPr lang="en-US" dirty="0" smtClean="0">
                <a:latin typeface="Times New Roman" pitchFamily="18" charset="0"/>
                <a:cs typeface="Times New Roman" pitchFamily="18" charset="0"/>
              </a:rPr>
              <a:t> there are eight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astamatrikas</a:t>
            </a:r>
            <a:r>
              <a:rPr lang="en-US" dirty="0" smtClean="0">
                <a:latin typeface="Times New Roman" pitchFamily="18" charset="0"/>
                <a:cs typeface="Times New Roman" pitchFamily="18" charset="0"/>
              </a:rPr>
              <a:t>), including the presiding </a:t>
            </a:r>
            <a:r>
              <a:rPr lang="en-US" dirty="0" err="1" smtClean="0">
                <a:latin typeface="Times New Roman" pitchFamily="18" charset="0"/>
                <a:cs typeface="Times New Roman" pitchFamily="18" charset="0"/>
              </a:rPr>
              <a:t>Chamunda</a:t>
            </a:r>
            <a:r>
              <a:rPr lang="en-US" dirty="0" smtClean="0">
                <a:latin typeface="Times New Roman" pitchFamily="18" charset="0"/>
                <a:cs typeface="Times New Roman" pitchFamily="18" charset="0"/>
              </a:rPr>
              <a:t> who is larger in size.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Seminar Pic\DSC_0222.JPG"/>
          <p:cNvPicPr>
            <a:picLocks noGrp="1" noChangeAspect="1" noChangeArrowheads="1"/>
          </p:cNvPicPr>
          <p:nvPr>
            <p:ph idx="1"/>
          </p:nvPr>
        </p:nvPicPr>
        <p:blipFill>
          <a:blip r:embed="rId2" cstate="print"/>
          <a:srcRect/>
          <a:stretch>
            <a:fillRect/>
          </a:stretch>
        </p:blipFill>
        <p:spPr bwMode="auto">
          <a:xfrm>
            <a:off x="4495800" y="2362200"/>
            <a:ext cx="4038600" cy="2692400"/>
          </a:xfrm>
          <a:prstGeom prst="rect">
            <a:avLst/>
          </a:prstGeom>
          <a:noFill/>
          <a:ln>
            <a:solidFill>
              <a:schemeClr val="tx2">
                <a:lumMod val="60000"/>
                <a:lumOff val="40000"/>
              </a:schemeClr>
            </a:solidFill>
          </a:ln>
        </p:spPr>
      </p:pic>
      <p:sp>
        <p:nvSpPr>
          <p:cNvPr id="2" name="Title 1"/>
          <p:cNvSpPr>
            <a:spLocks noGrp="1"/>
          </p:cNvSpPr>
          <p:nvPr>
            <p:ph type="title"/>
          </p:nvPr>
        </p:nvSpPr>
        <p:spPr/>
        <p:txBody>
          <a:bodyPr>
            <a:normAutofit/>
          </a:bodyPr>
          <a:lstStyle/>
          <a:p>
            <a:r>
              <a:rPr lang="en-US" sz="1800" b="1" dirty="0" smtClean="0">
                <a:latin typeface="Times New Roman" pitchFamily="18" charset="0"/>
                <a:cs typeface="Times New Roman" pitchFamily="18" charset="0"/>
              </a:rPr>
              <a:t>The earliest extant set of </a:t>
            </a:r>
            <a:r>
              <a:rPr lang="en-US" sz="1800" b="1" i="1" dirty="0" err="1" smtClean="0">
                <a:latin typeface="Times New Roman" pitchFamily="18" charset="0"/>
                <a:cs typeface="Times New Roman" pitchFamily="18" charset="0"/>
              </a:rPr>
              <a:t>Saptamatrika</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images appears on the northern wall of the </a:t>
            </a:r>
            <a:r>
              <a:rPr lang="en-US" sz="1800" b="1" dirty="0" err="1" smtClean="0">
                <a:latin typeface="Times New Roman" pitchFamily="18" charset="0"/>
                <a:cs typeface="Times New Roman" pitchFamily="18" charset="0"/>
              </a:rPr>
              <a:t>jagamohana</a:t>
            </a:r>
            <a:r>
              <a:rPr lang="en-US" sz="1800" b="1" dirty="0" smtClean="0">
                <a:latin typeface="Times New Roman" pitchFamily="18" charset="0"/>
                <a:cs typeface="Times New Roman" pitchFamily="18" charset="0"/>
              </a:rPr>
              <a:t> of </a:t>
            </a:r>
            <a:r>
              <a:rPr lang="en-US" sz="1800" b="1" dirty="0" err="1" smtClean="0">
                <a:latin typeface="Times New Roman" pitchFamily="18" charset="0"/>
                <a:cs typeface="Times New Roman" pitchFamily="18" charset="0"/>
              </a:rPr>
              <a:t>Parasuramesvara</a:t>
            </a:r>
            <a:r>
              <a:rPr lang="en-US" sz="1800" b="1" dirty="0" smtClean="0">
                <a:latin typeface="Times New Roman" pitchFamily="18" charset="0"/>
                <a:cs typeface="Times New Roman" pitchFamily="18" charset="0"/>
              </a:rPr>
              <a:t> Temple at Bhubaneswar</a:t>
            </a:r>
            <a:endParaRPr lang="en-US" sz="1800" b="1" dirty="0"/>
          </a:p>
        </p:txBody>
      </p:sp>
      <p:pic>
        <p:nvPicPr>
          <p:cNvPr id="1027" name="Picture 3" descr="C:\Users\DELL\Desktop\Seminar Pic\DSC_0095.JPG"/>
          <p:cNvPicPr>
            <a:picLocks noChangeAspect="1" noChangeArrowheads="1"/>
          </p:cNvPicPr>
          <p:nvPr/>
        </p:nvPicPr>
        <p:blipFill>
          <a:blip r:embed="rId3" cstate="print"/>
          <a:srcRect/>
          <a:stretch>
            <a:fillRect/>
          </a:stretch>
        </p:blipFill>
        <p:spPr bwMode="auto">
          <a:xfrm>
            <a:off x="228600" y="2362200"/>
            <a:ext cx="4114800" cy="2743200"/>
          </a:xfrm>
          <a:prstGeom prst="rect">
            <a:avLst/>
          </a:prstGeom>
          <a:ln>
            <a:solidFill>
              <a:schemeClr val="tx2">
                <a:lumMod val="60000"/>
                <a:lumOff val="40000"/>
              </a:schemeClr>
            </a:solidFill>
          </a:ln>
        </p:spPr>
        <p:style>
          <a:lnRef idx="2">
            <a:schemeClr val="accent4"/>
          </a:lnRef>
          <a:fillRef idx="1">
            <a:schemeClr val="lt1"/>
          </a:fillRef>
          <a:effectRef idx="0">
            <a:schemeClr val="accent4"/>
          </a:effectRef>
          <a:fontRef idx="minor">
            <a:schemeClr val="dk1"/>
          </a:fontRef>
        </p:style>
      </p:pic>
      <p:cxnSp>
        <p:nvCxnSpPr>
          <p:cNvPr id="8" name="Straight Arrow Connector 7"/>
          <p:cNvCxnSpPr/>
          <p:nvPr/>
        </p:nvCxnSpPr>
        <p:spPr>
          <a:xfrm rot="16200000" flipH="1">
            <a:off x="4305300" y="4000500"/>
            <a:ext cx="381000" cy="304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algn="just">
              <a:buNone/>
            </a:pPr>
            <a:r>
              <a:rPr lang="en-US" dirty="0" smtClean="0">
                <a:latin typeface="Times New Roman" pitchFamily="18" charset="0"/>
                <a:cs typeface="Times New Roman" pitchFamily="18" charset="0"/>
              </a:rPr>
              <a:t>	One of the earliest sets of </a:t>
            </a:r>
            <a:r>
              <a:rPr lang="en-US" i="1" dirty="0" err="1" smtClean="0">
                <a:latin typeface="Times New Roman" pitchFamily="18" charset="0"/>
                <a:cs typeface="Times New Roman" pitchFamily="18" charset="0"/>
              </a:rPr>
              <a:t>Saptamatrikas</a:t>
            </a:r>
            <a:r>
              <a:rPr lang="en-US" i="1" dirty="0" smtClean="0">
                <a:latin typeface="Times New Roman" pitchFamily="18" charset="0"/>
                <a:cs typeface="Times New Roman" pitchFamily="18" charset="0"/>
              </a:rPr>
              <a:t> in</a:t>
            </a:r>
            <a:r>
              <a:rPr lang="en-US" dirty="0" smtClean="0">
                <a:latin typeface="Times New Roman" pitchFamily="18" charset="0"/>
                <a:cs typeface="Times New Roman" pitchFamily="18" charset="0"/>
              </a:rPr>
              <a:t> eastern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in which a child is supported on the thigh is the one on the </a:t>
            </a:r>
            <a:r>
              <a:rPr lang="en-US" dirty="0" err="1" smtClean="0">
                <a:latin typeface="Times New Roman" pitchFamily="18" charset="0"/>
                <a:cs typeface="Times New Roman" pitchFamily="18" charset="0"/>
              </a:rPr>
              <a:t>jagamohana</a:t>
            </a:r>
            <a:r>
              <a:rPr lang="en-US" dirty="0" smtClean="0">
                <a:latin typeface="Times New Roman" pitchFamily="18" charset="0"/>
                <a:cs typeface="Times New Roman" pitchFamily="18" charset="0"/>
              </a:rPr>
              <a:t> ceiling of the </a:t>
            </a:r>
            <a:r>
              <a:rPr lang="en-US" dirty="0" err="1" smtClean="0">
                <a:latin typeface="Times New Roman" pitchFamily="18" charset="0"/>
                <a:cs typeface="Times New Roman" pitchFamily="18" charset="0"/>
              </a:rPr>
              <a:t>Muktesvara</a:t>
            </a:r>
            <a:r>
              <a:rPr lang="en-US" dirty="0" smtClean="0">
                <a:latin typeface="Times New Roman" pitchFamily="18" charset="0"/>
                <a:cs typeface="Times New Roman" pitchFamily="18" charset="0"/>
              </a:rPr>
              <a:t>. They each occupy a petal, along with </a:t>
            </a:r>
            <a:r>
              <a:rPr lang="en-US" dirty="0" err="1" smtClean="0">
                <a:latin typeface="Times New Roman" pitchFamily="18" charset="0"/>
                <a:cs typeface="Times New Roman" pitchFamily="18" charset="0"/>
              </a:rPr>
              <a:t>Virabhadra</a:t>
            </a:r>
            <a:r>
              <a:rPr lang="en-US" dirty="0" smtClean="0">
                <a:latin typeface="Times New Roman" pitchFamily="18" charset="0"/>
                <a:cs typeface="Times New Roman" pitchFamily="18" charset="0"/>
              </a:rPr>
              <a:t>, in the lotus-medallion at the center. Except for </a:t>
            </a:r>
            <a:r>
              <a:rPr lang="en-US" dirty="0" err="1" smtClean="0">
                <a:latin typeface="Times New Roman" pitchFamily="18" charset="0"/>
                <a:cs typeface="Times New Roman" pitchFamily="18" charset="0"/>
              </a:rPr>
              <a:t>Chamunda</a:t>
            </a:r>
            <a:r>
              <a:rPr lang="en-US" dirty="0" smtClean="0">
                <a:latin typeface="Times New Roman" pitchFamily="18" charset="0"/>
                <a:cs typeface="Times New Roman" pitchFamily="18" charset="0"/>
              </a:rPr>
              <a:t>, childless and in </a:t>
            </a:r>
            <a:r>
              <a:rPr lang="en-US" i="1" dirty="0" err="1" smtClean="0">
                <a:latin typeface="Times New Roman" pitchFamily="18" charset="0"/>
                <a:cs typeface="Times New Roman" pitchFamily="18" charset="0"/>
              </a:rPr>
              <a:t>ardhaparyanka</a:t>
            </a:r>
            <a:r>
              <a:rPr lang="en-US" dirty="0" smtClean="0">
                <a:latin typeface="Times New Roman" pitchFamily="18" charset="0"/>
                <a:cs typeface="Times New Roman" pitchFamily="18" charset="0"/>
              </a:rPr>
              <a:t>, they are each in </a:t>
            </a:r>
            <a:r>
              <a:rPr lang="en-US" i="1" dirty="0" err="1" smtClean="0">
                <a:latin typeface="Times New Roman" pitchFamily="18" charset="0"/>
                <a:cs typeface="Times New Roman" pitchFamily="18" charset="0"/>
              </a:rPr>
              <a:t>lalitasana</a:t>
            </a:r>
            <a:r>
              <a:rPr lang="en-US" dirty="0" smtClean="0">
                <a:latin typeface="Times New Roman" pitchFamily="18" charset="0"/>
                <a:cs typeface="Times New Roman" pitchFamily="18" charset="0"/>
              </a:rPr>
              <a:t> and hold a child. In the </a:t>
            </a:r>
            <a:r>
              <a:rPr lang="en-US" i="1" dirty="0" err="1" smtClean="0">
                <a:latin typeface="Times New Roman" pitchFamily="18" charset="0"/>
                <a:cs typeface="Times New Roman" pitchFamily="18" charset="0"/>
              </a:rPr>
              <a:t>Madalapanji</a:t>
            </a:r>
            <a:r>
              <a:rPr lang="en-US" dirty="0" smtClean="0">
                <a:latin typeface="Times New Roman" pitchFamily="18" charset="0"/>
                <a:cs typeface="Times New Roman" pitchFamily="18" charset="0"/>
              </a:rPr>
              <a:t> it is recorded that </a:t>
            </a:r>
            <a:r>
              <a:rPr lang="en-US" dirty="0" err="1" smtClean="0">
                <a:latin typeface="Times New Roman" pitchFamily="18" charset="0"/>
                <a:cs typeface="Times New Roman" pitchFamily="18" charset="0"/>
              </a:rPr>
              <a:t>Chakrakesarin</a:t>
            </a:r>
            <a:r>
              <a:rPr lang="en-US" dirty="0" smtClean="0">
                <a:latin typeface="Times New Roman" pitchFamily="18" charset="0"/>
                <a:cs typeface="Times New Roman" pitchFamily="18" charset="0"/>
              </a:rPr>
              <a:t>, a king of the </a:t>
            </a:r>
            <a:r>
              <a:rPr lang="en-US" dirty="0" err="1" smtClean="0">
                <a:latin typeface="Times New Roman" pitchFamily="18" charset="0"/>
                <a:cs typeface="Times New Roman" pitchFamily="18" charset="0"/>
              </a:rPr>
              <a:t>Kesari</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Somavamsi</a:t>
            </a:r>
            <a:r>
              <a:rPr lang="en-US" dirty="0" smtClean="0">
                <a:latin typeface="Times New Roman" pitchFamily="18" charset="0"/>
                <a:cs typeface="Times New Roman" pitchFamily="18" charset="0"/>
              </a:rPr>
              <a:t> dynasty, erected a temple of eight </a:t>
            </a:r>
            <a:r>
              <a:rPr lang="en-US" dirty="0" err="1" smtClean="0">
                <a:latin typeface="Times New Roman" pitchFamily="18" charset="0"/>
                <a:cs typeface="Times New Roman" pitchFamily="18" charset="0"/>
              </a:rPr>
              <a:t>Chandis</a:t>
            </a:r>
            <a:r>
              <a:rPr lang="en-US" dirty="0" smtClean="0">
                <a:latin typeface="Times New Roman" pitchFamily="18" charset="0"/>
                <a:cs typeface="Times New Roman" pitchFamily="18" charset="0"/>
              </a:rPr>
              <a:t> or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and that another </a:t>
            </a:r>
            <a:r>
              <a:rPr lang="en-US" dirty="0" err="1" smtClean="0">
                <a:latin typeface="Times New Roman" pitchFamily="18" charset="0"/>
                <a:cs typeface="Times New Roman" pitchFamily="18" charset="0"/>
              </a:rPr>
              <a:t>Somavamsi</a:t>
            </a:r>
            <a:r>
              <a:rPr lang="en-US" dirty="0" smtClean="0">
                <a:latin typeface="Times New Roman" pitchFamily="18" charset="0"/>
                <a:cs typeface="Times New Roman" pitchFamily="18" charset="0"/>
              </a:rPr>
              <a:t> ruler, </a:t>
            </a:r>
            <a:r>
              <a:rPr lang="en-US" dirty="0" err="1" smtClean="0">
                <a:latin typeface="Times New Roman" pitchFamily="18" charset="0"/>
                <a:cs typeface="Times New Roman" pitchFamily="18" charset="0"/>
              </a:rPr>
              <a:t>Bhimakesarin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Bhimaratha</a:t>
            </a:r>
            <a:r>
              <a:rPr lang="en-US" dirty="0" smtClean="0">
                <a:latin typeface="Times New Roman" pitchFamily="18" charset="0"/>
                <a:cs typeface="Times New Roman" pitchFamily="18" charset="0"/>
              </a:rPr>
              <a:t>), who was a great worshipper of Devi, installed seven sisters (</a:t>
            </a:r>
            <a:r>
              <a:rPr lang="en-US" i="1" dirty="0" err="1" smtClean="0">
                <a:latin typeface="Times New Roman" pitchFamily="18" charset="0"/>
                <a:cs typeface="Times New Roman" pitchFamily="18" charset="0"/>
              </a:rPr>
              <a:t>satabhauni</a:t>
            </a:r>
            <a:r>
              <a:rPr lang="en-US" dirty="0" smtClean="0">
                <a:latin typeface="Times New Roman" pitchFamily="18" charset="0"/>
                <a:cs typeface="Times New Roman" pitchFamily="18" charset="0"/>
              </a:rPr>
              <a:t>) on the Eastern side of the </a:t>
            </a:r>
            <a:r>
              <a:rPr lang="en-US" dirty="0" err="1" smtClean="0">
                <a:latin typeface="Times New Roman" pitchFamily="18" charset="0"/>
                <a:cs typeface="Times New Roman" pitchFamily="18" charset="0"/>
              </a:rPr>
              <a:t>Markandesvara</a:t>
            </a:r>
            <a:r>
              <a:rPr lang="en-US" dirty="0" smtClean="0">
                <a:latin typeface="Times New Roman" pitchFamily="18" charset="0"/>
                <a:cs typeface="Times New Roman" pitchFamily="18" charset="0"/>
              </a:rPr>
              <a:t> tank. The seven sisters mentioned in the </a:t>
            </a:r>
            <a:r>
              <a:rPr lang="en-US" i="1" dirty="0" err="1" smtClean="0">
                <a:latin typeface="Times New Roman" pitchFamily="18" charset="0"/>
                <a:cs typeface="Times New Roman" pitchFamily="18" charset="0"/>
              </a:rPr>
              <a:t>Madalapanji</a:t>
            </a:r>
            <a:r>
              <a:rPr lang="en-US" dirty="0" smtClean="0">
                <a:latin typeface="Times New Roman" pitchFamily="18" charset="0"/>
                <a:cs typeface="Times New Roman" pitchFamily="18" charset="0"/>
              </a:rPr>
              <a:t> most likely refer to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which still exist on the eastern side of the </a:t>
            </a:r>
            <a:r>
              <a:rPr lang="en-US" dirty="0" err="1" smtClean="0">
                <a:latin typeface="Times New Roman" pitchFamily="18" charset="0"/>
                <a:cs typeface="Times New Roman" pitchFamily="18" charset="0"/>
              </a:rPr>
              <a:t>markandesvara</a:t>
            </a:r>
            <a:r>
              <a:rPr lang="en-US" dirty="0" smtClean="0">
                <a:latin typeface="Times New Roman" pitchFamily="18" charset="0"/>
                <a:cs typeface="Times New Roman" pitchFamily="18" charset="0"/>
              </a:rPr>
              <a:t> tank at </a:t>
            </a:r>
            <a:r>
              <a:rPr lang="en-US" dirty="0" err="1" smtClean="0">
                <a:latin typeface="Times New Roman" pitchFamily="18" charset="0"/>
                <a:cs typeface="Times New Roman" pitchFamily="18" charset="0"/>
              </a:rPr>
              <a:t>Puri</a:t>
            </a:r>
            <a:r>
              <a:rPr lang="en-US" dirty="0" smtClean="0">
                <a:latin typeface="Times New Roman" pitchFamily="18" charset="0"/>
                <a:cs typeface="Times New Roman" pitchFamily="18" charset="0"/>
              </a:rPr>
              <a:t>. There is also a set of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carved on the upper </a:t>
            </a:r>
            <a:r>
              <a:rPr lang="en-US" dirty="0" err="1" smtClean="0">
                <a:latin typeface="Times New Roman" pitchFamily="18" charset="0"/>
                <a:cs typeface="Times New Roman" pitchFamily="18" charset="0"/>
              </a:rPr>
              <a:t>jangha</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rPr>
              <a:t>deula</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rPr>
              <a:t>Jalesvara</a:t>
            </a:r>
            <a:r>
              <a:rPr lang="en-US" dirty="0" smtClean="0">
                <a:latin typeface="Times New Roman" pitchFamily="18" charset="0"/>
                <a:cs typeface="Times New Roman" pitchFamily="18" charset="0"/>
              </a:rPr>
              <a:t> temple at </a:t>
            </a:r>
            <a:r>
              <a:rPr lang="en-US" dirty="0" err="1" smtClean="0">
                <a:latin typeface="Times New Roman" pitchFamily="18" charset="0"/>
                <a:cs typeface="Times New Roman" pitchFamily="18" charset="0"/>
              </a:rPr>
              <a:t>Kalarahanga</a:t>
            </a:r>
            <a:r>
              <a:rPr lang="en-US" dirty="0" smtClean="0">
                <a:latin typeface="Times New Roman" pitchFamily="18" charset="0"/>
                <a:cs typeface="Times New Roman" pitchFamily="18" charset="0"/>
              </a:rPr>
              <a:t> and another set on the upper </a:t>
            </a:r>
            <a:r>
              <a:rPr lang="en-US" dirty="0" err="1" smtClean="0">
                <a:latin typeface="Times New Roman" pitchFamily="18" charset="0"/>
                <a:cs typeface="Times New Roman" pitchFamily="18" charset="0"/>
              </a:rPr>
              <a:t>jangha</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rPr>
              <a:t>Brahmesvara</a:t>
            </a:r>
            <a:r>
              <a:rPr lang="en-US" dirty="0" smtClean="0">
                <a:latin typeface="Times New Roman" pitchFamily="18" charset="0"/>
                <a:cs typeface="Times New Roman" pitchFamily="18" charset="0"/>
              </a:rPr>
              <a:t> temple at </a:t>
            </a:r>
            <a:r>
              <a:rPr lang="en-US" dirty="0" err="1" smtClean="0">
                <a:latin typeface="Times New Roman" pitchFamily="18" charset="0"/>
                <a:cs typeface="Times New Roman" pitchFamily="18" charset="0"/>
              </a:rPr>
              <a:t>Beraboi</a:t>
            </a:r>
            <a:r>
              <a:rPr lang="en-US" dirty="0" smtClean="0">
                <a:latin typeface="Times New Roman" pitchFamily="18" charset="0"/>
                <a:cs typeface="Times New Roman" pitchFamily="18" charset="0"/>
              </a:rPr>
              <a:t>, both temples dating to the end of the </a:t>
            </a:r>
            <a:r>
              <a:rPr lang="en-US" dirty="0" err="1" smtClean="0">
                <a:latin typeface="Times New Roman" pitchFamily="18" charset="0"/>
                <a:cs typeface="Times New Roman" pitchFamily="18" charset="0"/>
              </a:rPr>
              <a:t>Somavamsi</a:t>
            </a:r>
            <a:r>
              <a:rPr lang="en-US" dirty="0" smtClean="0">
                <a:latin typeface="Times New Roman" pitchFamily="18" charset="0"/>
                <a:cs typeface="Times New Roman" pitchFamily="18" charset="0"/>
              </a:rPr>
              <a:t> period.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Seminar Pic\DSC_0072.JPG"/>
          <p:cNvPicPr>
            <a:picLocks noGrp="1" noChangeAspect="1" noChangeArrowheads="1"/>
          </p:cNvPicPr>
          <p:nvPr>
            <p:ph idx="1"/>
          </p:nvPr>
        </p:nvPicPr>
        <p:blipFill>
          <a:blip r:embed="rId2" cstate="print"/>
          <a:srcRect/>
          <a:stretch>
            <a:fillRect/>
          </a:stretch>
        </p:blipFill>
        <p:spPr bwMode="auto">
          <a:xfrm>
            <a:off x="2438400" y="4343400"/>
            <a:ext cx="3543300" cy="2362200"/>
          </a:xfrm>
          <a:prstGeom prst="rect">
            <a:avLst/>
          </a:prstGeom>
          <a:noFill/>
          <a:ln>
            <a:solidFill>
              <a:schemeClr val="tx2">
                <a:lumMod val="60000"/>
                <a:lumOff val="40000"/>
              </a:schemeClr>
            </a:solidFill>
          </a:ln>
        </p:spPr>
      </p:pic>
      <p:sp>
        <p:nvSpPr>
          <p:cNvPr id="2" name="Title 1"/>
          <p:cNvSpPr>
            <a:spLocks noGrp="1"/>
          </p:cNvSpPr>
          <p:nvPr>
            <p:ph type="title"/>
          </p:nvPr>
        </p:nvSpPr>
        <p:spPr/>
        <p:txBody>
          <a:bodyPr>
            <a:noAutofit/>
          </a:bodyPr>
          <a:lstStyle/>
          <a:p>
            <a:r>
              <a:rPr lang="en-US" sz="1800" b="1" dirty="0" smtClean="0">
                <a:latin typeface="Times New Roman" pitchFamily="18" charset="0"/>
                <a:cs typeface="Times New Roman" pitchFamily="18" charset="0"/>
              </a:rPr>
              <a:t>A sets of </a:t>
            </a:r>
            <a:r>
              <a:rPr lang="en-US" sz="1800" b="1" i="1" dirty="0" err="1" smtClean="0">
                <a:latin typeface="Times New Roman" pitchFamily="18" charset="0"/>
                <a:cs typeface="Times New Roman" pitchFamily="18" charset="0"/>
              </a:rPr>
              <a:t>Saptamatrika</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images</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which a child is supported on the thigh on the </a:t>
            </a:r>
            <a:r>
              <a:rPr lang="en-US" sz="1800" b="1" dirty="0" err="1" smtClean="0">
                <a:latin typeface="Times New Roman" pitchFamily="18" charset="0"/>
                <a:cs typeface="Times New Roman" pitchFamily="18" charset="0"/>
              </a:rPr>
              <a:t>jagamohana</a:t>
            </a:r>
            <a:r>
              <a:rPr lang="en-US" sz="1800" b="1" dirty="0" smtClean="0">
                <a:latin typeface="Times New Roman" pitchFamily="18" charset="0"/>
                <a:cs typeface="Times New Roman" pitchFamily="18" charset="0"/>
              </a:rPr>
              <a:t> ceiling of the </a:t>
            </a:r>
            <a:r>
              <a:rPr lang="en-US" sz="1800" b="1" dirty="0" err="1" smtClean="0">
                <a:latin typeface="Times New Roman" pitchFamily="18" charset="0"/>
                <a:cs typeface="Times New Roman" pitchFamily="18" charset="0"/>
              </a:rPr>
              <a:t>Muktesvara</a:t>
            </a:r>
            <a:r>
              <a:rPr lang="en-US" sz="1800" b="1" dirty="0" smtClean="0">
                <a:latin typeface="Times New Roman" pitchFamily="18" charset="0"/>
                <a:cs typeface="Times New Roman" pitchFamily="18" charset="0"/>
              </a:rPr>
              <a:t> Temple at Bhubaneswar, </a:t>
            </a:r>
            <a:r>
              <a:rPr lang="en-US" sz="1800" b="1" dirty="0" err="1" smtClean="0">
                <a:latin typeface="Times New Roman" pitchFamily="18" charset="0"/>
                <a:cs typeface="Times New Roman" pitchFamily="18" charset="0"/>
              </a:rPr>
              <a:t>Khurda</a:t>
            </a:r>
            <a:endParaRPr lang="en-US" sz="1800" b="1" dirty="0"/>
          </a:p>
        </p:txBody>
      </p:sp>
      <p:pic>
        <p:nvPicPr>
          <p:cNvPr id="2051" name="Picture 3" descr="C:\Users\DELL\Desktop\Seminar Pic\DSC_0061.JPG"/>
          <p:cNvPicPr>
            <a:picLocks noChangeAspect="1" noChangeArrowheads="1"/>
          </p:cNvPicPr>
          <p:nvPr/>
        </p:nvPicPr>
        <p:blipFill>
          <a:blip r:embed="rId3" cstate="print"/>
          <a:srcRect/>
          <a:stretch>
            <a:fillRect/>
          </a:stretch>
        </p:blipFill>
        <p:spPr bwMode="auto">
          <a:xfrm>
            <a:off x="228600" y="1524000"/>
            <a:ext cx="4114800" cy="2743200"/>
          </a:xfrm>
          <a:prstGeom prst="rect">
            <a:avLst/>
          </a:prstGeom>
          <a:noFill/>
          <a:ln>
            <a:solidFill>
              <a:schemeClr val="tx2">
                <a:lumMod val="60000"/>
                <a:lumOff val="40000"/>
              </a:schemeClr>
            </a:solidFill>
          </a:ln>
        </p:spPr>
      </p:pic>
      <p:pic>
        <p:nvPicPr>
          <p:cNvPr id="2052" name="Picture 4" descr="C:\Users\DELL\Desktop\Seminar Pic\DSC_0136.JPG"/>
          <p:cNvPicPr>
            <a:picLocks noChangeAspect="1" noChangeArrowheads="1"/>
          </p:cNvPicPr>
          <p:nvPr/>
        </p:nvPicPr>
        <p:blipFill>
          <a:blip r:embed="rId4" cstate="print"/>
          <a:srcRect/>
          <a:stretch>
            <a:fillRect/>
          </a:stretch>
        </p:blipFill>
        <p:spPr bwMode="auto">
          <a:xfrm>
            <a:off x="4686300" y="1524000"/>
            <a:ext cx="4000500" cy="2667000"/>
          </a:xfrm>
          <a:prstGeom prst="rect">
            <a:avLst/>
          </a:prstGeom>
          <a:noFill/>
          <a:ln>
            <a:solidFill>
              <a:schemeClr val="tx2">
                <a:lumMod val="60000"/>
                <a:lumOff val="40000"/>
              </a:schemeClr>
            </a:solidFill>
          </a:ln>
        </p:spPr>
      </p:pic>
      <p:cxnSp>
        <p:nvCxnSpPr>
          <p:cNvPr id="9" name="Straight Connector 8"/>
          <p:cNvCxnSpPr/>
          <p:nvPr/>
        </p:nvCxnSpPr>
        <p:spPr>
          <a:xfrm>
            <a:off x="4343400" y="2590800"/>
            <a:ext cx="3810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2514600" y="2971800"/>
            <a:ext cx="220980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Seminar Pic\DSC_0290.JPG"/>
          <p:cNvPicPr>
            <a:picLocks noGrp="1" noChangeAspect="1" noChangeArrowheads="1"/>
          </p:cNvPicPr>
          <p:nvPr>
            <p:ph idx="1"/>
          </p:nvPr>
        </p:nvPicPr>
        <p:blipFill>
          <a:blip r:embed="rId2" cstate="print"/>
          <a:srcRect/>
          <a:stretch>
            <a:fillRect/>
          </a:stretch>
        </p:blipFill>
        <p:spPr bwMode="auto">
          <a:xfrm>
            <a:off x="457200" y="1524000"/>
            <a:ext cx="3429000" cy="2286000"/>
          </a:xfrm>
          <a:prstGeom prst="rect">
            <a:avLst/>
          </a:prstGeom>
          <a:noFill/>
          <a:ln>
            <a:solidFill>
              <a:schemeClr val="tx2">
                <a:lumMod val="60000"/>
                <a:lumOff val="40000"/>
              </a:schemeClr>
            </a:solidFill>
          </a:ln>
        </p:spPr>
      </p:pic>
      <p:sp>
        <p:nvSpPr>
          <p:cNvPr id="2" name="Title 1"/>
          <p:cNvSpPr>
            <a:spLocks noGrp="1"/>
          </p:cNvSpPr>
          <p:nvPr>
            <p:ph type="title"/>
          </p:nvPr>
        </p:nvSpPr>
        <p:spPr/>
        <p:txBody>
          <a:bodyPr>
            <a:normAutofit/>
          </a:bodyPr>
          <a:lstStyle/>
          <a:p>
            <a:r>
              <a:rPr lang="en-US" sz="1800" b="1" dirty="0" smtClean="0">
                <a:latin typeface="Times New Roman" pitchFamily="18" charset="0"/>
                <a:cs typeface="Times New Roman" pitchFamily="18" charset="0"/>
              </a:rPr>
              <a:t>A sets of new discovered  </a:t>
            </a:r>
            <a:r>
              <a:rPr lang="en-US" sz="1800" b="1" i="1" dirty="0" err="1" smtClean="0">
                <a:latin typeface="Times New Roman" pitchFamily="18" charset="0"/>
                <a:cs typeface="Times New Roman" pitchFamily="18" charset="0"/>
              </a:rPr>
              <a:t>Saptamatrika</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images</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which a child supported on the thigh on the </a:t>
            </a:r>
            <a:r>
              <a:rPr lang="en-US" sz="1800" b="1" dirty="0" err="1" smtClean="0">
                <a:latin typeface="Times New Roman" pitchFamily="18" charset="0"/>
                <a:cs typeface="Times New Roman" pitchFamily="18" charset="0"/>
              </a:rPr>
              <a:t>jagamohana</a:t>
            </a:r>
            <a:r>
              <a:rPr lang="en-US" sz="1800" b="1" dirty="0" smtClean="0">
                <a:latin typeface="Times New Roman" pitchFamily="18" charset="0"/>
                <a:cs typeface="Times New Roman" pitchFamily="18" charset="0"/>
              </a:rPr>
              <a:t> ceiling of the </a:t>
            </a:r>
            <a:r>
              <a:rPr lang="en-US" sz="1800" b="1" dirty="0" err="1" smtClean="0">
                <a:latin typeface="Times New Roman" pitchFamily="18" charset="0"/>
                <a:cs typeface="Times New Roman" pitchFamily="18" charset="0"/>
              </a:rPr>
              <a:t>Brahmeswara</a:t>
            </a:r>
            <a:r>
              <a:rPr lang="en-US" sz="1800" b="1" dirty="0" smtClean="0">
                <a:latin typeface="Times New Roman" pitchFamily="18" charset="0"/>
                <a:cs typeface="Times New Roman" pitchFamily="18" charset="0"/>
              </a:rPr>
              <a:t> Temple at Bhubaneswar</a:t>
            </a:r>
            <a:endParaRPr lang="en-US" sz="1800" b="1" dirty="0"/>
          </a:p>
        </p:txBody>
      </p:sp>
      <p:pic>
        <p:nvPicPr>
          <p:cNvPr id="5" name="Picture 2" descr="C:\Users\DELL\Desktop\Seminar Pic\DSC_0286.JPG"/>
          <p:cNvPicPr>
            <a:picLocks noChangeAspect="1" noChangeArrowheads="1"/>
          </p:cNvPicPr>
          <p:nvPr/>
        </p:nvPicPr>
        <p:blipFill>
          <a:blip r:embed="rId3" cstate="print"/>
          <a:srcRect/>
          <a:stretch>
            <a:fillRect/>
          </a:stretch>
        </p:blipFill>
        <p:spPr bwMode="auto">
          <a:xfrm>
            <a:off x="4267200" y="1521618"/>
            <a:ext cx="3276600" cy="2184400"/>
          </a:xfrm>
          <a:prstGeom prst="rect">
            <a:avLst/>
          </a:prstGeom>
          <a:noFill/>
          <a:ln>
            <a:solidFill>
              <a:schemeClr val="tx2">
                <a:lumMod val="60000"/>
                <a:lumOff val="40000"/>
              </a:schemeClr>
            </a:solidFill>
          </a:ln>
        </p:spPr>
      </p:pic>
      <p:pic>
        <p:nvPicPr>
          <p:cNvPr id="4099" name="Picture 3" descr="C:\Users\DELL\Desktop\Seminar Pic\DSC_0258.JPG"/>
          <p:cNvPicPr>
            <a:picLocks noChangeAspect="1" noChangeArrowheads="1"/>
          </p:cNvPicPr>
          <p:nvPr/>
        </p:nvPicPr>
        <p:blipFill>
          <a:blip r:embed="rId4" cstate="print"/>
          <a:srcRect/>
          <a:stretch>
            <a:fillRect/>
          </a:stretch>
        </p:blipFill>
        <p:spPr bwMode="auto">
          <a:xfrm>
            <a:off x="2209800" y="3987800"/>
            <a:ext cx="4191000" cy="2794000"/>
          </a:xfrm>
          <a:prstGeom prst="rect">
            <a:avLst/>
          </a:prstGeom>
          <a:noFill/>
          <a:ln>
            <a:solidFill>
              <a:schemeClr val="tx2">
                <a:lumMod val="60000"/>
                <a:lumOff val="40000"/>
              </a:schemeClr>
            </a:solidFill>
          </a:ln>
        </p:spPr>
      </p:pic>
      <p:cxnSp>
        <p:nvCxnSpPr>
          <p:cNvPr id="8" name="Straight Arrow Connector 7"/>
          <p:cNvCxnSpPr/>
          <p:nvPr/>
        </p:nvCxnSpPr>
        <p:spPr>
          <a:xfrm flipV="1">
            <a:off x="4419600" y="2971800"/>
            <a:ext cx="2743200" cy="2438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2286000" y="3429000"/>
            <a:ext cx="2286000" cy="1828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Seminar Pic\DSC_0469.JPG"/>
          <p:cNvPicPr>
            <a:picLocks noGrp="1" noChangeAspect="1" noChangeArrowheads="1"/>
          </p:cNvPicPr>
          <p:nvPr>
            <p:ph idx="1"/>
          </p:nvPr>
        </p:nvPicPr>
        <p:blipFill>
          <a:blip r:embed="rId2" cstate="print"/>
          <a:srcRect/>
          <a:stretch>
            <a:fillRect/>
          </a:stretch>
        </p:blipFill>
        <p:spPr bwMode="auto">
          <a:xfrm flipH="1">
            <a:off x="3352800" y="5029200"/>
            <a:ext cx="2133600" cy="1422400"/>
          </a:xfrm>
          <a:prstGeom prst="rect">
            <a:avLst/>
          </a:prstGeom>
          <a:noFill/>
          <a:ln>
            <a:solidFill>
              <a:schemeClr val="tx1"/>
            </a:solidFill>
          </a:ln>
        </p:spPr>
      </p:pic>
      <p:sp>
        <p:nvSpPr>
          <p:cNvPr id="2" name="Title 1"/>
          <p:cNvSpPr>
            <a:spLocks noGrp="1"/>
          </p:cNvSpPr>
          <p:nvPr>
            <p:ph type="title"/>
          </p:nvPr>
        </p:nvSpPr>
        <p:spPr/>
        <p:txBody>
          <a:bodyPr>
            <a:normAutofit/>
          </a:bodyPr>
          <a:lstStyle/>
          <a:p>
            <a:r>
              <a:rPr lang="en-US" sz="1600" b="1" dirty="0" smtClean="0">
                <a:latin typeface="Times New Roman" pitchFamily="18" charset="0"/>
                <a:cs typeface="Times New Roman" pitchFamily="18" charset="0"/>
              </a:rPr>
              <a:t>New discovered  loose sculptures of </a:t>
            </a:r>
            <a:r>
              <a:rPr lang="en-US" sz="1600" b="1" i="1" dirty="0" err="1" smtClean="0">
                <a:latin typeface="Times New Roman" pitchFamily="18" charset="0"/>
                <a:cs typeface="Times New Roman" pitchFamily="18" charset="0"/>
              </a:rPr>
              <a:t>Saptamatrika</a:t>
            </a:r>
            <a:r>
              <a:rPr lang="en-US" sz="1600" b="1" i="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images</a:t>
            </a:r>
            <a:r>
              <a:rPr lang="en-US" sz="1600" b="1" i="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of the </a:t>
            </a:r>
            <a:r>
              <a:rPr lang="en-US" sz="1600" b="1" i="1" dirty="0" err="1" smtClean="0">
                <a:latin typeface="Times New Roman" pitchFamily="18" charset="0"/>
                <a:cs typeface="Times New Roman" pitchFamily="18" charset="0"/>
              </a:rPr>
              <a:t>bada</a:t>
            </a:r>
            <a:r>
              <a:rPr lang="en-US" sz="1600" b="1" dirty="0" smtClean="0">
                <a:latin typeface="Times New Roman" pitchFamily="18" charset="0"/>
                <a:cs typeface="Times New Roman" pitchFamily="18" charset="0"/>
              </a:rPr>
              <a:t>  portion on </a:t>
            </a:r>
            <a:r>
              <a:rPr lang="en-US" sz="1600" b="1" dirty="0" err="1" smtClean="0">
                <a:latin typeface="Times New Roman" pitchFamily="18" charset="0"/>
                <a:cs typeface="Times New Roman" pitchFamily="18" charset="0"/>
              </a:rPr>
              <a:t>jagamohana</a:t>
            </a:r>
            <a:r>
              <a:rPr lang="en-US" sz="1600" b="1" dirty="0" smtClean="0">
                <a:latin typeface="Times New Roman" pitchFamily="18" charset="0"/>
                <a:cs typeface="Times New Roman" pitchFamily="18" charset="0"/>
              </a:rPr>
              <a:t> of the </a:t>
            </a:r>
            <a:r>
              <a:rPr lang="en-US" sz="1600" b="1" dirty="0" err="1" smtClean="0">
                <a:latin typeface="Times New Roman" pitchFamily="18" charset="0"/>
                <a:cs typeface="Times New Roman" pitchFamily="18" charset="0"/>
              </a:rPr>
              <a:t>Gangeswari</a:t>
            </a:r>
            <a:r>
              <a:rPr lang="en-US" sz="1600" b="1" dirty="0" smtClean="0">
                <a:latin typeface="Times New Roman" pitchFamily="18" charset="0"/>
                <a:cs typeface="Times New Roman" pitchFamily="18" charset="0"/>
              </a:rPr>
              <a:t> Temple </a:t>
            </a:r>
            <a:r>
              <a:rPr lang="en-US" sz="1400" b="1" dirty="0" smtClean="0">
                <a:latin typeface="Times New Roman" pitchFamily="18" charset="0"/>
                <a:cs typeface="Times New Roman" pitchFamily="18" charset="0"/>
              </a:rPr>
              <a:t>at </a:t>
            </a:r>
            <a:r>
              <a:rPr lang="en-US" sz="1400" b="1" dirty="0" err="1" smtClean="0">
                <a:latin typeface="Times New Roman" pitchFamily="18" charset="0"/>
                <a:cs typeface="Times New Roman" pitchFamily="18" charset="0"/>
              </a:rPr>
              <a:t>Gop</a:t>
            </a:r>
            <a:r>
              <a:rPr lang="en-US" sz="1400" b="1" dirty="0" smtClean="0">
                <a:latin typeface="Times New Roman" pitchFamily="18" charset="0"/>
                <a:cs typeface="Times New Roman" pitchFamily="18" charset="0"/>
              </a:rPr>
              <a:t> District </a:t>
            </a:r>
            <a:r>
              <a:rPr lang="en-US" sz="1400" b="1" dirty="0" err="1" smtClean="0">
                <a:latin typeface="Times New Roman" pitchFamily="18" charset="0"/>
                <a:cs typeface="Times New Roman" pitchFamily="18" charset="0"/>
              </a:rPr>
              <a:t>puri</a:t>
            </a:r>
            <a:r>
              <a:rPr lang="en-US" sz="1400" b="1" dirty="0" smtClean="0">
                <a:latin typeface="Times New Roman" pitchFamily="18" charset="0"/>
                <a:cs typeface="Times New Roman" pitchFamily="18" charset="0"/>
              </a:rPr>
              <a:t> </a:t>
            </a:r>
            <a:endParaRPr lang="en-US" sz="1400" b="1" dirty="0"/>
          </a:p>
        </p:txBody>
      </p:sp>
      <p:pic>
        <p:nvPicPr>
          <p:cNvPr id="5123" name="Picture 3" descr="C:\Users\DELL\Desktop\Seminar Pic\DSC_0473.JPG"/>
          <p:cNvPicPr>
            <a:picLocks noChangeAspect="1" noChangeArrowheads="1"/>
          </p:cNvPicPr>
          <p:nvPr/>
        </p:nvPicPr>
        <p:blipFill>
          <a:blip r:embed="rId3" cstate="print"/>
          <a:srcRect/>
          <a:stretch>
            <a:fillRect/>
          </a:stretch>
        </p:blipFill>
        <p:spPr bwMode="auto">
          <a:xfrm>
            <a:off x="228600" y="4419600"/>
            <a:ext cx="2628900" cy="1752600"/>
          </a:xfrm>
          <a:prstGeom prst="rect">
            <a:avLst/>
          </a:prstGeom>
          <a:noFill/>
          <a:ln>
            <a:solidFill>
              <a:schemeClr val="tx1"/>
            </a:solidFill>
          </a:ln>
        </p:spPr>
      </p:pic>
      <p:pic>
        <p:nvPicPr>
          <p:cNvPr id="5124" name="Picture 4" descr="C:\Users\DELL\Desktop\Seminar Pic\IMG20180323101849.jpg"/>
          <p:cNvPicPr>
            <a:picLocks noChangeAspect="1" noChangeArrowheads="1"/>
          </p:cNvPicPr>
          <p:nvPr/>
        </p:nvPicPr>
        <p:blipFill>
          <a:blip r:embed="rId4" cstate="print"/>
          <a:srcRect/>
          <a:stretch>
            <a:fillRect/>
          </a:stretch>
        </p:blipFill>
        <p:spPr bwMode="auto">
          <a:xfrm>
            <a:off x="838200" y="1447800"/>
            <a:ext cx="1733550" cy="2311400"/>
          </a:xfrm>
          <a:prstGeom prst="rect">
            <a:avLst/>
          </a:prstGeom>
          <a:noFill/>
          <a:ln>
            <a:solidFill>
              <a:schemeClr val="tx1"/>
            </a:solidFill>
          </a:ln>
        </p:spPr>
      </p:pic>
      <p:pic>
        <p:nvPicPr>
          <p:cNvPr id="5125" name="Picture 5" descr="C:\Users\DELL\Desktop\Seminar Pic\IMG20180323103612.jpg"/>
          <p:cNvPicPr>
            <a:picLocks noChangeAspect="1" noChangeArrowheads="1"/>
          </p:cNvPicPr>
          <p:nvPr/>
        </p:nvPicPr>
        <p:blipFill>
          <a:blip r:embed="rId5" cstate="print"/>
          <a:srcRect/>
          <a:stretch>
            <a:fillRect/>
          </a:stretch>
        </p:blipFill>
        <p:spPr bwMode="auto">
          <a:xfrm>
            <a:off x="6858000" y="1219200"/>
            <a:ext cx="1905000" cy="2540000"/>
          </a:xfrm>
          <a:prstGeom prst="rect">
            <a:avLst/>
          </a:prstGeom>
          <a:noFill/>
          <a:ln>
            <a:solidFill>
              <a:schemeClr val="tx1"/>
            </a:solidFill>
          </a:ln>
        </p:spPr>
      </p:pic>
      <p:pic>
        <p:nvPicPr>
          <p:cNvPr id="5126" name="Picture 6" descr="C:\Users\DELL\Desktop\Seminar Pic\IMG20180323102416.jpg"/>
          <p:cNvPicPr>
            <a:picLocks noChangeAspect="1" noChangeArrowheads="1"/>
          </p:cNvPicPr>
          <p:nvPr/>
        </p:nvPicPr>
        <p:blipFill>
          <a:blip r:embed="rId6" cstate="print"/>
          <a:srcRect/>
          <a:stretch>
            <a:fillRect/>
          </a:stretch>
        </p:blipFill>
        <p:spPr bwMode="auto">
          <a:xfrm>
            <a:off x="6438900" y="3810000"/>
            <a:ext cx="1885950" cy="2514600"/>
          </a:xfrm>
          <a:prstGeom prst="rect">
            <a:avLst/>
          </a:prstGeom>
          <a:noFill/>
          <a:ln>
            <a:solidFill>
              <a:schemeClr val="tx1"/>
            </a:solidFill>
          </a:ln>
        </p:spPr>
      </p:pic>
      <p:pic>
        <p:nvPicPr>
          <p:cNvPr id="5127" name="Picture 7" descr="C:\Users\DELL\Desktop\Seminar Pic\DSC_0479.JPG"/>
          <p:cNvPicPr>
            <a:picLocks noChangeAspect="1" noChangeArrowheads="1"/>
          </p:cNvPicPr>
          <p:nvPr/>
        </p:nvPicPr>
        <p:blipFill>
          <a:blip r:embed="rId7" cstate="print"/>
          <a:srcRect/>
          <a:stretch>
            <a:fillRect/>
          </a:stretch>
        </p:blipFill>
        <p:spPr bwMode="auto">
          <a:xfrm>
            <a:off x="2895600" y="2286000"/>
            <a:ext cx="3314700" cy="2209800"/>
          </a:xfrm>
          <a:prstGeom prst="rect">
            <a:avLst/>
          </a:prstGeom>
          <a:noFill/>
          <a:ln>
            <a:solidFill>
              <a:schemeClr val="tx1"/>
            </a:solidFill>
          </a:ln>
        </p:spPr>
      </p:pic>
      <p:cxnSp>
        <p:nvCxnSpPr>
          <p:cNvPr id="10" name="Straight Arrow Connector 9"/>
          <p:cNvCxnSpPr/>
          <p:nvPr/>
        </p:nvCxnSpPr>
        <p:spPr>
          <a:xfrm>
            <a:off x="2362200" y="2514600"/>
            <a:ext cx="9144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3352800"/>
            <a:ext cx="16002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10200" y="2667000"/>
            <a:ext cx="16764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800" dirty="0" smtClean="0">
                <a:latin typeface="Times New Roman" pitchFamily="18" charset="0"/>
                <a:cs typeface="Times New Roman" pitchFamily="18" charset="0"/>
              </a:rPr>
              <a:t>	The only set of </a:t>
            </a:r>
            <a:r>
              <a:rPr lang="en-US" sz="2800" i="1" dirty="0" err="1" smtClean="0">
                <a:latin typeface="Times New Roman" pitchFamily="18" charset="0"/>
                <a:cs typeface="Times New Roman" pitchFamily="18" charset="0"/>
              </a:rPr>
              <a:t>matrikas</a:t>
            </a:r>
            <a:r>
              <a:rPr lang="en-US" sz="2800" dirty="0" smtClean="0">
                <a:latin typeface="Times New Roman" pitchFamily="18" charset="0"/>
                <a:cs typeface="Times New Roman" pitchFamily="18" charset="0"/>
              </a:rPr>
              <a:t> which can definitely be assigned to the </a:t>
            </a:r>
            <a:r>
              <a:rPr lang="en-US" sz="2800" dirty="0" err="1" smtClean="0">
                <a:latin typeface="Times New Roman" pitchFamily="18" charset="0"/>
                <a:cs typeface="Times New Roman" pitchFamily="18" charset="0"/>
              </a:rPr>
              <a:t>Ganga</a:t>
            </a:r>
            <a:r>
              <a:rPr lang="en-US" sz="2800" dirty="0" smtClean="0">
                <a:latin typeface="Times New Roman" pitchFamily="18" charset="0"/>
                <a:cs typeface="Times New Roman" pitchFamily="18" charset="0"/>
              </a:rPr>
              <a:t> period appears on a chlorite slab at </a:t>
            </a:r>
            <a:r>
              <a:rPr lang="en-US" sz="2800" dirty="0" err="1" smtClean="0">
                <a:latin typeface="Times New Roman" pitchFamily="18" charset="0"/>
                <a:cs typeface="Times New Roman" pitchFamily="18" charset="0"/>
              </a:rPr>
              <a:t>Garudipanchana</a:t>
            </a:r>
            <a:r>
              <a:rPr lang="en-US" sz="2800" dirty="0" smtClean="0">
                <a:latin typeface="Times New Roman" pitchFamily="18" charset="0"/>
                <a:cs typeface="Times New Roman" pitchFamily="18" charset="0"/>
              </a:rPr>
              <a:t>. The slab, now containing five </a:t>
            </a:r>
            <a:r>
              <a:rPr lang="en-US" sz="2800" i="1" dirty="0" err="1" smtClean="0">
                <a:latin typeface="Times New Roman" pitchFamily="18" charset="0"/>
                <a:cs typeface="Times New Roman" pitchFamily="18" charset="0"/>
              </a:rPr>
              <a:t>matrikas</a:t>
            </a:r>
            <a:r>
              <a:rPr lang="en-US" sz="2800" dirty="0" smtClean="0">
                <a:latin typeface="Times New Roman" pitchFamily="18" charset="0"/>
                <a:cs typeface="Times New Roman" pitchFamily="18" charset="0"/>
              </a:rPr>
              <a:t>, was possibly placed above the door frame of the </a:t>
            </a:r>
            <a:r>
              <a:rPr lang="en-US" sz="2800" dirty="0" err="1" smtClean="0">
                <a:latin typeface="Times New Roman" pitchFamily="18" charset="0"/>
                <a:cs typeface="Times New Roman" pitchFamily="18" charset="0"/>
              </a:rPr>
              <a:t>jagamohana</a:t>
            </a:r>
            <a:r>
              <a:rPr lang="en-US" sz="2800" dirty="0" smtClean="0">
                <a:latin typeface="Times New Roman" pitchFamily="18" charset="0"/>
                <a:cs typeface="Times New Roman" pitchFamily="18" charset="0"/>
              </a:rPr>
              <a:t>. At present the slab is laying on the floor of the </a:t>
            </a:r>
            <a:r>
              <a:rPr lang="en-US" sz="2800" dirty="0" err="1" smtClean="0">
                <a:latin typeface="Times New Roman" pitchFamily="18" charset="0"/>
                <a:cs typeface="Times New Roman" pitchFamily="18" charset="0"/>
              </a:rPr>
              <a:t>jagamohana</a:t>
            </a:r>
            <a:r>
              <a:rPr lang="en-US" sz="2800" dirty="0" smtClean="0">
                <a:latin typeface="Times New Roman" pitchFamily="18" charset="0"/>
                <a:cs typeface="Times New Roman" pitchFamily="18" charset="0"/>
              </a:rPr>
              <a:t>. The </a:t>
            </a:r>
            <a:r>
              <a:rPr lang="en-US" sz="2800" i="1" dirty="0" err="1" smtClean="0">
                <a:latin typeface="Times New Roman" pitchFamily="18" charset="0"/>
                <a:cs typeface="Times New Roman" pitchFamily="18" charset="0"/>
              </a:rPr>
              <a:t>matrikas</a:t>
            </a:r>
            <a:r>
              <a:rPr lang="en-US" sz="2800" dirty="0" smtClean="0">
                <a:latin typeface="Times New Roman" pitchFamily="18" charset="0"/>
                <a:cs typeface="Times New Roman" pitchFamily="18" charset="0"/>
              </a:rPr>
              <a:t> are each seated in </a:t>
            </a:r>
            <a:r>
              <a:rPr lang="en-US" sz="2800" i="1" dirty="0" err="1" smtClean="0">
                <a:latin typeface="Times New Roman" pitchFamily="18" charset="0"/>
                <a:cs typeface="Times New Roman" pitchFamily="18" charset="0"/>
              </a:rPr>
              <a:t>lalitasana</a:t>
            </a:r>
            <a:r>
              <a:rPr lang="en-US" sz="2800" dirty="0" smtClean="0">
                <a:latin typeface="Times New Roman" pitchFamily="18" charset="0"/>
                <a:cs typeface="Times New Roman" pitchFamily="18" charset="0"/>
              </a:rPr>
              <a:t> with a child on their left thigh and their right hand is in </a:t>
            </a:r>
            <a:r>
              <a:rPr lang="en-US" sz="2800" i="1" dirty="0" err="1" smtClean="0">
                <a:latin typeface="Times New Roman" pitchFamily="18" charset="0"/>
                <a:cs typeface="Times New Roman" pitchFamily="18" charset="0"/>
              </a:rPr>
              <a:t>abhaya</a:t>
            </a:r>
            <a:r>
              <a:rPr lang="en-US" sz="2800" dirty="0" smtClean="0">
                <a:latin typeface="Times New Roman" pitchFamily="18" charset="0"/>
                <a:cs typeface="Times New Roman" pitchFamily="18" charset="0"/>
              </a:rPr>
              <a:t> in a conventional manner.</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25000" lnSpcReduction="20000"/>
          </a:bodyPr>
          <a:lstStyle/>
          <a:p>
            <a:pPr algn="just">
              <a:buNone/>
            </a:pPr>
            <a:endParaRPr lang="en-US" b="1" dirty="0" smtClean="0">
              <a:latin typeface="Times New Roman" pitchFamily="18" charset="0"/>
              <a:cs typeface="Times New Roman" pitchFamily="18" charset="0"/>
            </a:endParaRPr>
          </a:p>
          <a:p>
            <a:pPr algn="just">
              <a:buNone/>
            </a:pPr>
            <a:r>
              <a:rPr lang="en-US" sz="8000" b="1" dirty="0" smtClean="0">
                <a:latin typeface="Times New Roman" pitchFamily="18" charset="0"/>
                <a:cs typeface="Times New Roman" pitchFamily="18" charset="0"/>
              </a:rPr>
              <a:t>Discussion</a:t>
            </a:r>
            <a:endParaRPr lang="en-US" sz="8000" dirty="0" smtClean="0">
              <a:latin typeface="Times New Roman" pitchFamily="18" charset="0"/>
              <a:cs typeface="Times New Roman" pitchFamily="18" charset="0"/>
            </a:endParaRPr>
          </a:p>
          <a:p>
            <a:pPr algn="just">
              <a:buNone/>
            </a:pPr>
            <a:r>
              <a:rPr lang="en-US" sz="8000" dirty="0" smtClean="0">
                <a:latin typeface="Times New Roman" pitchFamily="18" charset="0"/>
                <a:cs typeface="Times New Roman" pitchFamily="18" charset="0"/>
              </a:rPr>
              <a:t>	</a:t>
            </a:r>
          </a:p>
          <a:p>
            <a:pPr algn="just">
              <a:buNone/>
            </a:pPr>
            <a:r>
              <a:rPr lang="en-US" sz="8000" dirty="0" smtClean="0">
                <a:latin typeface="Times New Roman" pitchFamily="18" charset="0"/>
                <a:cs typeface="Times New Roman" pitchFamily="18" charset="0"/>
              </a:rPr>
              <a:t>	Mother goddess or </a:t>
            </a:r>
            <a:r>
              <a:rPr lang="en-US" sz="8000" i="1" dirty="0" err="1" smtClean="0">
                <a:latin typeface="Times New Roman" pitchFamily="18" charset="0"/>
                <a:cs typeface="Times New Roman" pitchFamily="18" charset="0"/>
              </a:rPr>
              <a:t>Matrikas</a:t>
            </a:r>
            <a:r>
              <a:rPr lang="en-US" sz="8000" dirty="0" smtClean="0">
                <a:latin typeface="Times New Roman" pitchFamily="18" charset="0"/>
                <a:cs typeface="Times New Roman" pitchFamily="18" charset="0"/>
              </a:rPr>
              <a:t> are the proto type of power (</a:t>
            </a:r>
            <a:r>
              <a:rPr lang="en-US" sz="8000" i="1" dirty="0" err="1" smtClean="0">
                <a:latin typeface="Times New Roman" pitchFamily="18" charset="0"/>
                <a:cs typeface="Times New Roman" pitchFamily="18" charset="0"/>
              </a:rPr>
              <a:t>prakrit</a:t>
            </a:r>
            <a:r>
              <a:rPr lang="en-US" sz="8000" dirty="0" smtClean="0">
                <a:latin typeface="Times New Roman" pitchFamily="18" charset="0"/>
                <a:cs typeface="Times New Roman" pitchFamily="18" charset="0"/>
              </a:rPr>
              <a:t>) which developed into that of </a:t>
            </a:r>
            <a:r>
              <a:rPr lang="en-US" sz="8000" dirty="0" err="1" smtClean="0">
                <a:latin typeface="Times New Roman" pitchFamily="18" charset="0"/>
                <a:cs typeface="Times New Roman" pitchFamily="18" charset="0"/>
              </a:rPr>
              <a:t>Sakti</a:t>
            </a:r>
            <a:r>
              <a:rPr lang="en-US" sz="8000" dirty="0" smtClean="0">
                <a:latin typeface="Times New Roman" pitchFamily="18" charset="0"/>
                <a:cs typeface="Times New Roman" pitchFamily="18" charset="0"/>
              </a:rPr>
              <a:t> in India, in her representation are the </a:t>
            </a:r>
            <a:r>
              <a:rPr lang="en-US" sz="8000" i="1" dirty="0" err="1" smtClean="0">
                <a:latin typeface="Times New Roman" pitchFamily="18" charset="0"/>
                <a:cs typeface="Times New Roman" pitchFamily="18" charset="0"/>
              </a:rPr>
              <a:t>gramadevatis</a:t>
            </a:r>
            <a:r>
              <a:rPr lang="en-US" sz="8000" dirty="0" smtClean="0">
                <a:latin typeface="Times New Roman" pitchFamily="18" charset="0"/>
                <a:cs typeface="Times New Roman" pitchFamily="18" charset="0"/>
              </a:rPr>
              <a:t>, who are the personifications of the same power in India as well as in </a:t>
            </a:r>
            <a:r>
              <a:rPr lang="en-US" sz="8000" dirty="0" err="1" smtClean="0">
                <a:latin typeface="Times New Roman" pitchFamily="18" charset="0"/>
                <a:cs typeface="Times New Roman" pitchFamily="18" charset="0"/>
              </a:rPr>
              <a:t>Odishan</a:t>
            </a:r>
            <a:r>
              <a:rPr lang="en-US" sz="8000" dirty="0" smtClean="0">
                <a:latin typeface="Times New Roman" pitchFamily="18" charset="0"/>
                <a:cs typeface="Times New Roman" pitchFamily="18" charset="0"/>
              </a:rPr>
              <a:t> society also, </a:t>
            </a:r>
            <a:r>
              <a:rPr lang="en-US" sz="8000" i="1" dirty="0" err="1" smtClean="0">
                <a:latin typeface="Times New Roman" pitchFamily="18" charset="0"/>
                <a:cs typeface="Times New Roman" pitchFamily="18" charset="0"/>
              </a:rPr>
              <a:t>matrikas</a:t>
            </a:r>
            <a:r>
              <a:rPr lang="en-US" sz="8000" dirty="0" smtClean="0">
                <a:latin typeface="Times New Roman" pitchFamily="18" charset="0"/>
                <a:cs typeface="Times New Roman" pitchFamily="18" charset="0"/>
              </a:rPr>
              <a:t> are the guardian of the house and village, presides over child birth and taking a more human interest in their needs is altogether closer to her worshippers than any of the recognized Hindu gods. It is no doubt that the state of </a:t>
            </a:r>
            <a:r>
              <a:rPr lang="en-US" sz="8000" dirty="0" err="1" smtClean="0">
                <a:latin typeface="Times New Roman" pitchFamily="18" charset="0"/>
                <a:cs typeface="Times New Roman" pitchFamily="18" charset="0"/>
              </a:rPr>
              <a:t>Odisha</a:t>
            </a:r>
            <a:r>
              <a:rPr lang="en-US" sz="8000" dirty="0" smtClean="0">
                <a:latin typeface="Times New Roman" pitchFamily="18" charset="0"/>
                <a:cs typeface="Times New Roman" pitchFamily="18" charset="0"/>
              </a:rPr>
              <a:t> has been blessed with the treasure of sculptural images related to mother goddess is rich with </a:t>
            </a:r>
            <a:r>
              <a:rPr lang="en-US" sz="8000" i="1" dirty="0" err="1" smtClean="0">
                <a:latin typeface="Times New Roman" pitchFamily="18" charset="0"/>
                <a:cs typeface="Times New Roman" pitchFamily="18" charset="0"/>
              </a:rPr>
              <a:t>Saptamatrika</a:t>
            </a:r>
            <a:r>
              <a:rPr lang="en-US" sz="8000" dirty="0" smtClean="0">
                <a:latin typeface="Times New Roman" pitchFamily="18" charset="0"/>
                <a:cs typeface="Times New Roman" pitchFamily="18" charset="0"/>
              </a:rPr>
              <a:t>. The </a:t>
            </a:r>
            <a:r>
              <a:rPr lang="en-US" sz="8000" i="1" dirty="0" err="1" smtClean="0">
                <a:latin typeface="Times New Roman" pitchFamily="18" charset="0"/>
                <a:cs typeface="Times New Roman" pitchFamily="18" charset="0"/>
              </a:rPr>
              <a:t>Matrikas</a:t>
            </a:r>
            <a:r>
              <a:rPr lang="en-US" sz="8000" dirty="0" smtClean="0">
                <a:latin typeface="Times New Roman" pitchFamily="18" charset="0"/>
                <a:cs typeface="Times New Roman" pitchFamily="18" charset="0"/>
              </a:rPr>
              <a:t> are idolized as carrying and protective mothers by the sculptures as against their frightening and ferocious depiction in the scriptures. In some places, the Goddess are each provided with a child each, which is placed on the lap. The sculptures radiate reverence, not horror, through the associated symbolism and attributes of each </a:t>
            </a:r>
            <a:r>
              <a:rPr lang="en-US" sz="8000" i="1" dirty="0" err="1" smtClean="0">
                <a:latin typeface="Times New Roman" pitchFamily="18" charset="0"/>
                <a:cs typeface="Times New Roman" pitchFamily="18" charset="0"/>
              </a:rPr>
              <a:t>Matrikas</a:t>
            </a:r>
            <a:r>
              <a:rPr lang="en-US" sz="8000" dirty="0" smtClean="0">
                <a:latin typeface="Times New Roman" pitchFamily="18" charset="0"/>
                <a:cs typeface="Times New Roman" pitchFamily="18" charset="0"/>
              </a:rPr>
              <a:t> are retained. This singular characteristic has been the mainstay of </a:t>
            </a:r>
            <a:r>
              <a:rPr lang="en-US" sz="8000" i="1" dirty="0" err="1" smtClean="0">
                <a:latin typeface="Times New Roman" pitchFamily="18" charset="0"/>
                <a:cs typeface="Times New Roman" pitchFamily="18" charset="0"/>
              </a:rPr>
              <a:t>Saptamatrika</a:t>
            </a:r>
            <a:r>
              <a:rPr lang="en-US" sz="8000" dirty="0" smtClean="0">
                <a:latin typeface="Times New Roman" pitchFamily="18" charset="0"/>
                <a:cs typeface="Times New Roman" pitchFamily="18" charset="0"/>
              </a:rPr>
              <a:t> images. This moderation of the ferocity of the </a:t>
            </a:r>
            <a:r>
              <a:rPr lang="en-US" sz="8000" i="1" dirty="0" err="1" smtClean="0">
                <a:latin typeface="Times New Roman" pitchFamily="18" charset="0"/>
                <a:cs typeface="Times New Roman" pitchFamily="18" charset="0"/>
              </a:rPr>
              <a:t>Saptamatrikas</a:t>
            </a:r>
            <a:r>
              <a:rPr lang="en-US" sz="8000" dirty="0" smtClean="0">
                <a:latin typeface="Times New Roman" pitchFamily="18" charset="0"/>
                <a:cs typeface="Times New Roman" pitchFamily="18" charset="0"/>
              </a:rPr>
              <a:t>, when transferred from scripture to an image is guided by the fact that art most look beautiful and hence something terrible is to be transformed into a liable figure. The only exception is the two </a:t>
            </a:r>
            <a:r>
              <a:rPr lang="en-US" sz="8000" i="1" dirty="0" err="1" smtClean="0">
                <a:latin typeface="Times New Roman" pitchFamily="18" charset="0"/>
                <a:cs typeface="Times New Roman" pitchFamily="18" charset="0"/>
              </a:rPr>
              <a:t>Matrikas</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Chamunda</a:t>
            </a:r>
            <a:r>
              <a:rPr lang="en-US" sz="8000" dirty="0" smtClean="0">
                <a:latin typeface="Times New Roman" pitchFamily="18" charset="0"/>
                <a:cs typeface="Times New Roman" pitchFamily="18" charset="0"/>
              </a:rPr>
              <a:t> who is always present as ferocious even in art, and </a:t>
            </a:r>
            <a:r>
              <a:rPr lang="en-US" sz="8000" dirty="0" err="1" smtClean="0">
                <a:latin typeface="Times New Roman" pitchFamily="18" charset="0"/>
                <a:cs typeface="Times New Roman" pitchFamily="18" charset="0"/>
              </a:rPr>
              <a:t>Varahi</a:t>
            </a:r>
            <a:r>
              <a:rPr lang="en-US" sz="8000" dirty="0" smtClean="0">
                <a:latin typeface="Times New Roman" pitchFamily="18" charset="0"/>
                <a:cs typeface="Times New Roman" pitchFamily="18" charset="0"/>
              </a:rPr>
              <a:t> with boar’s face. The cult of </a:t>
            </a:r>
            <a:r>
              <a:rPr lang="en-US" sz="8000" i="1" dirty="0" err="1" smtClean="0">
                <a:latin typeface="Times New Roman" pitchFamily="18" charset="0"/>
                <a:cs typeface="Times New Roman" pitchFamily="18" charset="0"/>
              </a:rPr>
              <a:t>Saptamatrikas</a:t>
            </a:r>
            <a:r>
              <a:rPr lang="en-US" sz="8000" dirty="0" smtClean="0">
                <a:latin typeface="Times New Roman" pitchFamily="18" charset="0"/>
                <a:cs typeface="Times New Roman" pitchFamily="18" charset="0"/>
              </a:rPr>
              <a:t> and its related rituals have occupied a position in the art and iconographic history as well as in the socio-religious life of the people of </a:t>
            </a:r>
            <a:r>
              <a:rPr lang="en-US" sz="8000" dirty="0" err="1" smtClean="0">
                <a:latin typeface="Times New Roman" pitchFamily="18" charset="0"/>
                <a:cs typeface="Times New Roman" pitchFamily="18" charset="0"/>
              </a:rPr>
              <a:t>Odisha</a:t>
            </a:r>
            <a:r>
              <a:rPr lang="en-US" sz="8000"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77500" lnSpcReduction="20000"/>
          </a:bodyPr>
          <a:lstStyle/>
          <a:p>
            <a:pPr algn="just">
              <a:buNone/>
            </a:pPr>
            <a:r>
              <a:rPr lang="en-US" b="1" dirty="0" smtClean="0">
                <a:latin typeface="Times New Roman" pitchFamily="18" charset="0"/>
                <a:cs typeface="Times New Roman" pitchFamily="18" charset="0"/>
              </a:rPr>
              <a:t>Introduction</a:t>
            </a:r>
            <a:endParaRPr lang="en-US" dirty="0" smtClean="0">
              <a:latin typeface="Times New Roman" pitchFamily="18" charset="0"/>
              <a:cs typeface="Times New Roman" pitchFamily="18" charset="0"/>
            </a:endParaRPr>
          </a:p>
          <a:p>
            <a:pPr algn="just">
              <a:buNone/>
            </a:pPr>
            <a:r>
              <a:rPr lang="en-US" i="1" dirty="0" smtClean="0">
                <a:latin typeface="Times New Roman" pitchFamily="18" charset="0"/>
                <a:cs typeface="Times New Roman" pitchFamily="18" charset="0"/>
              </a:rPr>
              <a:t>	</a:t>
            </a:r>
          </a:p>
          <a:p>
            <a:pPr algn="just">
              <a:buNone/>
            </a:pP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Matrika</a:t>
            </a:r>
            <a:r>
              <a:rPr lang="en-US" dirty="0" smtClean="0">
                <a:latin typeface="Times New Roman" pitchFamily="18" charset="0"/>
                <a:cs typeface="Times New Roman" pitchFamily="18" charset="0"/>
              </a:rPr>
              <a:t> means Mother Goddess. “The conception of God as Mother is natural and ultimate. In almost all the ancient civilizations God is conceived as Mother. She is </a:t>
            </a:r>
            <a:r>
              <a:rPr lang="en-US" i="1" dirty="0" err="1" smtClean="0">
                <a:latin typeface="Times New Roman" pitchFamily="18" charset="0"/>
                <a:cs typeface="Times New Roman" pitchFamily="18" charset="0"/>
              </a:rPr>
              <a:t>Prakriti</a:t>
            </a:r>
            <a:r>
              <a:rPr lang="en-US" dirty="0" smtClean="0">
                <a:latin typeface="Times New Roman" pitchFamily="18" charset="0"/>
                <a:cs typeface="Times New Roman" pitchFamily="18" charset="0"/>
              </a:rPr>
              <a:t>, Earth and Mother Supreme” (</a:t>
            </a:r>
            <a:r>
              <a:rPr lang="en-US" dirty="0" err="1" smtClean="0">
                <a:latin typeface="Times New Roman" pitchFamily="18" charset="0"/>
                <a:cs typeface="Times New Roman" pitchFamily="18" charset="0"/>
              </a:rPr>
              <a:t>Rajeshwari</a:t>
            </a:r>
            <a:r>
              <a:rPr lang="en-US" dirty="0" smtClean="0">
                <a:latin typeface="Times New Roman" pitchFamily="18" charset="0"/>
                <a:cs typeface="Times New Roman" pitchFamily="18" charset="0"/>
              </a:rPr>
              <a:t>, 1989).</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mother was regarded as the supreme creative principle, and perhaps, this belief was responsible for the emergence of the </a:t>
            </a:r>
            <a:r>
              <a:rPr lang="en-US" dirty="0" err="1" smtClean="0">
                <a:latin typeface="Times New Roman" pitchFamily="18" charset="0"/>
                <a:cs typeface="Times New Roman" pitchFamily="18" charset="0"/>
              </a:rPr>
              <a:t>Shakti</a:t>
            </a:r>
            <a:r>
              <a:rPr lang="en-US" dirty="0" smtClean="0">
                <a:latin typeface="Times New Roman" pitchFamily="18" charset="0"/>
                <a:cs typeface="Times New Roman" pitchFamily="18" charset="0"/>
              </a:rPr>
              <a:t> Cult. All (goddesses are worshipped and respected as the Mothers. The Cult of Mother Goddess existed even before the time of the Vedas it is the giver of Fertility and fortune both. In two ways, these goddesses are associated' with their respective male principles, such as Consort form and </a:t>
            </a:r>
            <a:r>
              <a:rPr lang="en-US" dirty="0" err="1" smtClean="0">
                <a:latin typeface="Times New Roman" pitchFamily="18" charset="0"/>
                <a:cs typeface="Times New Roman" pitchFamily="18" charset="0"/>
              </a:rPr>
              <a:t>Shakti</a:t>
            </a:r>
            <a:r>
              <a:rPr lang="en-US" dirty="0" smtClean="0">
                <a:latin typeface="Times New Roman" pitchFamily="18" charset="0"/>
                <a:cs typeface="Times New Roman" pitchFamily="18" charset="0"/>
              </a:rPr>
              <a:t> form. These two aspects of the female counterpart of the Gods are treated differently in the </a:t>
            </a:r>
            <a:r>
              <a:rPr lang="en-US" dirty="0" err="1" smtClean="0">
                <a:latin typeface="Times New Roman" pitchFamily="18" charset="0"/>
                <a:cs typeface="Times New Roman" pitchFamily="18" charset="0"/>
              </a:rPr>
              <a:t>Sastras</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Shakti</a:t>
            </a:r>
            <a:r>
              <a:rPr lang="en-US" dirty="0" smtClean="0">
                <a:latin typeface="Times New Roman" pitchFamily="18" charset="0"/>
                <a:cs typeface="Times New Roman" pitchFamily="18" charset="0"/>
              </a:rPr>
              <a:t> aspects of the female counterpart of the Gods are known as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The Rig-Veda referred to the concept of seven divine Mothers or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Usually,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are seven in number, though eight or more of them can be counted.</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appears that side by side with the common concept about the stereotyped number of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Shaktis</a:t>
            </a:r>
            <a:r>
              <a:rPr lang="en-US" dirty="0" smtClean="0">
                <a:latin typeface="Times New Roman" pitchFamily="18" charset="0"/>
                <a:cs typeface="Times New Roman" pitchFamily="18" charset="0"/>
              </a:rPr>
              <a:t> of seven or eight Gods, there existed a belief about the </a:t>
            </a:r>
            <a:r>
              <a:rPr lang="en-US" dirty="0" err="1" smtClean="0">
                <a:latin typeface="Times New Roman" pitchFamily="18" charset="0"/>
                <a:cs typeface="Times New Roman" pitchFamily="18" charset="0"/>
              </a:rPr>
              <a:t>Shaktis</a:t>
            </a:r>
            <a:r>
              <a:rPr lang="en-US" dirty="0" smtClean="0">
                <a:latin typeface="Times New Roman" pitchFamily="18" charset="0"/>
                <a:cs typeface="Times New Roman" pitchFamily="18" charset="0"/>
              </a:rPr>
              <a:t> of other Gods or their aspects.</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ctr">
              <a:buNone/>
            </a:pPr>
            <a:endParaRPr lang="en-US" sz="4000" i="1" dirty="0" smtClean="0">
              <a:latin typeface="Times New Roman" pitchFamily="18" charset="0"/>
              <a:cs typeface="Times New Roman" pitchFamily="18" charset="0"/>
            </a:endParaRPr>
          </a:p>
          <a:p>
            <a:pPr algn="ctr">
              <a:buNone/>
            </a:pPr>
            <a:endParaRPr lang="en-US" sz="4000" i="1" dirty="0" smtClean="0">
              <a:latin typeface="Times New Roman" pitchFamily="18" charset="0"/>
              <a:cs typeface="Times New Roman" pitchFamily="18" charset="0"/>
            </a:endParaRPr>
          </a:p>
          <a:p>
            <a:pPr algn="ctr">
              <a:buNone/>
            </a:pPr>
            <a:r>
              <a:rPr lang="en-US" sz="6600" b="1" i="1" dirty="0" smtClean="0">
                <a:latin typeface="Times New Roman" pitchFamily="18" charset="0"/>
                <a:cs typeface="Times New Roman" pitchFamily="18" charset="0"/>
              </a:rPr>
              <a:t>Thank You</a:t>
            </a:r>
            <a:endParaRPr lang="en-US" sz="66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pPr algn="just">
              <a:buNone/>
            </a:pPr>
            <a:r>
              <a:rPr lang="en-US" dirty="0" smtClean="0">
                <a:latin typeface="Times New Roman" pitchFamily="18" charset="0"/>
                <a:cs typeface="Times New Roman" pitchFamily="18" charset="0"/>
              </a:rPr>
              <a:t>	The term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is derived from two words </a:t>
            </a:r>
            <a:r>
              <a:rPr lang="en-US" i="1" dirty="0" err="1" smtClean="0">
                <a:latin typeface="Times New Roman" pitchFamily="18" charset="0"/>
                <a:cs typeface="Times New Roman" pitchFamily="18" charset="0"/>
              </a:rPr>
              <a:t>Sapta</a:t>
            </a:r>
            <a:r>
              <a:rPr lang="en-US" dirty="0" smtClean="0">
                <a:latin typeface="Times New Roman" pitchFamily="18" charset="0"/>
                <a:cs typeface="Times New Roman" pitchFamily="18" charset="0"/>
              </a:rPr>
              <a:t> and </a:t>
            </a:r>
            <a:r>
              <a:rPr lang="en-US" i="1" dirty="0" err="1" smtClean="0">
                <a:latin typeface="Times New Roman" pitchFamily="18" charset="0"/>
                <a:cs typeface="Times New Roman" pitchFamily="18" charset="0"/>
              </a:rPr>
              <a:t>Matrika</a:t>
            </a:r>
            <a:r>
              <a:rPr lang="en-US" dirty="0" smtClean="0">
                <a:latin typeface="Times New Roman" pitchFamily="18" charset="0"/>
                <a:cs typeface="Times New Roman" pitchFamily="18" charset="0"/>
              </a:rPr>
              <a:t> mean Seven Mother Goddess or Mother like goddess respectively. They are </a:t>
            </a:r>
            <a:r>
              <a:rPr lang="en-US" dirty="0" err="1" smtClean="0">
                <a:latin typeface="Times New Roman" pitchFamily="18" charset="0"/>
                <a:cs typeface="Times New Roman" pitchFamily="18" charset="0"/>
              </a:rPr>
              <a:t>Brahmani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Sarasvati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Maheswari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Raudri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Kaumari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Kartikeyani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Vaishnavi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Lakshmi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Varahi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Indrani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Mahendri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Chamunda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Chamundi</a:t>
            </a:r>
            <a:r>
              <a:rPr lang="en-US" dirty="0" smtClean="0">
                <a:latin typeface="Times New Roman" pitchFamily="18" charset="0"/>
                <a:cs typeface="Times New Roman" pitchFamily="18" charset="0"/>
              </a:rPr>
              <a:t>). However, sometimes, </a:t>
            </a:r>
            <a:r>
              <a:rPr lang="en-US" dirty="0" err="1" smtClean="0">
                <a:latin typeface="Times New Roman" pitchFamily="18" charset="0"/>
                <a:cs typeface="Times New Roman" pitchFamily="18" charset="0"/>
              </a:rPr>
              <a:t>Narasimhi</a:t>
            </a:r>
            <a:r>
              <a:rPr lang="en-US" dirty="0" smtClean="0">
                <a:latin typeface="Times New Roman" pitchFamily="18" charset="0"/>
                <a:cs typeface="Times New Roman" pitchFamily="18" charset="0"/>
              </a:rPr>
              <a:t> is substituted </a:t>
            </a:r>
            <a:r>
              <a:rPr lang="en-US" dirty="0" err="1" smtClean="0">
                <a:latin typeface="Times New Roman" pitchFamily="18" charset="0"/>
                <a:cs typeface="Times New Roman" pitchFamily="18" charset="0"/>
              </a:rPr>
              <a:t>Chamunda</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Saptamatrikas</a:t>
            </a:r>
            <a:r>
              <a:rPr lang="en-US" dirty="0" smtClean="0">
                <a:latin typeface="Times New Roman" pitchFamily="18" charset="0"/>
                <a:cs typeface="Times New Roman" pitchFamily="18" charset="0"/>
              </a:rPr>
              <a:t> are usually grouped together with </a:t>
            </a:r>
            <a:r>
              <a:rPr lang="en-US" dirty="0" err="1" smtClean="0">
                <a:latin typeface="Times New Roman" pitchFamily="18" charset="0"/>
                <a:cs typeface="Times New Roman" pitchFamily="18" charset="0"/>
              </a:rPr>
              <a:t>Ganesa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Virabhadra</a:t>
            </a:r>
            <a:r>
              <a:rPr lang="en-US" dirty="0" smtClean="0">
                <a:latin typeface="Times New Roman" pitchFamily="18" charset="0"/>
                <a:cs typeface="Times New Roman" pitchFamily="18" charset="0"/>
              </a:rPr>
              <a:t>. The number and names of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increasingly standardized in the Post-Vedic period. During this, period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seem to have been </a:t>
            </a:r>
            <a:r>
              <a:rPr lang="en-US" dirty="0" err="1" smtClean="0">
                <a:latin typeface="Times New Roman" pitchFamily="18" charset="0"/>
                <a:cs typeface="Times New Roman" pitchFamily="18" charset="0"/>
              </a:rPr>
              <a:t>brahmananised</a:t>
            </a:r>
            <a:r>
              <a:rPr lang="en-US" dirty="0" smtClean="0">
                <a:latin typeface="Times New Roman" pitchFamily="18" charset="0"/>
                <a:cs typeface="Times New Roman" pitchFamily="18" charset="0"/>
              </a:rPr>
              <a:t> and domesticated moreover, the </a:t>
            </a:r>
            <a:r>
              <a:rPr lang="en-US" i="1" dirty="0" err="1" smtClean="0">
                <a:latin typeface="Times New Roman" pitchFamily="18" charset="0"/>
                <a:cs typeface="Times New Roman" pitchFamily="18" charset="0"/>
              </a:rPr>
              <a:t>Saptamatrikas</a:t>
            </a:r>
            <a:r>
              <a:rPr lang="en-US" dirty="0" smtClean="0">
                <a:latin typeface="Times New Roman" pitchFamily="18" charset="0"/>
                <a:cs typeface="Times New Roman" pitchFamily="18" charset="0"/>
              </a:rPr>
              <a:t> are referred to as seven </a:t>
            </a:r>
            <a:r>
              <a:rPr lang="en-US" dirty="0" err="1" smtClean="0">
                <a:latin typeface="Times New Roman" pitchFamily="18" charset="0"/>
                <a:cs typeface="Times New Roman" pitchFamily="18" charset="0"/>
              </a:rPr>
              <a:t>saktis</a:t>
            </a:r>
            <a:r>
              <a:rPr lang="en-US" dirty="0" smtClean="0">
                <a:latin typeface="Times New Roman" pitchFamily="18" charset="0"/>
                <a:cs typeface="Times New Roman" pitchFamily="18" charset="0"/>
              </a:rPr>
              <a:t> of the goddess who was originally created by the endowed energies of gods Brahma, </a:t>
            </a:r>
            <a:r>
              <a:rPr lang="en-US" dirty="0" err="1" smtClean="0">
                <a:latin typeface="Times New Roman" pitchFamily="18" charset="0"/>
                <a:cs typeface="Times New Roman" pitchFamily="18" charset="0"/>
              </a:rPr>
              <a:t>Maheswara</a:t>
            </a:r>
            <a:r>
              <a:rPr lang="en-US" dirty="0" smtClean="0">
                <a:latin typeface="Times New Roman" pitchFamily="18" charset="0"/>
                <a:cs typeface="Times New Roman" pitchFamily="18" charset="0"/>
              </a:rPr>
              <a:t>, Kumara, Vishnu, </a:t>
            </a:r>
            <a:r>
              <a:rPr lang="en-US" dirty="0" err="1" smtClean="0">
                <a:latin typeface="Times New Roman" pitchFamily="18" charset="0"/>
                <a:cs typeface="Times New Roman" pitchFamily="18" charset="0"/>
              </a:rPr>
              <a:t>Varaha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Indra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Yama</a:t>
            </a:r>
            <a:r>
              <a:rPr lang="en-US" dirty="0" smtClean="0">
                <a:latin typeface="Times New Roman" pitchFamily="18" charset="0"/>
                <a:cs typeface="Times New Roman" pitchFamily="18" charset="0"/>
              </a:rPr>
              <a:t> and they are armed with the same weapons, wear same ornaments and ride on the same </a:t>
            </a:r>
            <a:r>
              <a:rPr lang="en-US" dirty="0" err="1" smtClean="0">
                <a:latin typeface="Times New Roman" pitchFamily="18" charset="0"/>
                <a:cs typeface="Times New Roman" pitchFamily="18" charset="0"/>
              </a:rPr>
              <a:t>vahanas</a:t>
            </a:r>
            <a:r>
              <a:rPr lang="en-US" dirty="0" smtClean="0">
                <a:latin typeface="Times New Roman" pitchFamily="18" charset="0"/>
                <a:cs typeface="Times New Roman" pitchFamily="18" charset="0"/>
              </a:rPr>
              <a:t> of the corresponding male gods.</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algn="just">
              <a:buNone/>
            </a:pPr>
            <a:r>
              <a:rPr lang="en-US" dirty="0" smtClean="0">
                <a:latin typeface="Times New Roman" pitchFamily="18" charset="0"/>
                <a:cs typeface="Times New Roman" pitchFamily="18" charset="0"/>
              </a:rPr>
              <a:t>	Monument of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reflects material as well as spiritual aspects of our society. The evolution of human mind and elopement of spiritual thought through centuries can be studied by interpreting various aspects our culture. Our culture has been enriched by several religious belief and faiths which is flourished simultaneously. Rather the people of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enjoyed religious toleration under the patronage of their rulers. Among all these religious sects, </a:t>
            </a:r>
            <a:r>
              <a:rPr lang="en-US" dirty="0" err="1" smtClean="0">
                <a:latin typeface="Times New Roman" pitchFamily="18" charset="0"/>
                <a:cs typeface="Times New Roman" pitchFamily="18" charset="0"/>
              </a:rPr>
              <a:t>Saktism</a:t>
            </a:r>
            <a:r>
              <a:rPr lang="en-US" dirty="0" smtClean="0">
                <a:latin typeface="Times New Roman" pitchFamily="18" charset="0"/>
                <a:cs typeface="Times New Roman" pitchFamily="18" charset="0"/>
              </a:rPr>
              <a:t> had been a strong force in </a:t>
            </a:r>
            <a:r>
              <a:rPr lang="en-US" dirty="0" err="1" smtClean="0">
                <a:latin typeface="Times New Roman" pitchFamily="18" charset="0"/>
                <a:cs typeface="Times New Roman" pitchFamily="18" charset="0"/>
              </a:rPr>
              <a:t>Odishan</a:t>
            </a:r>
            <a:r>
              <a:rPr lang="en-US" dirty="0" smtClean="0">
                <a:latin typeface="Times New Roman" pitchFamily="18" charset="0"/>
                <a:cs typeface="Times New Roman" pitchFamily="18" charset="0"/>
              </a:rPr>
              <a:t> culture. As elsewhere in India, the worship of female principle in the form of a Devine Mother appears very early in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Sakta</a:t>
            </a:r>
            <a:r>
              <a:rPr lang="en-US" dirty="0" smtClean="0">
                <a:latin typeface="Times New Roman" pitchFamily="18" charset="0"/>
                <a:cs typeface="Times New Roman" pitchFamily="18" charset="0"/>
              </a:rPr>
              <a:t> cults have played a major role in the religious and cultural life of the people. Among the different manifestations of </a:t>
            </a:r>
            <a:r>
              <a:rPr lang="en-US" dirty="0" err="1" smtClean="0">
                <a:latin typeface="Times New Roman" pitchFamily="18" charset="0"/>
                <a:cs typeface="Times New Roman" pitchFamily="18" charset="0"/>
              </a:rPr>
              <a:t>Sakta</a:t>
            </a:r>
            <a:r>
              <a:rPr lang="en-US" dirty="0" smtClean="0">
                <a:latin typeface="Times New Roman" pitchFamily="18" charset="0"/>
                <a:cs typeface="Times New Roman" pitchFamily="18" charset="0"/>
              </a:rPr>
              <a:t> cult,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is an important and popular one. There are numerous centers of worship of </a:t>
            </a:r>
            <a:r>
              <a:rPr lang="en-US" i="1" dirty="0" err="1" smtClean="0">
                <a:latin typeface="Times New Roman" pitchFamily="18" charset="0"/>
                <a:cs typeface="Times New Roman" pitchFamily="18" charset="0"/>
              </a:rPr>
              <a:t>Saptamatrikas</a:t>
            </a:r>
            <a:r>
              <a:rPr lang="en-US" dirty="0" smtClean="0">
                <a:latin typeface="Times New Roman" pitchFamily="18" charset="0"/>
                <a:cs typeface="Times New Roman" pitchFamily="18" charset="0"/>
              </a:rPr>
              <a:t> spread in different parts of our country. But this cult is more widespread in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and a very large number of panels and figures of </a:t>
            </a:r>
            <a:r>
              <a:rPr lang="en-US" i="1" dirty="0" err="1" smtClean="0">
                <a:latin typeface="Times New Roman" pitchFamily="18" charset="0"/>
                <a:cs typeface="Times New Roman" pitchFamily="18" charset="0"/>
              </a:rPr>
              <a:t>Saptamitrikas</a:t>
            </a:r>
            <a:r>
              <a:rPr lang="en-US" dirty="0" smtClean="0">
                <a:latin typeface="Times New Roman" pitchFamily="18" charset="0"/>
                <a:cs typeface="Times New Roman" pitchFamily="18" charset="0"/>
              </a:rPr>
              <a:t> are found in the temples all over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The innumerable number of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panels and images found in the temples of Coastal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revel that the cult of </a:t>
            </a:r>
            <a:r>
              <a:rPr lang="en-US" i="1" dirty="0" err="1" smtClean="0">
                <a:latin typeface="Times New Roman" pitchFamily="18" charset="0"/>
                <a:cs typeface="Times New Roman" pitchFamily="18" charset="0"/>
              </a:rPr>
              <a:t>Saptamitrikas</a:t>
            </a:r>
            <a:r>
              <a:rPr lang="en-US" dirty="0" smtClean="0">
                <a:latin typeface="Times New Roman" pitchFamily="18" charset="0"/>
                <a:cs typeface="Times New Roman" pitchFamily="18" charset="0"/>
              </a:rPr>
              <a:t> was very popular in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in the early medieval and medieval periods. </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buNone/>
            </a:pPr>
            <a:r>
              <a:rPr lang="en-US" dirty="0" smtClean="0">
                <a:latin typeface="Times New Roman" pitchFamily="18" charset="0"/>
                <a:cs typeface="Times New Roman" pitchFamily="18" charset="0"/>
              </a:rPr>
              <a:t>	The Cult of Devine Mothers popularly </a:t>
            </a:r>
            <a:r>
              <a:rPr lang="en-US" i="1" dirty="0" err="1" smtClean="0">
                <a:latin typeface="Times New Roman" pitchFamily="18" charset="0"/>
                <a:cs typeface="Times New Roman" pitchFamily="18" charset="0"/>
              </a:rPr>
              <a:t>Saptmatrikas</a:t>
            </a:r>
            <a:r>
              <a:rPr lang="en-US" dirty="0" smtClean="0">
                <a:latin typeface="Times New Roman" pitchFamily="18" charset="0"/>
                <a:cs typeface="Times New Roman" pitchFamily="18" charset="0"/>
              </a:rPr>
              <a:t> influenced in the socio-cultural life of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from the </a:t>
            </a:r>
            <a:r>
              <a:rPr lang="en-US" dirty="0" err="1" smtClean="0">
                <a:latin typeface="Times New Roman" pitchFamily="18" charset="0"/>
                <a:cs typeface="Times New Roman" pitchFamily="18" charset="0"/>
              </a:rPr>
              <a:t>Bhumakara</a:t>
            </a:r>
            <a:r>
              <a:rPr lang="en-US" dirty="0" smtClean="0">
                <a:latin typeface="Times New Roman" pitchFamily="18" charset="0"/>
                <a:cs typeface="Times New Roman" pitchFamily="18" charset="0"/>
              </a:rPr>
              <a:t> period to ensuing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period, on the other hand, there are few surviving examples of </a:t>
            </a:r>
            <a:r>
              <a:rPr lang="en-US" i="1" dirty="0" err="1" smtClean="0">
                <a:latin typeface="Times New Roman" pitchFamily="18" charset="0"/>
                <a:cs typeface="Times New Roman" pitchFamily="18" charset="0"/>
              </a:rPr>
              <a:t>Matrika</a:t>
            </a:r>
            <a:r>
              <a:rPr lang="en-US" dirty="0" smtClean="0">
                <a:latin typeface="Times New Roman" pitchFamily="18" charset="0"/>
                <a:cs typeface="Times New Roman" pitchFamily="18" charset="0"/>
              </a:rPr>
              <a:t> sets, though there are scattered images of individual </a:t>
            </a:r>
            <a:r>
              <a:rPr lang="en-US" i="1" dirty="0" err="1" smtClean="0">
                <a:latin typeface="Times New Roman" pitchFamily="18" charset="0"/>
                <a:cs typeface="Times New Roman" pitchFamily="18" charset="0"/>
              </a:rPr>
              <a:t>Matrika</a:t>
            </a:r>
            <a:r>
              <a:rPr lang="en-US" dirty="0" smtClean="0">
                <a:latin typeface="Times New Roman" pitchFamily="18" charset="0"/>
                <a:cs typeface="Times New Roman" pitchFamily="18" charset="0"/>
              </a:rPr>
              <a:t>, such as </a:t>
            </a:r>
            <a:r>
              <a:rPr lang="en-US" dirty="0" err="1" smtClean="0">
                <a:latin typeface="Times New Roman" pitchFamily="18" charset="0"/>
                <a:cs typeface="Times New Roman" pitchFamily="18" charset="0"/>
              </a:rPr>
              <a:t>Chamunda</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Varahi</a:t>
            </a:r>
            <a:r>
              <a:rPr lang="en-US" dirty="0" smtClean="0">
                <a:latin typeface="Times New Roman" pitchFamily="18" charset="0"/>
                <a:cs typeface="Times New Roman" pitchFamily="18" charset="0"/>
              </a:rPr>
              <a:t>, which generally serves as presiding deities and their </a:t>
            </a:r>
            <a:r>
              <a:rPr lang="en-US" dirty="0" err="1" smtClean="0">
                <a:latin typeface="Times New Roman" pitchFamily="18" charset="0"/>
                <a:cs typeface="Times New Roman" pitchFamily="18" charset="0"/>
              </a:rPr>
              <a:t>matrika</a:t>
            </a:r>
            <a:r>
              <a:rPr lang="en-US" dirty="0" smtClean="0">
                <a:latin typeface="Times New Roman" pitchFamily="18" charset="0"/>
                <a:cs typeface="Times New Roman" pitchFamily="18" charset="0"/>
              </a:rPr>
              <a:t> aspect is not stressed. When aligned in a set there are generally seven </a:t>
            </a:r>
            <a:r>
              <a:rPr lang="en-US"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Saptamarikas</a:t>
            </a:r>
            <a:r>
              <a:rPr lang="en-US" dirty="0" smtClean="0">
                <a:latin typeface="Times New Roman" pitchFamily="18" charset="0"/>
                <a:cs typeface="Times New Roman" pitchFamily="18" charset="0"/>
              </a:rPr>
              <a:t>), occasionally eight, and they are invariably accompanied by </a:t>
            </a:r>
            <a:r>
              <a:rPr lang="en-US" dirty="0" err="1" smtClean="0">
                <a:latin typeface="Times New Roman" pitchFamily="18" charset="0"/>
                <a:cs typeface="Times New Roman" pitchFamily="18" charset="0"/>
              </a:rPr>
              <a:t>Virabhadra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The </a:t>
            </a:r>
            <a:r>
              <a:rPr lang="en-US" i="1" dirty="0" err="1" smtClean="0">
                <a:latin typeface="Times New Roman" pitchFamily="18" charset="0"/>
                <a:cs typeface="Times New Roman" pitchFamily="18" charset="0"/>
              </a:rPr>
              <a:t>Saptamatrika</a:t>
            </a:r>
            <a:r>
              <a:rPr lang="en-US" dirty="0" smtClean="0">
                <a:latin typeface="Times New Roman" pitchFamily="18" charset="0"/>
                <a:cs typeface="Times New Roman" pitchFamily="18" charset="0"/>
              </a:rPr>
              <a:t> cult also received different royal patronage in different periods of </a:t>
            </a:r>
            <a:r>
              <a:rPr lang="en-US" dirty="0" err="1" smtClean="0">
                <a:latin typeface="Times New Roman" pitchFamily="18" charset="0"/>
                <a:cs typeface="Times New Roman" pitchFamily="18" charset="0"/>
              </a:rPr>
              <a:t>Odishan</a:t>
            </a:r>
            <a:r>
              <a:rPr lang="en-US" dirty="0" smtClean="0">
                <a:latin typeface="Times New Roman" pitchFamily="18" charset="0"/>
                <a:cs typeface="Times New Roman" pitchFamily="18" charset="0"/>
              </a:rPr>
              <a:t> history.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algn="just">
              <a:buNone/>
            </a:pPr>
            <a:r>
              <a:rPr lang="en-US" b="1" i="1" dirty="0" err="1" smtClean="0">
                <a:latin typeface="Times New Roman" pitchFamily="18" charset="0"/>
                <a:cs typeface="Times New Roman" pitchFamily="18" charset="0"/>
              </a:rPr>
              <a:t>Saptamatrikas</a:t>
            </a:r>
            <a:r>
              <a:rPr lang="en-US" b="1" dirty="0" smtClean="0">
                <a:latin typeface="Times New Roman" pitchFamily="18" charset="0"/>
                <a:cs typeface="Times New Roman" pitchFamily="18" charset="0"/>
              </a:rPr>
              <a:t> in Literature</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Details regarding the worship and iconography of the </a:t>
            </a:r>
            <a:r>
              <a:rPr lang="en-US" i="1" dirty="0" err="1" smtClean="0">
                <a:latin typeface="Times New Roman" pitchFamily="18" charset="0"/>
                <a:cs typeface="Times New Roman" pitchFamily="18" charset="0"/>
              </a:rPr>
              <a:t>Saptamatrikas</a:t>
            </a:r>
            <a:r>
              <a:rPr lang="en-US" dirty="0" smtClean="0">
                <a:latin typeface="Times New Roman" pitchFamily="18" charset="0"/>
                <a:cs typeface="Times New Roman" pitchFamily="18" charset="0"/>
              </a:rPr>
              <a:t> are to be found in a wide range of devotional literature which may be classified into the following categories:</a:t>
            </a:r>
          </a:p>
          <a:p>
            <a:pPr algn="just">
              <a:buNone/>
            </a:pPr>
            <a:r>
              <a:rPr lang="en-US" dirty="0" smtClean="0">
                <a:latin typeface="Times New Roman" pitchFamily="18" charset="0"/>
                <a:cs typeface="Times New Roman" pitchFamily="18" charset="0"/>
              </a:rPr>
              <a:t>	I.    </a:t>
            </a:r>
            <a:r>
              <a:rPr lang="en-US" dirty="0" err="1" smtClean="0">
                <a:latin typeface="Times New Roman" pitchFamily="18" charset="0"/>
                <a:cs typeface="Times New Roman" pitchFamily="18" charset="0"/>
              </a:rPr>
              <a:t>Puranas</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II.    Agamas</a:t>
            </a:r>
          </a:p>
          <a:p>
            <a:pPr algn="just">
              <a:buNone/>
            </a:pPr>
            <a:r>
              <a:rPr lang="en-US" dirty="0" smtClean="0">
                <a:latin typeface="Times New Roman" pitchFamily="18" charset="0"/>
                <a:cs typeface="Times New Roman" pitchFamily="18" charset="0"/>
              </a:rPr>
              <a:t>	III.    </a:t>
            </a:r>
            <a:r>
              <a:rPr lang="en-US" dirty="0" err="1" smtClean="0">
                <a:latin typeface="Times New Roman" pitchFamily="18" charset="0"/>
                <a:cs typeface="Times New Roman" pitchFamily="18" charset="0"/>
              </a:rPr>
              <a:t>Samhitas</a:t>
            </a:r>
            <a:r>
              <a:rPr lang="en-US" dirty="0" smtClean="0">
                <a:latin typeface="Times New Roman" pitchFamily="18" charset="0"/>
                <a:cs typeface="Times New Roman" pitchFamily="18" charset="0"/>
              </a:rPr>
              <a:t> and </a:t>
            </a:r>
          </a:p>
          <a:p>
            <a:pPr algn="just">
              <a:buNone/>
            </a:pPr>
            <a:r>
              <a:rPr lang="en-US" dirty="0" smtClean="0">
                <a:latin typeface="Times New Roman" pitchFamily="18" charset="0"/>
                <a:cs typeface="Times New Roman" pitchFamily="18" charset="0"/>
              </a:rPr>
              <a:t>	IV.    </a:t>
            </a:r>
            <a:r>
              <a:rPr lang="en-US" dirty="0" err="1" smtClean="0">
                <a:latin typeface="Times New Roman" pitchFamily="18" charset="0"/>
                <a:cs typeface="Times New Roman" pitchFamily="18" charset="0"/>
              </a:rPr>
              <a:t>Tantras</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The story goes that:  “The demon </a:t>
            </a:r>
            <a:r>
              <a:rPr lang="en-US" dirty="0" err="1" smtClean="0">
                <a:latin typeface="Times New Roman" pitchFamily="18" charset="0"/>
                <a:cs typeface="Times New Roman" pitchFamily="18" charset="0"/>
              </a:rPr>
              <a:t>Andhakasura</a:t>
            </a:r>
            <a:r>
              <a:rPr lang="en-US" dirty="0" smtClean="0">
                <a:latin typeface="Times New Roman" pitchFamily="18" charset="0"/>
                <a:cs typeface="Times New Roman" pitchFamily="18" charset="0"/>
              </a:rPr>
              <a:t> who came to rule over the </a:t>
            </a:r>
            <a:r>
              <a:rPr lang="en-US" i="1" dirty="0" err="1" smtClean="0">
                <a:latin typeface="Times New Roman" pitchFamily="18" charset="0"/>
                <a:cs typeface="Times New Roman" pitchFamily="18" charset="0"/>
              </a:rPr>
              <a:t>Asuras</a:t>
            </a:r>
            <a:r>
              <a:rPr lang="en-US" dirty="0" smtClean="0">
                <a:latin typeface="Times New Roman" pitchFamily="18" charset="0"/>
                <a:cs typeface="Times New Roman" pitchFamily="18" charset="0"/>
              </a:rPr>
              <a:t> after </a:t>
            </a:r>
            <a:r>
              <a:rPr lang="en-US" dirty="0" err="1" smtClean="0">
                <a:latin typeface="Times New Roman" pitchFamily="18" charset="0"/>
                <a:cs typeface="Times New Roman" pitchFamily="18" charset="0"/>
              </a:rPr>
              <a:t>Prahlada</a:t>
            </a:r>
            <a:r>
              <a:rPr lang="en-US" dirty="0" smtClean="0">
                <a:latin typeface="Times New Roman" pitchFamily="18" charset="0"/>
                <a:cs typeface="Times New Roman" pitchFamily="18" charset="0"/>
              </a:rPr>
              <a:t> practiced many </a:t>
            </a:r>
            <a:r>
              <a:rPr lang="en-US" i="1" dirty="0" err="1" smtClean="0">
                <a:latin typeface="Times New Roman" pitchFamily="18" charset="0"/>
                <a:cs typeface="Times New Roman" pitchFamily="18" charset="0"/>
              </a:rPr>
              <a:t>assurities</a:t>
            </a:r>
            <a:r>
              <a:rPr lang="en-US" dirty="0" smtClean="0">
                <a:latin typeface="Times New Roman" pitchFamily="18" charset="0"/>
                <a:cs typeface="Times New Roman" pitchFamily="18" charset="0"/>
              </a:rPr>
              <a:t>, obtained boons from Brahma, and became very powerful. He caused annoyance to </a:t>
            </a:r>
            <a:r>
              <a:rPr lang="en-US" i="1" dirty="0" err="1" smtClean="0">
                <a:latin typeface="Times New Roman" pitchFamily="18" charset="0"/>
                <a:cs typeface="Times New Roman" pitchFamily="18" charset="0"/>
              </a:rPr>
              <a:t>Devas</a:t>
            </a:r>
            <a:r>
              <a:rPr lang="en-US" dirty="0" smtClean="0">
                <a:latin typeface="Times New Roman" pitchFamily="18" charset="0"/>
                <a:cs typeface="Times New Roman" pitchFamily="18" charset="0"/>
              </a:rPr>
              <a:t>; they ran to </a:t>
            </a:r>
            <a:r>
              <a:rPr lang="en-US" dirty="0" err="1" smtClean="0">
                <a:latin typeface="Times New Roman" pitchFamily="18" charset="0"/>
                <a:cs typeface="Times New Roman" pitchFamily="18" charset="0"/>
              </a:rPr>
              <a:t>Kailasa</a:t>
            </a:r>
            <a:r>
              <a:rPr lang="en-US" dirty="0" smtClean="0">
                <a:latin typeface="Times New Roman" pitchFamily="18" charset="0"/>
                <a:cs typeface="Times New Roman" pitchFamily="18" charset="0"/>
              </a:rPr>
              <a:t> to complain Siva about the troubles caused by the </a:t>
            </a:r>
            <a:r>
              <a:rPr lang="en-US" i="1" dirty="0" err="1" smtClean="0">
                <a:latin typeface="Times New Roman" pitchFamily="18" charset="0"/>
                <a:cs typeface="Times New Roman" pitchFamily="18" charset="0"/>
              </a:rPr>
              <a:t>Asura</a:t>
            </a:r>
            <a:r>
              <a:rPr lang="en-US" dirty="0" smtClean="0">
                <a:latin typeface="Times New Roman" pitchFamily="18" charset="0"/>
                <a:cs typeface="Times New Roman" pitchFamily="18" charset="0"/>
              </a:rPr>
              <a:t> chief. Siva was listening to the complaints of </a:t>
            </a:r>
            <a:r>
              <a:rPr lang="en-US" i="1" dirty="0" err="1" smtClean="0">
                <a:latin typeface="Times New Roman" pitchFamily="18" charset="0"/>
                <a:cs typeface="Times New Roman" pitchFamily="18" charset="0"/>
              </a:rPr>
              <a:t>Devas</a:t>
            </a:r>
            <a:r>
              <a:rPr lang="en-US" dirty="0" smtClean="0">
                <a:latin typeface="Times New Roman" pitchFamily="18" charset="0"/>
                <a:cs typeface="Times New Roman" pitchFamily="18" charset="0"/>
              </a:rPr>
              <a:t>. At the same time, </a:t>
            </a:r>
            <a:r>
              <a:rPr lang="en-US" dirty="0" err="1" smtClean="0">
                <a:latin typeface="Times New Roman" pitchFamily="18" charset="0"/>
                <a:cs typeface="Times New Roman" pitchFamily="18" charset="0"/>
              </a:rPr>
              <a:t>Andhakasura</a:t>
            </a:r>
            <a:r>
              <a:rPr lang="en-US" dirty="0" smtClean="0">
                <a:latin typeface="Times New Roman" pitchFamily="18" charset="0"/>
                <a:cs typeface="Times New Roman" pitchFamily="18" charset="0"/>
              </a:rPr>
              <a:t> appeared in </a:t>
            </a:r>
            <a:r>
              <a:rPr lang="en-US" dirty="0" err="1" smtClean="0">
                <a:latin typeface="Times New Roman" pitchFamily="18" charset="0"/>
                <a:cs typeface="Times New Roman" pitchFamily="18" charset="0"/>
              </a:rPr>
              <a:t>Kailasa</a:t>
            </a:r>
            <a:r>
              <a:rPr lang="en-US" dirty="0" smtClean="0">
                <a:latin typeface="Times New Roman" pitchFamily="18" charset="0"/>
                <a:cs typeface="Times New Roman" pitchFamily="18" charset="0"/>
              </a:rPr>
              <a:t> with a view to carrying away </a:t>
            </a:r>
            <a:r>
              <a:rPr lang="en-US" dirty="0" err="1" smtClean="0">
                <a:latin typeface="Times New Roman" pitchFamily="18" charset="0"/>
                <a:cs typeface="Times New Roman" pitchFamily="18" charset="0"/>
              </a:rPr>
              <a:t>Parvati</a:t>
            </a:r>
            <a:r>
              <a:rPr lang="en-US" dirty="0" smtClean="0">
                <a:latin typeface="Times New Roman" pitchFamily="18" charset="0"/>
                <a:cs typeface="Times New Roman" pitchFamily="18" charset="0"/>
              </a:rPr>
              <a:t>. Siva thereupon got ready to fight the </a:t>
            </a:r>
            <a:r>
              <a:rPr lang="en-US" i="1" dirty="0" err="1" smtClean="0">
                <a:latin typeface="Times New Roman" pitchFamily="18" charset="0"/>
                <a:cs typeface="Times New Roman" pitchFamily="18" charset="0"/>
              </a:rPr>
              <a:t>Asura</a:t>
            </a:r>
            <a:r>
              <a:rPr lang="en-US" dirty="0" smtClean="0">
                <a:latin typeface="Times New Roman" pitchFamily="18" charset="0"/>
                <a:cs typeface="Times New Roman" pitchFamily="18" charset="0"/>
              </a:rPr>
              <a:t>; he made three well-known snakes </a:t>
            </a:r>
            <a:r>
              <a:rPr lang="en-US" i="1" dirty="0" err="1" smtClean="0">
                <a:latin typeface="Times New Roman" pitchFamily="18" charset="0"/>
                <a:cs typeface="Times New Roman" pitchFamily="18" charset="0"/>
              </a:rPr>
              <a:t>Vasuki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Dhananjaya</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Takshaka</a:t>
            </a:r>
            <a:r>
              <a:rPr lang="en-US" dirty="0" smtClean="0">
                <a:latin typeface="Times New Roman" pitchFamily="18" charset="0"/>
                <a:cs typeface="Times New Roman" pitchFamily="18" charset="0"/>
              </a:rPr>
              <a:t> serve as his belts and bracelets. An </a:t>
            </a:r>
            <a:r>
              <a:rPr lang="en-US" i="1" dirty="0" err="1" smtClean="0">
                <a:latin typeface="Times New Roman" pitchFamily="18" charset="0"/>
                <a:cs typeface="Times New Roman" pitchFamily="18" charset="0"/>
              </a:rPr>
              <a:t>Asura</a:t>
            </a:r>
            <a:r>
              <a:rPr lang="en-US" dirty="0" smtClean="0">
                <a:latin typeface="Times New Roman" pitchFamily="18" charset="0"/>
                <a:cs typeface="Times New Roman" pitchFamily="18" charset="0"/>
              </a:rPr>
              <a:t> called </a:t>
            </a:r>
            <a:r>
              <a:rPr lang="en-US" dirty="0" err="1" smtClean="0">
                <a:latin typeface="Times New Roman" pitchFamily="18" charset="0"/>
                <a:cs typeface="Times New Roman" pitchFamily="18" charset="0"/>
              </a:rPr>
              <a:t>Nila</a:t>
            </a:r>
            <a:r>
              <a:rPr lang="en-US" dirty="0" smtClean="0">
                <a:latin typeface="Times New Roman" pitchFamily="18" charset="0"/>
                <a:cs typeface="Times New Roman" pitchFamily="18" charset="0"/>
              </a:rPr>
              <a:t>, who had secretly planned to kill Siva in the form of an elephant. Nandi came to know this and informed </a:t>
            </a:r>
            <a:r>
              <a:rPr lang="en-US" dirty="0" err="1" smtClean="0">
                <a:latin typeface="Times New Roman" pitchFamily="18" charset="0"/>
                <a:cs typeface="Times New Roman" pitchFamily="18" charset="0"/>
              </a:rPr>
              <a:t>Virabhadra</a:t>
            </a:r>
            <a:r>
              <a:rPr lang="en-US" dirty="0" smtClean="0">
                <a:latin typeface="Times New Roman" pitchFamily="18" charset="0"/>
                <a:cs typeface="Times New Roman" pitchFamily="18" charset="0"/>
              </a:rPr>
              <a:t> and took the form of the lion and attacked and killed </a:t>
            </a:r>
            <a:r>
              <a:rPr lang="en-US" dirty="0" err="1" smtClean="0">
                <a:latin typeface="Times New Roman" pitchFamily="18" charset="0"/>
                <a:cs typeface="Times New Roman" pitchFamily="18" charset="0"/>
              </a:rPr>
              <a:t>Nila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Virabhadra</a:t>
            </a:r>
            <a:r>
              <a:rPr lang="en-US" dirty="0" smtClean="0">
                <a:latin typeface="Times New Roman" pitchFamily="18" charset="0"/>
                <a:cs typeface="Times New Roman" pitchFamily="18" charset="0"/>
              </a:rPr>
              <a:t> presented the skin of this elephant to Siva, which was worn by him as his upper garment. Clad with this curious garment and ornamented with serpents, and wielding his powerful </a:t>
            </a:r>
            <a:r>
              <a:rPr lang="en-US" i="1" dirty="0" err="1" smtClean="0">
                <a:latin typeface="Times New Roman" pitchFamily="18" charset="0"/>
                <a:cs typeface="Times New Roman" pitchFamily="18" charset="0"/>
              </a:rPr>
              <a:t>Trisula</a:t>
            </a:r>
            <a:r>
              <a:rPr lang="en-US" dirty="0" smtClean="0">
                <a:latin typeface="Times New Roman" pitchFamily="18" charset="0"/>
                <a:cs typeface="Times New Roman" pitchFamily="18" charset="0"/>
              </a:rPr>
              <a:t> against Siva treated out on his expedition against </a:t>
            </a:r>
            <a:r>
              <a:rPr lang="en-US" dirty="0" err="1" smtClean="0">
                <a:latin typeface="Times New Roman" pitchFamily="18" charset="0"/>
                <a:cs typeface="Times New Roman" pitchFamily="18" charset="0"/>
              </a:rPr>
              <a:t>Andhakasura</a:t>
            </a:r>
            <a:r>
              <a:rPr lang="en-US" dirty="0" smtClean="0">
                <a:latin typeface="Times New Roman" pitchFamily="18" charset="0"/>
                <a:cs typeface="Times New Roman" pitchFamily="18" charset="0"/>
              </a:rPr>
              <a:t>. He took with him his army consisting of the </a:t>
            </a:r>
            <a:r>
              <a:rPr lang="en-US" i="1" dirty="0" err="1" smtClean="0">
                <a:latin typeface="Times New Roman" pitchFamily="18" charset="0"/>
                <a:cs typeface="Times New Roman" pitchFamily="18" charset="0"/>
              </a:rPr>
              <a:t>Ganas</a:t>
            </a:r>
            <a:r>
              <a:rPr lang="en-US" dirty="0" smtClean="0">
                <a:latin typeface="Times New Roman" pitchFamily="18" charset="0"/>
                <a:cs typeface="Times New Roman" pitchFamily="18" charset="0"/>
              </a:rPr>
              <a:t>. Vishnu and other gods went along him to help. In the struggle that ensured Vishnu and other </a:t>
            </a:r>
            <a:r>
              <a:rPr lang="en-US" i="1" dirty="0" err="1" smtClean="0">
                <a:latin typeface="Times New Roman" pitchFamily="18" charset="0"/>
                <a:cs typeface="Times New Roman" pitchFamily="18" charset="0"/>
              </a:rPr>
              <a:t>devas</a:t>
            </a:r>
            <a:r>
              <a:rPr lang="en-US" dirty="0" smtClean="0">
                <a:latin typeface="Times New Roman" pitchFamily="18" charset="0"/>
                <a:cs typeface="Times New Roman" pitchFamily="18" charset="0"/>
              </a:rPr>
              <a:t> fled. At last, Siva attacked the </a:t>
            </a:r>
            <a:r>
              <a:rPr lang="en-US" i="1" dirty="0" err="1" smtClean="0">
                <a:latin typeface="Times New Roman" pitchFamily="18" charset="0"/>
                <a:cs typeface="Times New Roman" pitchFamily="18" charset="0"/>
              </a:rPr>
              <a:t>asura</a:t>
            </a:r>
            <a:r>
              <a:rPr lang="en-US" dirty="0" smtClean="0">
                <a:latin typeface="Times New Roman" pitchFamily="18" charset="0"/>
                <a:cs typeface="Times New Roman" pitchFamily="18" charset="0"/>
              </a:rPr>
              <a:t> with an arrow and wounded him. Blood began to flow in profusion from the wound and each drop of blood as it touched the earth assumed the shape of another </a:t>
            </a:r>
            <a:r>
              <a:rPr lang="en-US" dirty="0" err="1" smtClean="0">
                <a:latin typeface="Times New Roman" pitchFamily="18" charset="0"/>
                <a:cs typeface="Times New Roman" pitchFamily="18" charset="0"/>
              </a:rPr>
              <a:t>Andhakasura</a:t>
            </a:r>
            <a:r>
              <a:rPr lang="en-US" dirty="0" smtClean="0">
                <a:latin typeface="Times New Roman" pitchFamily="18" charset="0"/>
                <a:cs typeface="Times New Roman" pitchFamily="18" charset="0"/>
              </a:rPr>
              <a:t>. Thus there arose thousands of </a:t>
            </a:r>
            <a:r>
              <a:rPr lang="en-US" dirty="0" err="1" smtClean="0">
                <a:latin typeface="Times New Roman" pitchFamily="18" charset="0"/>
                <a:cs typeface="Times New Roman" pitchFamily="18" charset="0"/>
              </a:rPr>
              <a:t>Andhakasura</a:t>
            </a:r>
            <a:r>
              <a:rPr lang="en-US" dirty="0" smtClean="0">
                <a:latin typeface="Times New Roman" pitchFamily="18" charset="0"/>
                <a:cs typeface="Times New Roman" pitchFamily="18" charset="0"/>
              </a:rPr>
              <a:t> and began to dance. Vishnu destroyed the secondary </a:t>
            </a:r>
            <a:r>
              <a:rPr lang="en-US" i="1" dirty="0" err="1" smtClean="0">
                <a:latin typeface="Times New Roman" pitchFamily="18" charset="0"/>
                <a:cs typeface="Times New Roman" pitchFamily="18" charset="0"/>
              </a:rPr>
              <a:t>asuras</a:t>
            </a:r>
            <a:r>
              <a:rPr lang="en-US" dirty="0" smtClean="0">
                <a:latin typeface="Times New Roman" pitchFamily="18" charset="0"/>
                <a:cs typeface="Times New Roman" pitchFamily="18" charset="0"/>
              </a:rPr>
              <a:t> produced from the blood drops with his </a:t>
            </a:r>
            <a:r>
              <a:rPr lang="en-US" dirty="0" err="1" smtClean="0">
                <a:latin typeface="Times New Roman" pitchFamily="18" charset="0"/>
                <a:cs typeface="Times New Roman" pitchFamily="18" charset="0"/>
              </a:rPr>
              <a:t>chakrayudha</a:t>
            </a:r>
            <a:r>
              <a:rPr lang="en-US" dirty="0" smtClean="0">
                <a:latin typeface="Times New Roman" pitchFamily="18" charset="0"/>
                <a:cs typeface="Times New Roman" pitchFamily="18" charset="0"/>
              </a:rPr>
              <a:t>. To stop the further multiplication of </a:t>
            </a:r>
            <a:r>
              <a:rPr lang="en-US" i="1" dirty="0" err="1" smtClean="0">
                <a:latin typeface="Times New Roman" pitchFamily="18" charset="0"/>
                <a:cs typeface="Times New Roman" pitchFamily="18" charset="0"/>
              </a:rPr>
              <a:t>asuras</a:t>
            </a:r>
            <a:r>
              <a:rPr lang="en-US" dirty="0" smtClean="0">
                <a:latin typeface="Times New Roman" pitchFamily="18" charset="0"/>
                <a:cs typeface="Times New Roman" pitchFamily="18" charset="0"/>
              </a:rPr>
              <a:t>, Siva created out of the flame that issuing from his mouth a </a:t>
            </a:r>
            <a:r>
              <a:rPr lang="en-US" dirty="0" err="1" smtClean="0">
                <a:latin typeface="Times New Roman" pitchFamily="18" charset="0"/>
                <a:cs typeface="Times New Roman" pitchFamily="18" charset="0"/>
              </a:rPr>
              <a:t>Sakti</a:t>
            </a:r>
            <a:r>
              <a:rPr lang="en-US" dirty="0" smtClean="0">
                <a:latin typeface="Times New Roman" pitchFamily="18" charset="0"/>
                <a:cs typeface="Times New Roman" pitchFamily="18" charset="0"/>
              </a:rPr>
              <a:t> called </a:t>
            </a:r>
            <a:r>
              <a:rPr lang="en-US" dirty="0" err="1" smtClean="0">
                <a:latin typeface="Times New Roman" pitchFamily="18" charset="0"/>
                <a:cs typeface="Times New Roman" pitchFamily="18" charset="0"/>
              </a:rPr>
              <a:t>Yogeswari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Indra</a:t>
            </a:r>
            <a:r>
              <a:rPr lang="en-US" dirty="0" smtClean="0">
                <a:latin typeface="Times New Roman" pitchFamily="18" charset="0"/>
                <a:cs typeface="Times New Roman" pitchFamily="18" charset="0"/>
              </a:rPr>
              <a:t> and other gods also sent their </a:t>
            </a:r>
            <a:r>
              <a:rPr lang="en-US" dirty="0" err="1" smtClean="0">
                <a:latin typeface="Times New Roman" pitchFamily="18" charset="0"/>
                <a:cs typeface="Times New Roman" pitchFamily="18" charset="0"/>
              </a:rPr>
              <a:t>Saktis</a:t>
            </a:r>
            <a:r>
              <a:rPr lang="en-US" dirty="0" smtClean="0">
                <a:latin typeface="Times New Roman" pitchFamily="18" charset="0"/>
                <a:cs typeface="Times New Roman" pitchFamily="18" charset="0"/>
              </a:rPr>
              <a:t> to serve the same purpose. The </a:t>
            </a:r>
            <a:r>
              <a:rPr lang="en-US" dirty="0" err="1" smtClean="0">
                <a:latin typeface="Times New Roman" pitchFamily="18" charset="0"/>
                <a:cs typeface="Times New Roman" pitchFamily="18" charset="0"/>
              </a:rPr>
              <a:t>Saktis</a:t>
            </a:r>
            <a:r>
              <a:rPr lang="en-US" dirty="0" smtClean="0">
                <a:latin typeface="Times New Roman" pitchFamily="18" charset="0"/>
                <a:cs typeface="Times New Roman" pitchFamily="18" charset="0"/>
              </a:rPr>
              <a:t> thus created were </a:t>
            </a:r>
            <a:r>
              <a:rPr lang="en-US" dirty="0" err="1" smtClean="0">
                <a:latin typeface="Times New Roman" pitchFamily="18" charset="0"/>
                <a:cs typeface="Times New Roman" pitchFamily="18" charset="0"/>
              </a:rPr>
              <a:t>Brahmi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Maheswari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Kumari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Vaishnavi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Varahi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Indrani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Chamunda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Rao</a:t>
            </a:r>
            <a:r>
              <a:rPr lang="en-US" dirty="0" smtClean="0">
                <a:latin typeface="Times New Roman" pitchFamily="18" charset="0"/>
                <a:cs typeface="Times New Roman" pitchFamily="18" charset="0"/>
              </a:rPr>
              <a:t>, 1914). </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lgn="just">
              <a:buNone/>
            </a:pP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Varahapurana</a:t>
            </a:r>
            <a:r>
              <a:rPr lang="en-US" dirty="0" smtClean="0">
                <a:latin typeface="Times New Roman" pitchFamily="18" charset="0"/>
                <a:cs typeface="Times New Roman" pitchFamily="18" charset="0"/>
              </a:rPr>
              <a:t> the </a:t>
            </a:r>
            <a:r>
              <a:rPr lang="en-US" i="1" dirty="0" smtClean="0">
                <a:latin typeface="Times New Roman" pitchFamily="18" charset="0"/>
                <a:cs typeface="Times New Roman" pitchFamily="18" charset="0"/>
              </a:rPr>
              <a:t>Devi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Vaishnavi</a:t>
            </a:r>
            <a:r>
              <a:rPr lang="en-US" dirty="0" smtClean="0">
                <a:latin typeface="Times New Roman" pitchFamily="18" charset="0"/>
                <a:cs typeface="Times New Roman" pitchFamily="18" charset="0"/>
              </a:rPr>
              <a:t> in an account of the creation of the </a:t>
            </a:r>
            <a:r>
              <a:rPr lang="en-US" i="1" dirty="0" err="1" smtClean="0">
                <a:latin typeface="Times New Roman" pitchFamily="18" charset="0"/>
                <a:cs typeface="Times New Roman" pitchFamily="18" charset="0"/>
              </a:rPr>
              <a:t>Matrika</a:t>
            </a:r>
            <a:r>
              <a:rPr lang="en-US" dirty="0" smtClean="0">
                <a:latin typeface="Times New Roman" pitchFamily="18" charset="0"/>
                <a:cs typeface="Times New Roman" pitchFamily="18" charset="0"/>
              </a:rPr>
              <a:t>, is doing asceticism on Mount </a:t>
            </a:r>
            <a:r>
              <a:rPr lang="en-US" i="1" dirty="0" err="1" smtClean="0">
                <a:latin typeface="Times New Roman" pitchFamily="18" charset="0"/>
                <a:cs typeface="Times New Roman" pitchFamily="18" charset="0"/>
              </a:rPr>
              <a:t>Mandara</a:t>
            </a:r>
            <a:r>
              <a:rPr lang="en-US" dirty="0" smtClean="0">
                <a:latin typeface="Times New Roman" pitchFamily="18" charset="0"/>
                <a:cs typeface="Times New Roman" pitchFamily="18" charset="0"/>
              </a:rPr>
              <a:t>. At one point she loses her concentration. From her disgraced mind, several beautiful attendants were created. They later became Devi’s helpmates on the battlefield when she fights the demon. Although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are described as lovely in this account, it is important to note that they are born when Devi losses control of her concentration. This suggests that the </a:t>
            </a:r>
            <a:r>
              <a:rPr lang="en-US" i="1" dirty="0" err="1" smtClean="0">
                <a:latin typeface="Times New Roman" pitchFamily="18" charset="0"/>
                <a:cs typeface="Times New Roman" pitchFamily="18" charset="0"/>
              </a:rPr>
              <a:t>matrikas</a:t>
            </a:r>
            <a:r>
              <a:rPr lang="en-US" dirty="0" smtClean="0">
                <a:latin typeface="Times New Roman" pitchFamily="18" charset="0"/>
                <a:cs typeface="Times New Roman" pitchFamily="18" charset="0"/>
              </a:rPr>
              <a:t> are essential of uncontrolled natures. Born from lack of mental control, they lack control themselves. </a:t>
            </a:r>
            <a:r>
              <a:rPr lang="en-US" dirty="0" err="1" smtClean="0">
                <a:latin typeface="Times New Roman" pitchFamily="18" charset="0"/>
                <a:cs typeface="Times New Roman" pitchFamily="18" charset="0"/>
              </a:rPr>
              <a:t>Varaha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Purana</a:t>
            </a:r>
            <a:r>
              <a:rPr lang="en-US" dirty="0" smtClean="0">
                <a:latin typeface="Times New Roman" pitchFamily="18" charset="0"/>
                <a:cs typeface="Times New Roman" pitchFamily="18" charset="0"/>
              </a:rPr>
              <a:t> relates them to vices or inauspicious emotions; </a:t>
            </a:r>
            <a:r>
              <a:rPr lang="en-US" dirty="0" err="1" smtClean="0">
                <a:latin typeface="Times New Roman" pitchFamily="18" charset="0"/>
                <a:cs typeface="Times New Roman" pitchFamily="18" charset="0"/>
              </a:rPr>
              <a:t>Brahmi</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Mada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Maheswari</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Krodha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Kumari</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Moha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Vaishnavi</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Lobha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Indrani</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Matsarya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Varahi</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Asuya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Chamunda</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Paisunya</a:t>
            </a:r>
            <a:r>
              <a:rPr lang="en-US" dirty="0" smtClean="0">
                <a:latin typeface="Times New Roman" pitchFamily="18" charset="0"/>
                <a:cs typeface="Times New Roman" pitchFamily="18" charset="0"/>
              </a:rPr>
              <a:t>. </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Seminar Pic\New Picture.bmp"/>
          <p:cNvPicPr>
            <a:picLocks noGrp="1" noChangeAspect="1" noChangeArrowheads="1"/>
          </p:cNvPicPr>
          <p:nvPr>
            <p:ph idx="1"/>
          </p:nvPr>
        </p:nvPicPr>
        <p:blipFill>
          <a:blip r:embed="rId2"/>
          <a:srcRect/>
          <a:stretch>
            <a:fillRect/>
          </a:stretch>
        </p:blipFill>
        <p:spPr bwMode="auto">
          <a:xfrm>
            <a:off x="533400" y="0"/>
            <a:ext cx="8305800" cy="6884556"/>
          </a:xfrm>
          <a:prstGeom prst="rect">
            <a:avLst/>
          </a:prstGeom>
          <a:noFill/>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001000" cy="5078313"/>
          </a:xfrm>
          <a:prstGeom prst="rect">
            <a:avLst/>
          </a:prstGeom>
        </p:spPr>
        <p:txBody>
          <a:bodyPr wrap="square">
            <a:spAutoFit/>
          </a:bodyPr>
          <a:lstStyle/>
          <a:p>
            <a:r>
              <a:rPr lang="en-US" b="1" u="sng" dirty="0" smtClean="0"/>
              <a:t>Previous </a:t>
            </a:r>
            <a:r>
              <a:rPr lang="en-US" b="1" u="sng" dirty="0" err="1" smtClean="0"/>
              <a:t>Wark</a:t>
            </a:r>
            <a:endParaRPr lang="en-US" dirty="0" smtClean="0"/>
          </a:p>
          <a:p>
            <a:r>
              <a:rPr lang="en-US" i="1" dirty="0" smtClean="0"/>
              <a:t>		</a:t>
            </a:r>
          </a:p>
          <a:p>
            <a:pPr>
              <a:buFont typeface="Arial" pitchFamily="34" charset="0"/>
              <a:buChar char="•"/>
            </a:pPr>
            <a:r>
              <a:rPr lang="en-US" i="1" dirty="0" err="1" smtClean="0"/>
              <a:t>Saptamatrika</a:t>
            </a:r>
            <a:r>
              <a:rPr lang="en-US" dirty="0" smtClean="0"/>
              <a:t> is an important cult all over India in Hindu pantheon but did not received adequate attention for its study related with Buddhism, especially the lower strata of society who worshiped as a main deity. The previous scholar are not given attention on the relevance of iconographical features in various period, its stylistic development, not even identify proper icons, how this one placed in the Hindu sect as an unexplored area. Scholars have thrown light on the concept of </a:t>
            </a:r>
            <a:r>
              <a:rPr lang="en-US" i="1" dirty="0" err="1" smtClean="0"/>
              <a:t>Saptamatrika</a:t>
            </a:r>
            <a:r>
              <a:rPr lang="en-US" dirty="0" smtClean="0"/>
              <a:t> images but no comprehensive study has been made so far. K. S. </a:t>
            </a:r>
            <a:r>
              <a:rPr lang="en-US" dirty="0" err="1" smtClean="0"/>
              <a:t>Behera</a:t>
            </a:r>
            <a:r>
              <a:rPr lang="en-US" dirty="0" smtClean="0"/>
              <a:t> and Thomas, E. Donaldson’s </a:t>
            </a:r>
            <a:r>
              <a:rPr lang="en-US" i="1" dirty="0" smtClean="0"/>
              <a:t>Sculpture Master Pieces of Orissa</a:t>
            </a:r>
            <a:r>
              <a:rPr lang="en-US" dirty="0" smtClean="0"/>
              <a:t>, Aryan Book International, New Delhi, 1998 while giving an account of the style and Iconography and does not paid adequate attention to the ritual scenes prevailing in </a:t>
            </a:r>
            <a:r>
              <a:rPr lang="en-US" dirty="0" err="1" smtClean="0"/>
              <a:t>Odisha</a:t>
            </a:r>
            <a:r>
              <a:rPr lang="en-US" dirty="0" smtClean="0"/>
              <a:t>.</a:t>
            </a:r>
          </a:p>
          <a:p>
            <a:endParaRPr lang="en-US" dirty="0" smtClean="0"/>
          </a:p>
          <a:p>
            <a:pPr>
              <a:buFont typeface="Arial" pitchFamily="34" charset="0"/>
              <a:buChar char="•"/>
            </a:pPr>
            <a:endParaRPr lang="en-US" dirty="0" smtClean="0"/>
          </a:p>
          <a:p>
            <a:pPr>
              <a:buFont typeface="Arial" pitchFamily="34" charset="0"/>
              <a:buChar char="•"/>
            </a:pPr>
            <a:r>
              <a:rPr lang="en-US" dirty="0" smtClean="0"/>
              <a:t>J. Dora, </a:t>
            </a:r>
            <a:r>
              <a:rPr lang="en-US" i="1" dirty="0" err="1" smtClean="0"/>
              <a:t>Saktamanuments</a:t>
            </a:r>
            <a:r>
              <a:rPr lang="en-US" i="1" dirty="0" smtClean="0"/>
              <a:t> of Orissa</a:t>
            </a:r>
            <a:r>
              <a:rPr lang="en-US" dirty="0" smtClean="0"/>
              <a:t>, New Delhi, 2010, is a documented work on the </a:t>
            </a:r>
            <a:r>
              <a:rPr lang="en-US" dirty="0" err="1" smtClean="0"/>
              <a:t>Odishan</a:t>
            </a:r>
            <a:r>
              <a:rPr lang="en-US" dirty="0" smtClean="0"/>
              <a:t> </a:t>
            </a:r>
            <a:r>
              <a:rPr lang="en-US" dirty="0" err="1" smtClean="0"/>
              <a:t>Saktisim</a:t>
            </a:r>
            <a:r>
              <a:rPr lang="en-US" dirty="0" smtClean="0"/>
              <a:t>, however She has mainly concentrated on Historical context only and does not account for other </a:t>
            </a:r>
            <a:r>
              <a:rPr lang="en-US" i="1" dirty="0" err="1" smtClean="0"/>
              <a:t>Saptamatrika</a:t>
            </a:r>
            <a:r>
              <a:rPr lang="en-US" dirty="0" smtClean="0"/>
              <a:t> shrines and their artistic or architectural significance.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228</TotalTime>
  <Words>128</Words>
  <Application>Microsoft Office PowerPoint</Application>
  <PresentationFormat>On-screen Show (4:3)</PresentationFormat>
  <Paragraphs>47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The earliest extant set of Saptamatrika images appears on the northern wall of the jagamohana of Parasuramesvara Temple at Bhubaneswar</vt:lpstr>
      <vt:lpstr>Slide 14</vt:lpstr>
      <vt:lpstr>A sets of Saptamatrika images which a child is supported on the thigh on the jagamohana ceiling of the Muktesvara Temple at Bhubaneswar, Khurda</vt:lpstr>
      <vt:lpstr>A sets of new discovered  Saptamatrika images which a child supported on the thigh on the jagamohana ceiling of the Brahmeswara Temple at Bhubaneswar</vt:lpstr>
      <vt:lpstr>New discovered  loose sculptures of Saptamatrika images of the bada  portion on jagamohana of the Gangeswari Temple at Gop District puri </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SKP-AHICA</cp:lastModifiedBy>
  <cp:revision>54</cp:revision>
  <dcterms:created xsi:type="dcterms:W3CDTF">2006-08-16T00:00:00Z</dcterms:created>
  <dcterms:modified xsi:type="dcterms:W3CDTF">2022-05-27T09:52:46Z</dcterms:modified>
</cp:coreProperties>
</file>