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93" r:id="rId7"/>
    <p:sldId id="323" r:id="rId8"/>
    <p:sldId id="314" r:id="rId9"/>
    <p:sldId id="262" r:id="rId10"/>
    <p:sldId id="296" r:id="rId11"/>
    <p:sldId id="297" r:id="rId12"/>
    <p:sldId id="325" r:id="rId13"/>
    <p:sldId id="298" r:id="rId14"/>
    <p:sldId id="317" r:id="rId15"/>
    <p:sldId id="299" r:id="rId16"/>
    <p:sldId id="301" r:id="rId17"/>
    <p:sldId id="318" r:id="rId18"/>
    <p:sldId id="319" r:id="rId19"/>
    <p:sldId id="322" r:id="rId20"/>
    <p:sldId id="303" r:id="rId21"/>
    <p:sldId id="321" r:id="rId22"/>
    <p:sldId id="324" r:id="rId23"/>
    <p:sldId id="307" r:id="rId24"/>
    <p:sldId id="326" r:id="rId25"/>
    <p:sldId id="302" r:id="rId26"/>
    <p:sldId id="328" r:id="rId27"/>
    <p:sldId id="312" r:id="rId28"/>
    <p:sldId id="304" r:id="rId29"/>
    <p:sldId id="290" r:id="rId30"/>
    <p:sldId id="310" r:id="rId31"/>
    <p:sldId id="309" r:id="rId32"/>
    <p:sldId id="308" r:id="rId33"/>
    <p:sldId id="313" r:id="rId34"/>
    <p:sldId id="32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15620"/>
    <p:restoredTop sz="87963" autoAdjust="0"/>
  </p:normalViewPr>
  <p:slideViewPr>
    <p:cSldViewPr>
      <p:cViewPr varScale="1">
        <p:scale>
          <a:sx n="73" d="100"/>
          <a:sy n="73" d="100"/>
        </p:scale>
        <p:origin x="-17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CE590-3E0B-4EB7-B41F-2730F3FB8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1CA0DB-0FE4-48C4-92E5-CD4E0836B0BF}" type="datetimeFigureOut">
              <a:rPr lang="en-US" smtClean="0"/>
              <a:pPr/>
              <a:t>5/27/2022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D0A1F8-6762-4F01-B4BA-F9DD0B850B7E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8572560" cy="2071703"/>
          </a:xfrm>
        </p:spPr>
        <p:txBody>
          <a:bodyPr/>
          <a:lstStyle/>
          <a:p>
            <a:r>
              <a:rPr lang="en-US" dirty="0" err="1" smtClean="0">
                <a:solidFill>
                  <a:srgbClr val="CC0000"/>
                </a:solidFill>
              </a:rPr>
              <a:t>Odishan</a:t>
            </a:r>
            <a:r>
              <a:rPr lang="en-US" dirty="0" smtClean="0">
                <a:solidFill>
                  <a:srgbClr val="CC0000"/>
                </a:solidFill>
              </a:rPr>
              <a:t> Temple Architecture</a:t>
            </a:r>
            <a:endParaRPr lang="en-IN" dirty="0">
              <a:solidFill>
                <a:srgbClr val="CC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071942"/>
            <a:ext cx="7854696" cy="200026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Dr </a:t>
            </a:r>
            <a:r>
              <a:rPr lang="en-US" dirty="0" err="1" smtClean="0"/>
              <a:t>Sushanta</a:t>
            </a:r>
            <a:r>
              <a:rPr lang="en-US" dirty="0" smtClean="0"/>
              <a:t> Kumar </a:t>
            </a:r>
            <a:r>
              <a:rPr lang="en-US" dirty="0" err="1" smtClean="0"/>
              <a:t>Patra</a:t>
            </a:r>
            <a:endParaRPr lang="en-US" dirty="0" smtClean="0"/>
          </a:p>
          <a:p>
            <a:pPr algn="ctr"/>
            <a:r>
              <a:rPr lang="en-US" dirty="0" smtClean="0"/>
              <a:t>Assistant </a:t>
            </a:r>
            <a:r>
              <a:rPr lang="en-US" dirty="0" smtClean="0"/>
              <a:t>Professor (Stage-III)</a:t>
            </a:r>
            <a:endParaRPr lang="en-US" dirty="0" smtClean="0"/>
          </a:p>
          <a:p>
            <a:pPr algn="ctr"/>
            <a:r>
              <a:rPr lang="en-US" dirty="0" smtClean="0"/>
              <a:t>P. G. Department of A.I.H.C &amp; Archaeology, </a:t>
            </a:r>
            <a:r>
              <a:rPr lang="en-US" dirty="0" err="1" smtClean="0"/>
              <a:t>Utkal</a:t>
            </a:r>
            <a:r>
              <a:rPr lang="en-US" dirty="0" smtClean="0"/>
              <a:t> University.</a:t>
            </a: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0034" y="500042"/>
            <a:ext cx="8215341" cy="5929354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en-US" i="1" dirty="0" smtClean="0"/>
              <a:t>.Bada</a:t>
            </a:r>
            <a:r>
              <a:rPr lang="en-US" dirty="0" smtClean="0"/>
              <a:t>:Is the perpendicular wall of the temple.</a:t>
            </a:r>
          </a:p>
          <a:p>
            <a:pPr lvl="1"/>
            <a:r>
              <a:rPr lang="en-US" dirty="0" smtClean="0"/>
              <a:t>Earlier period- 3 division-</a:t>
            </a:r>
            <a:r>
              <a:rPr lang="en-US" i="1" dirty="0" smtClean="0"/>
              <a:t> </a:t>
            </a:r>
            <a:r>
              <a:rPr lang="en-US" i="1" dirty="0" err="1" smtClean="0"/>
              <a:t>pabhaga</a:t>
            </a:r>
            <a:r>
              <a:rPr lang="en-US" i="1" dirty="0" smtClean="0"/>
              <a:t>, </a:t>
            </a:r>
            <a:r>
              <a:rPr lang="en-US" i="1" dirty="0" err="1" smtClean="0"/>
              <a:t>jangha</a:t>
            </a:r>
            <a:r>
              <a:rPr lang="en-US" i="1" dirty="0" smtClean="0"/>
              <a:t> and </a:t>
            </a:r>
            <a:r>
              <a:rPr lang="en-US" i="1" dirty="0" err="1" smtClean="0"/>
              <a:t>varandha</a:t>
            </a:r>
            <a:r>
              <a:rPr lang="en-US" i="1" dirty="0" smtClean="0"/>
              <a:t>.</a:t>
            </a:r>
          </a:p>
          <a:p>
            <a:pPr lvl="1"/>
            <a:r>
              <a:rPr lang="en-US" dirty="0" smtClean="0"/>
              <a:t>Later period-5 division-</a:t>
            </a:r>
            <a:r>
              <a:rPr lang="en-US" i="1" dirty="0" smtClean="0"/>
              <a:t> </a:t>
            </a:r>
            <a:r>
              <a:rPr lang="en-US" i="1" dirty="0" err="1" smtClean="0"/>
              <a:t>pabhaga,talajangha</a:t>
            </a:r>
            <a:r>
              <a:rPr lang="en-US" i="1" dirty="0" smtClean="0"/>
              <a:t> </a:t>
            </a:r>
            <a:r>
              <a:rPr lang="en-US" i="1" dirty="0" err="1" smtClean="0"/>
              <a:t>bandhana</a:t>
            </a:r>
            <a:r>
              <a:rPr lang="en-US" i="1" dirty="0" smtClean="0"/>
              <a:t> ,  </a:t>
            </a:r>
            <a:r>
              <a:rPr lang="en-US" i="1" dirty="0" err="1" smtClean="0"/>
              <a:t>upparajangha</a:t>
            </a:r>
            <a:r>
              <a:rPr lang="en-US" i="1" dirty="0" smtClean="0"/>
              <a:t> and </a:t>
            </a:r>
            <a:r>
              <a:rPr lang="en-US" i="1" dirty="0" err="1" smtClean="0"/>
              <a:t>varandha</a:t>
            </a:r>
            <a:r>
              <a:rPr lang="en-US" i="1" dirty="0" smtClean="0"/>
              <a:t>.</a:t>
            </a:r>
          </a:p>
          <a:p>
            <a:pPr lvl="1"/>
            <a:r>
              <a:rPr lang="en-US" i="1" dirty="0" err="1" smtClean="0"/>
              <a:t>Pabhaga</a:t>
            </a:r>
            <a:r>
              <a:rPr lang="en-US" i="1" dirty="0" smtClean="0"/>
              <a:t>-</a:t>
            </a:r>
            <a:r>
              <a:rPr lang="en-US" dirty="0" smtClean="0"/>
              <a:t> Earlier period- 3 division-</a:t>
            </a:r>
            <a:r>
              <a:rPr lang="en-US" i="1" dirty="0" smtClean="0"/>
              <a:t> </a:t>
            </a:r>
            <a:r>
              <a:rPr lang="en-US" i="1" dirty="0" err="1" smtClean="0"/>
              <a:t>khura</a:t>
            </a:r>
            <a:r>
              <a:rPr lang="en-US" i="1" dirty="0" smtClean="0"/>
              <a:t>, </a:t>
            </a:r>
            <a:r>
              <a:rPr lang="en-US" i="1" dirty="0" err="1" smtClean="0"/>
              <a:t>kumbha</a:t>
            </a:r>
            <a:r>
              <a:rPr lang="en-US" i="1" dirty="0" smtClean="0"/>
              <a:t> and </a:t>
            </a:r>
            <a:r>
              <a:rPr lang="en-US" i="1" dirty="0" err="1" smtClean="0"/>
              <a:t>patta</a:t>
            </a:r>
            <a:r>
              <a:rPr lang="en-US" i="1" dirty="0" smtClean="0"/>
              <a:t> &amp;</a:t>
            </a:r>
            <a:r>
              <a:rPr lang="en-US" dirty="0" smtClean="0"/>
              <a:t> Later period-5 division </a:t>
            </a:r>
            <a:r>
              <a:rPr lang="en-US" dirty="0" err="1" smtClean="0"/>
              <a:t>adition</a:t>
            </a:r>
            <a:r>
              <a:rPr lang="en-US" dirty="0" smtClean="0"/>
              <a:t> of </a:t>
            </a:r>
            <a:r>
              <a:rPr lang="en-US" i="1" dirty="0" smtClean="0"/>
              <a:t> </a:t>
            </a:r>
            <a:r>
              <a:rPr lang="en-US" i="1" dirty="0" err="1" smtClean="0"/>
              <a:t>kani</a:t>
            </a:r>
            <a:r>
              <a:rPr lang="en-US" i="1" dirty="0" smtClean="0"/>
              <a:t>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i="1" dirty="0" err="1" smtClean="0"/>
              <a:t>basanta</a:t>
            </a:r>
            <a:r>
              <a:rPr lang="en-US" i="1" dirty="0" smtClean="0"/>
              <a:t>.</a:t>
            </a:r>
          </a:p>
          <a:p>
            <a:pPr lvl="1"/>
            <a:r>
              <a:rPr lang="en-US" i="1" dirty="0" err="1" smtClean="0"/>
              <a:t>Jangha</a:t>
            </a:r>
            <a:r>
              <a:rPr lang="en-US" dirty="0" smtClean="0"/>
              <a:t>-earlier  is one and later  in two division </a:t>
            </a:r>
            <a:r>
              <a:rPr lang="en-US" dirty="0" err="1" smtClean="0"/>
              <a:t>ie</a:t>
            </a:r>
            <a:r>
              <a:rPr lang="en-US" dirty="0" smtClean="0"/>
              <a:t>. </a:t>
            </a:r>
            <a:r>
              <a:rPr lang="en-US" i="1" dirty="0" err="1" smtClean="0"/>
              <a:t>talajangha</a:t>
            </a:r>
            <a:r>
              <a:rPr lang="en-US" i="1" dirty="0" smtClean="0"/>
              <a:t> and </a:t>
            </a:r>
            <a:r>
              <a:rPr lang="en-US" i="1" dirty="0" err="1" smtClean="0"/>
              <a:t>upparajangha</a:t>
            </a:r>
            <a:r>
              <a:rPr lang="en-US" i="1" dirty="0" smtClean="0"/>
              <a:t>.</a:t>
            </a:r>
          </a:p>
          <a:p>
            <a:pPr lvl="1"/>
            <a:r>
              <a:rPr lang="en-US" i="1" dirty="0" err="1" smtClean="0"/>
              <a:t>Varandha</a:t>
            </a:r>
            <a:r>
              <a:rPr lang="en-US" i="1" dirty="0" smtClean="0"/>
              <a:t>-</a:t>
            </a:r>
            <a:r>
              <a:rPr lang="en-US" dirty="0" smtClean="0"/>
              <a:t>the upper most part of </a:t>
            </a:r>
            <a:r>
              <a:rPr lang="en-US" i="1" dirty="0" err="1" smtClean="0"/>
              <a:t>bada</a:t>
            </a:r>
            <a:r>
              <a:rPr lang="en-US" dirty="0" err="1" smtClean="0"/>
              <a:t>,it</a:t>
            </a:r>
            <a:r>
              <a:rPr lang="en-US" dirty="0" smtClean="0"/>
              <a:t> compose a series of </a:t>
            </a:r>
            <a:r>
              <a:rPr lang="en-US" dirty="0" err="1" smtClean="0"/>
              <a:t>mouldings</a:t>
            </a:r>
            <a:r>
              <a:rPr lang="en-US" dirty="0" smtClean="0"/>
              <a:t> </a:t>
            </a:r>
            <a:r>
              <a:rPr lang="en-US" dirty="0" err="1" smtClean="0"/>
              <a:t>ie</a:t>
            </a:r>
            <a:r>
              <a:rPr lang="en-US" dirty="0" smtClean="0"/>
              <a:t>. 5,7,9 </a:t>
            </a:r>
            <a:r>
              <a:rPr lang="en-US" dirty="0" err="1" smtClean="0"/>
              <a:t>et,cetera</a:t>
            </a:r>
            <a:r>
              <a:rPr lang="en-US" dirty="0" smtClean="0"/>
              <a:t>.</a:t>
            </a:r>
          </a:p>
          <a:p>
            <a:pPr lvl="1"/>
            <a:r>
              <a:rPr lang="en-US" i="1" dirty="0" err="1" smtClean="0"/>
              <a:t>Bada</a:t>
            </a:r>
            <a:r>
              <a:rPr lang="en-US" dirty="0" smtClean="0"/>
              <a:t> have also vertical positions- </a:t>
            </a:r>
            <a:r>
              <a:rPr lang="en-US" i="1" dirty="0" err="1" smtClean="0"/>
              <a:t>trianga</a:t>
            </a:r>
            <a:r>
              <a:rPr lang="en-US" i="1" dirty="0" smtClean="0"/>
              <a:t>, </a:t>
            </a:r>
            <a:r>
              <a:rPr lang="en-US" i="1" dirty="0" err="1" smtClean="0"/>
              <a:t>panchanga</a:t>
            </a:r>
            <a:r>
              <a:rPr lang="en-US" i="1" dirty="0" smtClean="0"/>
              <a:t>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i="1" dirty="0" err="1" smtClean="0"/>
              <a:t>saptanga</a:t>
            </a:r>
            <a:r>
              <a:rPr lang="en-US" i="1" dirty="0" smtClean="0"/>
              <a:t>.</a:t>
            </a:r>
          </a:p>
          <a:p>
            <a:pPr lvl="1"/>
            <a:endParaRPr lang="en-US" i="1" dirty="0" smtClean="0"/>
          </a:p>
          <a:p>
            <a:pPr lvl="1"/>
            <a:endParaRPr lang="en-IN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sovaneswar temple\IMG_1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7389" y="238077"/>
            <a:ext cx="4750627" cy="6334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483557" flipV="1">
            <a:off x="6546855" y="710424"/>
            <a:ext cx="8229600" cy="71438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r>
              <a:rPr lang="en-US" dirty="0" smtClean="0"/>
              <a:t>3.</a:t>
            </a:r>
            <a:r>
              <a:rPr lang="en-US" i="1" dirty="0" smtClean="0"/>
              <a:t> </a:t>
            </a:r>
            <a:r>
              <a:rPr lang="en-US" i="1" dirty="0" err="1" smtClean="0"/>
              <a:t>Gandi</a:t>
            </a:r>
            <a:r>
              <a:rPr lang="en-US" i="1" dirty="0" smtClean="0"/>
              <a:t> </a:t>
            </a:r>
            <a:r>
              <a:rPr lang="en-US" dirty="0" smtClean="0"/>
              <a:t>division : Central portion of the </a:t>
            </a:r>
            <a:r>
              <a:rPr lang="en-US" i="1" dirty="0" err="1" smtClean="0"/>
              <a:t>deula</a:t>
            </a:r>
            <a:r>
              <a:rPr lang="en-US" dirty="0" smtClean="0"/>
              <a:t> - called </a:t>
            </a:r>
            <a:r>
              <a:rPr lang="en-US" i="1" dirty="0" err="1" smtClean="0"/>
              <a:t>sikhara</a:t>
            </a:r>
            <a:r>
              <a:rPr lang="en-US" dirty="0" smtClean="0"/>
              <a:t> ( meaning </a:t>
            </a:r>
            <a:r>
              <a:rPr lang="en-US" dirty="0" err="1" smtClean="0"/>
              <a:t>towar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Dividing line between </a:t>
            </a:r>
            <a:r>
              <a:rPr lang="en-US" i="1" dirty="0" err="1" smtClean="0"/>
              <a:t>bada</a:t>
            </a:r>
            <a:r>
              <a:rPr lang="en-US" dirty="0" smtClean="0"/>
              <a:t> and</a:t>
            </a:r>
            <a:r>
              <a:rPr lang="en-US" i="1" dirty="0" smtClean="0"/>
              <a:t> </a:t>
            </a:r>
            <a:r>
              <a:rPr lang="en-US" i="1" dirty="0" err="1" smtClean="0"/>
              <a:t>mastaka</a:t>
            </a:r>
            <a:endParaRPr lang="en-US" i="1" dirty="0" smtClean="0"/>
          </a:p>
          <a:p>
            <a:pPr lvl="1"/>
            <a:r>
              <a:rPr lang="en-US" i="1" dirty="0" err="1" smtClean="0"/>
              <a:t>Gandi</a:t>
            </a:r>
            <a:r>
              <a:rPr lang="en-US" dirty="0" smtClean="0"/>
              <a:t> of the</a:t>
            </a:r>
            <a:r>
              <a:rPr lang="en-US" i="1" dirty="0" smtClean="0"/>
              <a:t> </a:t>
            </a:r>
            <a:r>
              <a:rPr lang="en-US" i="1" dirty="0" err="1" smtClean="0"/>
              <a:t>rekha</a:t>
            </a:r>
            <a:r>
              <a:rPr lang="en-US" i="1" dirty="0" smtClean="0"/>
              <a:t>  </a:t>
            </a:r>
            <a:r>
              <a:rPr lang="en-US" dirty="0" smtClean="0"/>
              <a:t>rises </a:t>
            </a:r>
            <a:r>
              <a:rPr lang="en-US" dirty="0" err="1" smtClean="0"/>
              <a:t>upto</a:t>
            </a:r>
            <a:r>
              <a:rPr lang="en-US" dirty="0" smtClean="0"/>
              <a:t> a certain height then curve inward.</a:t>
            </a:r>
          </a:p>
          <a:p>
            <a:pPr lvl="1"/>
            <a:r>
              <a:rPr lang="en-US" i="1" dirty="0" err="1" smtClean="0"/>
              <a:t>Gandi</a:t>
            </a:r>
            <a:r>
              <a:rPr lang="en-US" dirty="0" smtClean="0"/>
              <a:t> has offset projections called-</a:t>
            </a:r>
            <a:r>
              <a:rPr lang="en-US" i="1" dirty="0" smtClean="0"/>
              <a:t> </a:t>
            </a:r>
            <a:r>
              <a:rPr lang="en-US" i="1" dirty="0" err="1" smtClean="0"/>
              <a:t>rathas</a:t>
            </a:r>
            <a:r>
              <a:rPr lang="en-US" dirty="0" smtClean="0"/>
              <a:t> or </a:t>
            </a:r>
            <a:r>
              <a:rPr lang="en-US" i="1" dirty="0" err="1" smtClean="0"/>
              <a:t>paga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ie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r>
              <a:rPr lang="en-US" i="1" dirty="0" err="1" smtClean="0"/>
              <a:t>Raha</a:t>
            </a:r>
            <a:r>
              <a:rPr lang="en-US" i="1" dirty="0" smtClean="0"/>
              <a:t> </a:t>
            </a:r>
            <a:r>
              <a:rPr lang="en-US" i="1" dirty="0" err="1" smtClean="0"/>
              <a:t>paga</a:t>
            </a:r>
            <a:r>
              <a:rPr lang="en-US" i="1" dirty="0" smtClean="0"/>
              <a:t>,  </a:t>
            </a:r>
            <a:r>
              <a:rPr lang="en-US" i="1" dirty="0" err="1" smtClean="0"/>
              <a:t>anuraha</a:t>
            </a:r>
            <a:r>
              <a:rPr lang="en-US" i="1" dirty="0" smtClean="0"/>
              <a:t> </a:t>
            </a:r>
            <a:r>
              <a:rPr lang="en-US" i="1" dirty="0" err="1" smtClean="0"/>
              <a:t>paga,anuratha</a:t>
            </a:r>
            <a:r>
              <a:rPr lang="en-US" i="1" dirty="0" smtClean="0"/>
              <a:t> </a:t>
            </a:r>
            <a:r>
              <a:rPr lang="en-US" i="1" dirty="0" err="1" smtClean="0"/>
              <a:t>paga</a:t>
            </a:r>
            <a:r>
              <a:rPr lang="en-US" i="1" dirty="0" smtClean="0"/>
              <a:t> ,</a:t>
            </a:r>
            <a:r>
              <a:rPr lang="en-US" i="1" dirty="0" err="1" smtClean="0"/>
              <a:t>pari</a:t>
            </a:r>
            <a:r>
              <a:rPr lang="en-US" i="1" dirty="0" smtClean="0"/>
              <a:t> </a:t>
            </a:r>
            <a:r>
              <a:rPr lang="en-US" i="1" dirty="0" err="1" smtClean="0"/>
              <a:t>ratha</a:t>
            </a:r>
            <a:r>
              <a:rPr lang="en-US" i="1" dirty="0" smtClean="0"/>
              <a:t> </a:t>
            </a:r>
            <a:r>
              <a:rPr lang="en-US" i="1" dirty="0" err="1" smtClean="0"/>
              <a:t>paga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kanika</a:t>
            </a:r>
            <a:r>
              <a:rPr lang="en-US" i="1" dirty="0" smtClean="0"/>
              <a:t> </a:t>
            </a:r>
            <a:r>
              <a:rPr lang="en-US" i="1" dirty="0" err="1" smtClean="0"/>
              <a:t>paga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 earlier </a:t>
            </a:r>
            <a:r>
              <a:rPr lang="en-US" i="1" dirty="0" err="1" smtClean="0"/>
              <a:t>gandi</a:t>
            </a:r>
            <a:r>
              <a:rPr lang="en-US" dirty="0" smtClean="0"/>
              <a:t> has </a:t>
            </a:r>
            <a:r>
              <a:rPr lang="en-US" dirty="0" err="1" smtClean="0"/>
              <a:t>triratha</a:t>
            </a:r>
            <a:r>
              <a:rPr lang="en-US" dirty="0" smtClean="0"/>
              <a:t> and later it </a:t>
            </a:r>
            <a:r>
              <a:rPr lang="en-US" dirty="0" err="1" smtClean="0"/>
              <a:t>becames</a:t>
            </a:r>
            <a:r>
              <a:rPr lang="en-US" dirty="0" smtClean="0"/>
              <a:t> 5,7 &amp;9.</a:t>
            </a:r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Isha 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28604"/>
            <a:ext cx="50006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42876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r>
              <a:rPr lang="en-US" dirty="0" smtClean="0"/>
              <a:t>4. </a:t>
            </a:r>
            <a:r>
              <a:rPr lang="en-US" i="1" dirty="0" err="1" smtClean="0"/>
              <a:t>Mastaka</a:t>
            </a:r>
            <a:r>
              <a:rPr lang="en-US" dirty="0" smtClean="0"/>
              <a:t> Division: Upper most part of the </a:t>
            </a:r>
            <a:r>
              <a:rPr lang="en-US" i="1" dirty="0" err="1" smtClean="0"/>
              <a:t>Deula</a:t>
            </a:r>
            <a:endParaRPr lang="en-US" i="1" dirty="0" smtClean="0"/>
          </a:p>
          <a:p>
            <a:r>
              <a:rPr lang="en-US" dirty="0" smtClean="0"/>
              <a:t>The segments : </a:t>
            </a:r>
            <a:r>
              <a:rPr lang="en-US" i="1" dirty="0" err="1" smtClean="0"/>
              <a:t>beki</a:t>
            </a:r>
            <a:r>
              <a:rPr lang="en-US" i="1" dirty="0" smtClean="0"/>
              <a:t> , </a:t>
            </a:r>
            <a:r>
              <a:rPr lang="en-US" i="1" dirty="0" err="1" smtClean="0"/>
              <a:t>amala</a:t>
            </a:r>
            <a:r>
              <a:rPr lang="en-US" i="1" dirty="0" smtClean="0"/>
              <a:t>, </a:t>
            </a:r>
            <a:r>
              <a:rPr lang="en-US" i="1" dirty="0" err="1" smtClean="0"/>
              <a:t>khapuri</a:t>
            </a:r>
            <a:r>
              <a:rPr lang="en-US" i="1" dirty="0" smtClean="0"/>
              <a:t>, </a:t>
            </a:r>
            <a:r>
              <a:rPr lang="en-US" i="1" dirty="0" err="1" smtClean="0"/>
              <a:t>kalasa</a:t>
            </a:r>
            <a:r>
              <a:rPr lang="en-US" i="1" dirty="0" smtClean="0"/>
              <a:t> </a:t>
            </a:r>
            <a:r>
              <a:rPr lang="en-US" dirty="0" smtClean="0"/>
              <a:t>,</a:t>
            </a:r>
            <a:r>
              <a:rPr lang="en-US" i="1" dirty="0" err="1" smtClean="0"/>
              <a:t>ayudh</a:t>
            </a:r>
            <a:r>
              <a:rPr lang="en-US" dirty="0" err="1" smtClean="0"/>
              <a:t>a</a:t>
            </a:r>
            <a:r>
              <a:rPr lang="en-US" dirty="0" smtClean="0"/>
              <a:t> and </a:t>
            </a:r>
            <a:r>
              <a:rPr lang="en-US" i="1" dirty="0" err="1" smtClean="0"/>
              <a:t>dvaja</a:t>
            </a:r>
            <a:r>
              <a:rPr lang="en-US" i="1" dirty="0" smtClean="0"/>
              <a:t>.</a:t>
            </a:r>
          </a:p>
          <a:p>
            <a:r>
              <a:rPr lang="en-US" i="1" dirty="0" err="1" smtClean="0"/>
              <a:t>Beki</a:t>
            </a:r>
            <a:r>
              <a:rPr lang="en-US" i="1" dirty="0" smtClean="0"/>
              <a:t> </a:t>
            </a:r>
            <a:r>
              <a:rPr lang="en-US" dirty="0" smtClean="0"/>
              <a:t>separates the square</a:t>
            </a:r>
            <a:r>
              <a:rPr lang="en-US" i="1" dirty="0" smtClean="0"/>
              <a:t> </a:t>
            </a:r>
            <a:r>
              <a:rPr lang="en-US" i="1" dirty="0" err="1" smtClean="0"/>
              <a:t>gandi</a:t>
            </a:r>
            <a:r>
              <a:rPr lang="en-US" i="1" dirty="0" smtClean="0"/>
              <a:t> </a:t>
            </a:r>
            <a:r>
              <a:rPr lang="en-US" dirty="0" smtClean="0"/>
              <a:t>from  the </a:t>
            </a:r>
            <a:r>
              <a:rPr lang="en-US" i="1" dirty="0" err="1" smtClean="0"/>
              <a:t>mastaka</a:t>
            </a:r>
            <a:r>
              <a:rPr lang="en-US" i="1" dirty="0" smtClean="0"/>
              <a:t>.</a:t>
            </a:r>
          </a:p>
          <a:p>
            <a:r>
              <a:rPr lang="en-US" i="1" dirty="0" err="1" smtClean="0"/>
              <a:t>Amala</a:t>
            </a:r>
            <a:r>
              <a:rPr lang="en-US" i="1" dirty="0" smtClean="0"/>
              <a:t> </a:t>
            </a:r>
            <a:r>
              <a:rPr lang="en-US" dirty="0" smtClean="0"/>
              <a:t>is the circular crown of the temple</a:t>
            </a:r>
            <a:r>
              <a:rPr lang="en-US" i="1" dirty="0" smtClean="0"/>
              <a:t>.</a:t>
            </a:r>
          </a:p>
          <a:p>
            <a:r>
              <a:rPr lang="en-US" dirty="0" smtClean="0"/>
              <a:t>By covering the </a:t>
            </a:r>
            <a:r>
              <a:rPr lang="en-US" i="1" dirty="0" err="1" smtClean="0"/>
              <a:t>amala</a:t>
            </a:r>
            <a:r>
              <a:rPr lang="en-US" i="1" dirty="0" smtClean="0"/>
              <a:t> </a:t>
            </a:r>
            <a:r>
              <a:rPr lang="en-US" dirty="0" smtClean="0"/>
              <a:t>the structure is called </a:t>
            </a:r>
            <a:r>
              <a:rPr lang="en-US" i="1" dirty="0" err="1" smtClean="0"/>
              <a:t>khapuri</a:t>
            </a:r>
            <a:r>
              <a:rPr lang="en-US" i="1" dirty="0" smtClean="0"/>
              <a:t>.</a:t>
            </a:r>
          </a:p>
          <a:p>
            <a:r>
              <a:rPr lang="en-US" dirty="0" smtClean="0"/>
              <a:t>On the above the crowning element is </a:t>
            </a:r>
            <a:r>
              <a:rPr lang="en-US" i="1" dirty="0" err="1" smtClean="0"/>
              <a:t>kalasa</a:t>
            </a:r>
            <a:r>
              <a:rPr lang="en-US" i="1" dirty="0" smtClean="0"/>
              <a:t>..</a:t>
            </a:r>
          </a:p>
          <a:p>
            <a:r>
              <a:rPr lang="en-US" dirty="0" smtClean="0"/>
              <a:t>Top most part is the symbol called</a:t>
            </a:r>
            <a:r>
              <a:rPr lang="en-US" i="1" dirty="0" smtClean="0"/>
              <a:t> </a:t>
            </a:r>
            <a:r>
              <a:rPr lang="en-US" i="1" dirty="0" err="1" smtClean="0"/>
              <a:t>ayudha</a:t>
            </a:r>
            <a:endParaRPr lang="en-US" i="1" dirty="0" smtClean="0"/>
          </a:p>
          <a:p>
            <a:r>
              <a:rPr lang="en-US" dirty="0" smtClean="0"/>
              <a:t>Above that  the </a:t>
            </a:r>
            <a:r>
              <a:rPr lang="en-US" i="1" dirty="0" err="1" smtClean="0"/>
              <a:t>dvaja</a:t>
            </a:r>
            <a:r>
              <a:rPr lang="en-US" dirty="0" smtClean="0"/>
              <a:t> or </a:t>
            </a:r>
            <a:r>
              <a:rPr lang="en-US" i="1" dirty="0" err="1" smtClean="0"/>
              <a:t>pataka</a:t>
            </a:r>
            <a:endParaRPr lang="en-IN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Pidha</a:t>
            </a:r>
            <a:r>
              <a:rPr lang="en-US" dirty="0" smtClean="0"/>
              <a:t> </a:t>
            </a:r>
            <a:r>
              <a:rPr lang="en-US" dirty="0" err="1" smtClean="0"/>
              <a:t>deula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Rekha</a:t>
            </a:r>
            <a:r>
              <a:rPr lang="en-US" dirty="0" smtClean="0"/>
              <a:t> </a:t>
            </a:r>
            <a:r>
              <a:rPr lang="en-US" dirty="0" err="1" smtClean="0"/>
              <a:t>deula</a:t>
            </a:r>
            <a:r>
              <a:rPr lang="en-US" dirty="0" smtClean="0"/>
              <a:t> has another temple in front </a:t>
            </a:r>
            <a:r>
              <a:rPr lang="en-US" dirty="0" err="1" smtClean="0"/>
              <a:t>ie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r>
              <a:rPr lang="en-US" i="1" dirty="0" err="1" smtClean="0"/>
              <a:t>Pidha</a:t>
            </a:r>
            <a:r>
              <a:rPr lang="en-US" i="1" dirty="0" smtClean="0"/>
              <a:t> </a:t>
            </a:r>
            <a:r>
              <a:rPr lang="en-US" i="1" dirty="0" err="1" smtClean="0"/>
              <a:t>deula</a:t>
            </a:r>
            <a:r>
              <a:rPr lang="en-US" i="1" dirty="0" smtClean="0"/>
              <a:t> </a:t>
            </a:r>
            <a:r>
              <a:rPr lang="en-US" dirty="0" smtClean="0"/>
              <a:t>which has a Pyramidal super structure.</a:t>
            </a:r>
          </a:p>
          <a:p>
            <a:r>
              <a:rPr lang="en-US" dirty="0" smtClean="0"/>
              <a:t>Other names are </a:t>
            </a:r>
            <a:r>
              <a:rPr lang="en-US" i="1" dirty="0" smtClean="0"/>
              <a:t>- </a:t>
            </a:r>
            <a:r>
              <a:rPr lang="en-US" i="1" dirty="0" err="1" smtClean="0"/>
              <a:t>mukhasala</a:t>
            </a:r>
            <a:r>
              <a:rPr lang="en-US" i="1" dirty="0" smtClean="0"/>
              <a:t>, </a:t>
            </a:r>
            <a:r>
              <a:rPr lang="en-US" i="1" dirty="0" err="1" smtClean="0"/>
              <a:t>mukhamandapa</a:t>
            </a:r>
            <a:r>
              <a:rPr lang="en-US" i="1" dirty="0" smtClean="0"/>
              <a:t>, </a:t>
            </a:r>
            <a:r>
              <a:rPr lang="en-US" i="1" dirty="0" err="1" smtClean="0"/>
              <a:t>bhadradeula</a:t>
            </a:r>
            <a:r>
              <a:rPr lang="en-US" i="1" dirty="0" smtClean="0"/>
              <a:t>, </a:t>
            </a:r>
            <a:r>
              <a:rPr lang="en-US" i="1" dirty="0" err="1" smtClean="0"/>
              <a:t>jagamohana</a:t>
            </a:r>
            <a:r>
              <a:rPr lang="en-US" i="1" dirty="0" smtClean="0"/>
              <a:t> </a:t>
            </a:r>
            <a:r>
              <a:rPr lang="en-US" dirty="0" err="1" smtClean="0"/>
              <a:t>et.cetera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Meant for Prayer/ Hall of Audience.</a:t>
            </a:r>
          </a:p>
          <a:p>
            <a:pPr lvl="1"/>
            <a:r>
              <a:rPr lang="en-US" dirty="0" smtClean="0"/>
              <a:t>Earlier there was no</a:t>
            </a:r>
            <a:r>
              <a:rPr lang="en-US" i="1" dirty="0" smtClean="0"/>
              <a:t> </a:t>
            </a:r>
            <a:r>
              <a:rPr lang="en-US" i="1" dirty="0" err="1" smtClean="0"/>
              <a:t>mukhasala</a:t>
            </a:r>
            <a:r>
              <a:rPr lang="en-US" dirty="0" smtClean="0"/>
              <a:t>, 7</a:t>
            </a:r>
            <a:r>
              <a:rPr lang="en-US" baseline="30000" dirty="0" smtClean="0"/>
              <a:t>th</a:t>
            </a:r>
            <a:r>
              <a:rPr lang="en-US" dirty="0" smtClean="0"/>
              <a:t> &amp; 8</a:t>
            </a:r>
            <a:r>
              <a:rPr lang="en-US" baseline="30000" dirty="0" smtClean="0"/>
              <a:t>th</a:t>
            </a:r>
            <a:r>
              <a:rPr lang="en-US" dirty="0" smtClean="0"/>
              <a:t> cen. Flat roof arises , 9</a:t>
            </a:r>
            <a:r>
              <a:rPr lang="en-US" baseline="30000" dirty="0" smtClean="0"/>
              <a:t>th</a:t>
            </a:r>
            <a:r>
              <a:rPr lang="en-US" dirty="0" smtClean="0"/>
              <a:t> cen.- One</a:t>
            </a:r>
            <a:r>
              <a:rPr lang="en-US" i="1" dirty="0" smtClean="0"/>
              <a:t> </a:t>
            </a:r>
            <a:r>
              <a:rPr lang="en-US" i="1" dirty="0" err="1" smtClean="0"/>
              <a:t>pidha</a:t>
            </a:r>
            <a:r>
              <a:rPr lang="en-US" i="1" dirty="0" smtClean="0"/>
              <a:t> </a:t>
            </a:r>
            <a:r>
              <a:rPr lang="en-US" dirty="0" smtClean="0"/>
              <a:t>there after</a:t>
            </a:r>
            <a:r>
              <a:rPr lang="en-US" i="1" dirty="0" smtClean="0"/>
              <a:t> </a:t>
            </a:r>
            <a:r>
              <a:rPr lang="en-US" i="1" dirty="0" err="1" smtClean="0"/>
              <a:t>potala</a:t>
            </a:r>
            <a:r>
              <a:rPr lang="en-US" i="1" dirty="0" smtClean="0"/>
              <a:t> </a:t>
            </a:r>
            <a:r>
              <a:rPr lang="en-US" dirty="0" smtClean="0"/>
              <a:t>added to </a:t>
            </a:r>
            <a:r>
              <a:rPr lang="en-US" dirty="0" err="1" smtClean="0"/>
              <a:t>pidhas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i="1" dirty="0" err="1" smtClean="0"/>
              <a:t>pidhas</a:t>
            </a:r>
            <a:r>
              <a:rPr lang="en-US" dirty="0" smtClean="0"/>
              <a:t> were arranged in a receding order , lower one is the biggest and the upper one is the smallest.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050" name="Picture 2" descr="D:\Thesis finalphoto\Final Temples\Parsuramesvara Temple  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51" y="0"/>
            <a:ext cx="92155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D:\Thesis finalphoto\Final Temples\Muktesvara temple 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5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DA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28"/>
            <a:ext cx="9144000" cy="784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0" y="381000"/>
            <a:ext cx="551656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Temple Architecture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Vedic Period-The cult of sacrifices &amp; the concept of fire alter arises</a:t>
            </a:r>
            <a:endParaRPr lang="en-US" dirty="0"/>
          </a:p>
          <a:p>
            <a:r>
              <a:rPr lang="en-US" dirty="0" err="1" smtClean="0"/>
              <a:t>Hatigumpha</a:t>
            </a:r>
            <a:r>
              <a:rPr lang="en-US" dirty="0" smtClean="0"/>
              <a:t> inscription- refers</a:t>
            </a:r>
            <a:r>
              <a:rPr lang="en-US" i="1" dirty="0" smtClean="0"/>
              <a:t> </a:t>
            </a:r>
            <a:r>
              <a:rPr lang="en-US" i="1" dirty="0" err="1" smtClean="0"/>
              <a:t>devayatana</a:t>
            </a:r>
            <a:endParaRPr lang="en-US" i="1" dirty="0" smtClean="0"/>
          </a:p>
          <a:p>
            <a:r>
              <a:rPr lang="en-US" dirty="0" err="1" smtClean="0"/>
              <a:t>Amritesvara</a:t>
            </a:r>
            <a:r>
              <a:rPr lang="en-US" dirty="0" smtClean="0"/>
              <a:t> cave temple inscription- refers </a:t>
            </a:r>
            <a:r>
              <a:rPr lang="en-US" i="1" dirty="0" err="1" smtClean="0"/>
              <a:t>nagara</a:t>
            </a:r>
            <a:r>
              <a:rPr lang="en-US" i="1" dirty="0" smtClean="0"/>
              <a:t>, </a:t>
            </a:r>
            <a:r>
              <a:rPr lang="en-US" i="1" dirty="0" err="1" smtClean="0"/>
              <a:t>dravida</a:t>
            </a:r>
            <a:r>
              <a:rPr lang="en-US" i="1" dirty="0" smtClean="0"/>
              <a:t> &amp; </a:t>
            </a:r>
            <a:r>
              <a:rPr lang="en-US" i="1" dirty="0" err="1" smtClean="0"/>
              <a:t>vesara</a:t>
            </a:r>
            <a:r>
              <a:rPr lang="en-US" i="1" dirty="0" smtClean="0"/>
              <a:t> </a:t>
            </a:r>
            <a:r>
              <a:rPr lang="en-US" dirty="0" smtClean="0"/>
              <a:t>along with  </a:t>
            </a:r>
            <a:r>
              <a:rPr lang="en-US" dirty="0" err="1" smtClean="0"/>
              <a:t>Kalingan</a:t>
            </a:r>
            <a:r>
              <a:rPr lang="en-US" dirty="0" smtClean="0"/>
              <a:t>  architecture</a:t>
            </a:r>
          </a:p>
          <a:p>
            <a:r>
              <a:rPr lang="en-US" dirty="0" err="1" smtClean="0"/>
              <a:t>Silpa</a:t>
            </a:r>
            <a:r>
              <a:rPr lang="en-US" dirty="0" smtClean="0"/>
              <a:t> text- </a:t>
            </a:r>
            <a:r>
              <a:rPr lang="en-US" i="1" dirty="0" err="1" smtClean="0"/>
              <a:t>bhubana</a:t>
            </a:r>
            <a:r>
              <a:rPr lang="en-US" i="1" dirty="0" smtClean="0"/>
              <a:t> </a:t>
            </a:r>
            <a:r>
              <a:rPr lang="en-US" i="1" dirty="0" err="1" smtClean="0"/>
              <a:t>pradipa</a:t>
            </a:r>
            <a:r>
              <a:rPr lang="en-US" dirty="0" smtClean="0"/>
              <a:t>, </a:t>
            </a:r>
            <a:r>
              <a:rPr lang="en-US" i="1" dirty="0" err="1" smtClean="0"/>
              <a:t>silpa</a:t>
            </a:r>
            <a:r>
              <a:rPr lang="en-US" i="1" dirty="0" smtClean="0"/>
              <a:t> </a:t>
            </a:r>
            <a:r>
              <a:rPr lang="en-US" i="1" dirty="0" err="1" smtClean="0"/>
              <a:t>ratnakosha</a:t>
            </a:r>
            <a:r>
              <a:rPr lang="en-US" dirty="0" smtClean="0"/>
              <a:t>, </a:t>
            </a:r>
            <a:r>
              <a:rPr lang="en-US" i="1" dirty="0" err="1" smtClean="0"/>
              <a:t>silpa</a:t>
            </a:r>
            <a:r>
              <a:rPr lang="en-US" i="1" dirty="0" smtClean="0"/>
              <a:t> </a:t>
            </a:r>
            <a:r>
              <a:rPr lang="en-US" i="1" dirty="0" err="1" smtClean="0"/>
              <a:t>prakasha</a:t>
            </a:r>
            <a:r>
              <a:rPr lang="en-US" i="1" dirty="0" smtClean="0"/>
              <a:t> </a:t>
            </a:r>
            <a:r>
              <a:rPr lang="en-US" dirty="0" smtClean="0"/>
              <a:t>refers </a:t>
            </a:r>
            <a:r>
              <a:rPr lang="en-US" dirty="0" err="1" smtClean="0"/>
              <a:t>Odishan</a:t>
            </a:r>
            <a:r>
              <a:rPr lang="en-US" dirty="0" smtClean="0"/>
              <a:t> temple architecture</a:t>
            </a:r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8676" name="Picture 4" descr="Temples Bramheswar1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928379" y="1000108"/>
          <a:ext cx="7308986" cy="4857784"/>
        </p:xfrm>
        <a:graphic>
          <a:graphicData uri="http://schemas.openxmlformats.org/presentationml/2006/ole">
            <p:oleObj spid="_x0000_s19457" name="Bitmap Image" r:id="rId3" imgW="6124620" imgH="3995767" progId="PBrush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Pidha</a:t>
            </a:r>
            <a:r>
              <a:rPr lang="en-US" dirty="0" smtClean="0"/>
              <a:t> </a:t>
            </a:r>
            <a:r>
              <a:rPr lang="en-US" dirty="0" err="1" smtClean="0"/>
              <a:t>deula</a:t>
            </a:r>
            <a:endParaRPr lang="en-US" dirty="0" smtClean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6324" name="Picture 4" descr="KSB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38235"/>
            <a:ext cx="7615262" cy="507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Photo folder\Konark Satapada &amp;puri tour Dec2010\IMG_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Khakkara</a:t>
            </a:r>
            <a:r>
              <a:rPr lang="en-US" dirty="0" smtClean="0"/>
              <a:t> </a:t>
            </a:r>
            <a:r>
              <a:rPr lang="en-US" dirty="0" err="1" smtClean="0"/>
              <a:t>Deula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err="1" smtClean="0"/>
              <a:t>Khakkara</a:t>
            </a:r>
            <a:r>
              <a:rPr lang="en-US" i="1" dirty="0" smtClean="0"/>
              <a:t> </a:t>
            </a:r>
            <a:r>
              <a:rPr lang="en-US" i="1" dirty="0" err="1" smtClean="0"/>
              <a:t>deula</a:t>
            </a:r>
            <a:r>
              <a:rPr lang="en-US" i="1" dirty="0" smtClean="0"/>
              <a:t> </a:t>
            </a:r>
            <a:r>
              <a:rPr lang="en-US" dirty="0" smtClean="0"/>
              <a:t>–meant for </a:t>
            </a:r>
            <a:r>
              <a:rPr lang="en-US" dirty="0" err="1" smtClean="0"/>
              <a:t>shakti</a:t>
            </a:r>
            <a:r>
              <a:rPr lang="en-US" dirty="0" smtClean="0"/>
              <a:t> worship.</a:t>
            </a:r>
          </a:p>
          <a:p>
            <a:r>
              <a:rPr lang="en-US" dirty="0" smtClean="0"/>
              <a:t>It resembles with </a:t>
            </a:r>
            <a:r>
              <a:rPr lang="en-US" dirty="0" err="1" smtClean="0"/>
              <a:t>voita</a:t>
            </a:r>
            <a:r>
              <a:rPr lang="en-US" dirty="0" smtClean="0"/>
              <a:t> </a:t>
            </a:r>
            <a:r>
              <a:rPr lang="en-US" dirty="0" err="1" smtClean="0"/>
              <a:t>kakharu</a:t>
            </a:r>
            <a:r>
              <a:rPr lang="en-US" dirty="0" smtClean="0"/>
              <a:t>- local name of </a:t>
            </a:r>
            <a:r>
              <a:rPr lang="en-US" dirty="0" err="1" smtClean="0"/>
              <a:t>pumpkingouard</a:t>
            </a:r>
            <a:r>
              <a:rPr lang="en-US" dirty="0" smtClean="0"/>
              <a:t>.</a:t>
            </a:r>
          </a:p>
          <a:p>
            <a:r>
              <a:rPr lang="en-US" i="1" dirty="0" err="1" smtClean="0"/>
              <a:t>Voita</a:t>
            </a:r>
            <a:r>
              <a:rPr lang="en-US" dirty="0" smtClean="0"/>
              <a:t> or boat like shape </a:t>
            </a:r>
            <a:r>
              <a:rPr lang="en-US" dirty="0" err="1" smtClean="0"/>
              <a:t>ie</a:t>
            </a:r>
            <a:r>
              <a:rPr lang="en-US" dirty="0" smtClean="0"/>
              <a:t>. Barrel vaulted roof.</a:t>
            </a:r>
          </a:p>
          <a:p>
            <a:r>
              <a:rPr lang="en-US" dirty="0" smtClean="0"/>
              <a:t>According to </a:t>
            </a:r>
            <a:r>
              <a:rPr lang="en-US" dirty="0" err="1" smtClean="0"/>
              <a:t>K.C.Panigrahi</a:t>
            </a:r>
            <a:r>
              <a:rPr lang="en-US" dirty="0" smtClean="0"/>
              <a:t> –the name </a:t>
            </a:r>
            <a:r>
              <a:rPr lang="en-US" dirty="0" err="1" smtClean="0"/>
              <a:t>vaitala</a:t>
            </a:r>
            <a:r>
              <a:rPr lang="en-US" dirty="0" smtClean="0"/>
              <a:t> has been derived from </a:t>
            </a:r>
            <a:r>
              <a:rPr lang="en-US" dirty="0" err="1" smtClean="0"/>
              <a:t>vetalas</a:t>
            </a:r>
            <a:r>
              <a:rPr lang="en-US" dirty="0" smtClean="0"/>
              <a:t> or spirits, who were called upon by the </a:t>
            </a:r>
            <a:r>
              <a:rPr lang="en-US" i="1" dirty="0" err="1" smtClean="0"/>
              <a:t>kapalikas</a:t>
            </a:r>
            <a:r>
              <a:rPr lang="en-US" dirty="0" smtClean="0"/>
              <a:t>, at the time of worshiping </a:t>
            </a:r>
            <a:r>
              <a:rPr lang="en-US" dirty="0" err="1" smtClean="0"/>
              <a:t>Chamunda</a:t>
            </a:r>
            <a:r>
              <a:rPr lang="en-US" dirty="0" smtClean="0"/>
              <a:t>, the presiding deity.</a:t>
            </a:r>
          </a:p>
          <a:p>
            <a:r>
              <a:rPr lang="en-US" dirty="0" err="1" smtClean="0"/>
              <a:t>M.M.Ganguly</a:t>
            </a:r>
            <a:r>
              <a:rPr lang="en-US" dirty="0" smtClean="0"/>
              <a:t>- traced its origin to the rock cut </a:t>
            </a:r>
            <a:r>
              <a:rPr lang="en-US" i="1" dirty="0" err="1" smtClean="0"/>
              <a:t>rathas</a:t>
            </a:r>
            <a:r>
              <a:rPr lang="en-US" dirty="0" smtClean="0"/>
              <a:t> at </a:t>
            </a:r>
            <a:r>
              <a:rPr lang="en-US" dirty="0" err="1" smtClean="0"/>
              <a:t>mahabalipuram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Some says that it is distinguished by  wagon –vaulted roof, which is derived from the </a:t>
            </a:r>
            <a:r>
              <a:rPr lang="en-US" dirty="0" err="1" smtClean="0"/>
              <a:t>buddhist</a:t>
            </a:r>
            <a:r>
              <a:rPr lang="en-US" dirty="0" smtClean="0"/>
              <a:t> </a:t>
            </a:r>
            <a:r>
              <a:rPr lang="en-US" dirty="0" err="1" smtClean="0"/>
              <a:t>chaitya</a:t>
            </a:r>
            <a:r>
              <a:rPr lang="en-US" dirty="0" smtClean="0"/>
              <a:t> hall.</a:t>
            </a:r>
            <a:endParaRPr lang="en-I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43263" y="609600"/>
            <a:ext cx="2655887" cy="5486400"/>
          </a:xfrm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819400" y="6400800"/>
            <a:ext cx="3419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3.9 Karli Cave, Early 2nd 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</a:t>
            </a:r>
            <a:r>
              <a:rPr lang="en-US" dirty="0" err="1" smtClean="0"/>
              <a:t>Khakkara</a:t>
            </a:r>
            <a:r>
              <a:rPr lang="en-US" dirty="0" smtClean="0"/>
              <a:t> </a:t>
            </a:r>
            <a:r>
              <a:rPr lang="en-US" dirty="0" err="1" smtClean="0"/>
              <a:t>Deula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Oblong in ground plan</a:t>
            </a:r>
          </a:p>
          <a:p>
            <a:r>
              <a:rPr lang="en-US" dirty="0" smtClean="0"/>
              <a:t>Semi cylindrical vaulted roof</a:t>
            </a:r>
          </a:p>
          <a:p>
            <a:r>
              <a:rPr lang="en-US" dirty="0" smtClean="0"/>
              <a:t>Replica of the  rock cut </a:t>
            </a:r>
            <a:r>
              <a:rPr lang="en-US" dirty="0" err="1" smtClean="0"/>
              <a:t>rathas</a:t>
            </a:r>
            <a:r>
              <a:rPr lang="en-US" dirty="0" smtClean="0"/>
              <a:t> of the </a:t>
            </a:r>
            <a:r>
              <a:rPr lang="en-US" dirty="0" err="1" smtClean="0"/>
              <a:t>Pallavas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crowing elements  -different than other tow types </a:t>
            </a:r>
            <a:r>
              <a:rPr lang="en-US" dirty="0" err="1" smtClean="0"/>
              <a:t>ie</a:t>
            </a:r>
            <a:r>
              <a:rPr lang="en-US" dirty="0" smtClean="0"/>
              <a:t> . </a:t>
            </a:r>
            <a:r>
              <a:rPr lang="en-US" i="1" dirty="0" err="1" smtClean="0"/>
              <a:t>Rekha</a:t>
            </a:r>
            <a:r>
              <a:rPr lang="en-US" dirty="0" smtClean="0"/>
              <a:t> and</a:t>
            </a:r>
            <a:r>
              <a:rPr lang="en-US" i="1" dirty="0" smtClean="0"/>
              <a:t> </a:t>
            </a:r>
            <a:r>
              <a:rPr lang="en-US" i="1" dirty="0" err="1" smtClean="0"/>
              <a:t>Pidha</a:t>
            </a:r>
            <a:r>
              <a:rPr lang="en-US" i="1" dirty="0" smtClean="0"/>
              <a:t>.</a:t>
            </a:r>
          </a:p>
          <a:p>
            <a:r>
              <a:rPr lang="en-US" dirty="0" smtClean="0"/>
              <a:t>Most of the temples belongs to 8</a:t>
            </a:r>
            <a:r>
              <a:rPr lang="en-US" baseline="30000" dirty="0" smtClean="0"/>
              <a:t>th</a:t>
            </a:r>
            <a:r>
              <a:rPr lang="en-US" dirty="0" smtClean="0"/>
              <a:t> century. A.D.  Having  flat roofed </a:t>
            </a:r>
            <a:r>
              <a:rPr lang="en-US" i="1" dirty="0" err="1" smtClean="0"/>
              <a:t>jagamohana</a:t>
            </a:r>
            <a:r>
              <a:rPr lang="en-US" dirty="0" smtClean="0"/>
              <a:t> in front.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50813"/>
            <a:ext cx="4319587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aitala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IN" dirty="0"/>
          </a:p>
        </p:txBody>
      </p:sp>
      <p:pic>
        <p:nvPicPr>
          <p:cNvPr id="24580" name="Picture 2" descr="G:\Seagate Backup\SANJAYACHARYA-PC\Dept Back up\My Pictures\Temples\Students\Sairanjan\Isha 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76200"/>
            <a:ext cx="4419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Odishan</a:t>
            </a:r>
            <a:r>
              <a:rPr lang="en-US" dirty="0" smtClean="0"/>
              <a:t> Temple Architecture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According to </a:t>
            </a:r>
            <a:r>
              <a:rPr lang="en-US" dirty="0" err="1" smtClean="0"/>
              <a:t>Silpa</a:t>
            </a:r>
            <a:r>
              <a:rPr lang="en-US" dirty="0" smtClean="0"/>
              <a:t> text </a:t>
            </a:r>
            <a:r>
              <a:rPr lang="en-US" dirty="0" err="1" smtClean="0"/>
              <a:t>Odishan</a:t>
            </a:r>
            <a:r>
              <a:rPr lang="en-US" dirty="0" smtClean="0"/>
              <a:t> Temples are of five categories……</a:t>
            </a:r>
          </a:p>
          <a:p>
            <a:pPr algn="l"/>
            <a:r>
              <a:rPr lang="en-US" i="1" dirty="0" err="1" smtClean="0"/>
              <a:t>Rekha</a:t>
            </a:r>
            <a:r>
              <a:rPr lang="en-US" i="1" dirty="0" smtClean="0"/>
              <a:t> </a:t>
            </a:r>
            <a:r>
              <a:rPr lang="en-US" i="1" dirty="0" err="1" smtClean="0"/>
              <a:t>deula,Pidha</a:t>
            </a:r>
            <a:r>
              <a:rPr lang="en-US" i="1" dirty="0" smtClean="0"/>
              <a:t> </a:t>
            </a:r>
            <a:r>
              <a:rPr lang="en-US" i="1" dirty="0" err="1" smtClean="0"/>
              <a:t>deula</a:t>
            </a:r>
            <a:r>
              <a:rPr lang="en-US" i="1" dirty="0" smtClean="0"/>
              <a:t>, </a:t>
            </a:r>
            <a:r>
              <a:rPr lang="en-US" i="1" dirty="0" err="1" smtClean="0"/>
              <a:t>Khakkara</a:t>
            </a:r>
            <a:r>
              <a:rPr lang="en-US" i="1" dirty="0" smtClean="0"/>
              <a:t> </a:t>
            </a:r>
            <a:r>
              <a:rPr lang="en-US" i="1" dirty="0" err="1" smtClean="0"/>
              <a:t>deula</a:t>
            </a:r>
            <a:r>
              <a:rPr lang="en-US" i="1" dirty="0" smtClean="0"/>
              <a:t> , Circular temple &amp; </a:t>
            </a:r>
            <a:r>
              <a:rPr lang="en-US" i="1" dirty="0" err="1" smtClean="0"/>
              <a:t>Gaudiya</a:t>
            </a:r>
            <a:r>
              <a:rPr lang="en-US" i="1" dirty="0" smtClean="0"/>
              <a:t> temple.</a:t>
            </a:r>
          </a:p>
          <a:p>
            <a:pPr algn="l"/>
            <a:r>
              <a:rPr lang="en-US" dirty="0" smtClean="0"/>
              <a:t>Other names of the temples are </a:t>
            </a:r>
            <a:r>
              <a:rPr lang="en-US" i="1" dirty="0" err="1" smtClean="0"/>
              <a:t>Devayatana</a:t>
            </a:r>
            <a:r>
              <a:rPr lang="en-US" i="1" dirty="0" smtClean="0"/>
              <a:t>, </a:t>
            </a:r>
            <a:r>
              <a:rPr lang="en-US" i="1" dirty="0" err="1" smtClean="0"/>
              <a:t>Mandira</a:t>
            </a:r>
            <a:r>
              <a:rPr lang="en-US" i="1" dirty="0" smtClean="0"/>
              <a:t>, </a:t>
            </a:r>
            <a:r>
              <a:rPr lang="en-US" i="1" dirty="0" err="1" smtClean="0"/>
              <a:t>Prasada</a:t>
            </a:r>
            <a:r>
              <a:rPr lang="en-US" i="1" dirty="0" smtClean="0"/>
              <a:t>, </a:t>
            </a:r>
            <a:r>
              <a:rPr lang="en-US" i="1" dirty="0" err="1" smtClean="0"/>
              <a:t>Bhubanam</a:t>
            </a:r>
            <a:r>
              <a:rPr lang="en-US" i="1" dirty="0" smtClean="0"/>
              <a:t>, </a:t>
            </a:r>
            <a:r>
              <a:rPr lang="en-US" i="1" dirty="0" err="1" smtClean="0"/>
              <a:t>Vasa</a:t>
            </a:r>
            <a:r>
              <a:rPr lang="en-US" i="1" dirty="0" smtClean="0"/>
              <a:t>, </a:t>
            </a:r>
            <a:r>
              <a:rPr lang="en-US" i="1" dirty="0" err="1" smtClean="0"/>
              <a:t>Graha</a:t>
            </a:r>
            <a:r>
              <a:rPr lang="en-US" i="1" dirty="0" smtClean="0"/>
              <a:t>, </a:t>
            </a:r>
            <a:r>
              <a:rPr lang="en-US" i="1" dirty="0" err="1" smtClean="0"/>
              <a:t>Devakula</a:t>
            </a:r>
            <a:r>
              <a:rPr lang="en-US" dirty="0" smtClean="0"/>
              <a:t>, et. Cetera.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4692" name="Picture 4" descr="P5 Varahi - Chaurasi - Prachi Valley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7924800" cy="59436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4820" name="Picture 4" descr="scan00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8077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2643" name="Picture 3" descr="micm 17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01813" y="381000"/>
            <a:ext cx="5208587" cy="6172200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Thank You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Rekha Deula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Rekha</a:t>
            </a:r>
            <a:r>
              <a:rPr lang="en-US" dirty="0" smtClean="0"/>
              <a:t> </a:t>
            </a:r>
            <a:r>
              <a:rPr lang="en-US" dirty="0" err="1" smtClean="0"/>
              <a:t>Deula</a:t>
            </a:r>
            <a:r>
              <a:rPr lang="en-US" dirty="0" smtClean="0"/>
              <a:t>- called  </a:t>
            </a:r>
            <a:r>
              <a:rPr lang="en-US" i="1" dirty="0" err="1" smtClean="0"/>
              <a:t>badadeula</a:t>
            </a:r>
            <a:r>
              <a:rPr lang="en-US" i="1" dirty="0" smtClean="0"/>
              <a:t>, </a:t>
            </a:r>
            <a:r>
              <a:rPr lang="en-US" i="1" dirty="0" err="1" smtClean="0"/>
              <a:t>garvagriha</a:t>
            </a:r>
            <a:r>
              <a:rPr lang="en-US" i="1" dirty="0" smtClean="0"/>
              <a:t>, sanctum ,</a:t>
            </a:r>
            <a:r>
              <a:rPr lang="en-US" i="1" dirty="0" err="1" smtClean="0"/>
              <a:t>vimana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Womb house for gods &amp; goddesses</a:t>
            </a:r>
          </a:p>
          <a:p>
            <a:r>
              <a:rPr lang="en-US" dirty="0" smtClean="0"/>
              <a:t>Interior is completely dark, where the cosmic being is placed</a:t>
            </a:r>
          </a:p>
          <a:p>
            <a:r>
              <a:rPr lang="en-US" dirty="0" smtClean="0"/>
              <a:t>It looks circular  due to large projections but its ground plan is square or rectangular.</a:t>
            </a:r>
          </a:p>
          <a:p>
            <a:r>
              <a:rPr lang="en-US" dirty="0" smtClean="0"/>
              <a:t>Curvilinear spire	</a:t>
            </a:r>
            <a:br>
              <a:rPr lang="en-US" dirty="0" smtClean="0"/>
            </a:br>
            <a:r>
              <a:rPr lang="en-US" dirty="0" smtClean="0"/>
              <a:t>Vertically divided into 4 divisions- </a:t>
            </a:r>
            <a:r>
              <a:rPr lang="en-US" i="1" dirty="0" err="1" smtClean="0"/>
              <a:t>pista</a:t>
            </a:r>
            <a:r>
              <a:rPr lang="en-US" i="1" dirty="0" smtClean="0"/>
              <a:t>, </a:t>
            </a:r>
            <a:r>
              <a:rPr lang="en-US" i="1" dirty="0" err="1" smtClean="0"/>
              <a:t>bada</a:t>
            </a:r>
            <a:r>
              <a:rPr lang="en-US" i="1" dirty="0" smtClean="0"/>
              <a:t>, </a:t>
            </a:r>
            <a:r>
              <a:rPr lang="en-US" i="1" dirty="0" err="1" smtClean="0"/>
              <a:t>gandi</a:t>
            </a:r>
            <a:r>
              <a:rPr lang="en-US" i="1" dirty="0" smtClean="0"/>
              <a:t>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i="1" dirty="0" err="1" smtClean="0"/>
              <a:t>mastaka</a:t>
            </a:r>
            <a:r>
              <a:rPr lang="en-US" i="1" dirty="0" smtClean="0"/>
              <a:t>.	</a:t>
            </a:r>
          </a:p>
          <a:p>
            <a:pPr lvl="1"/>
            <a:endParaRPr lang="en-US" i="1" dirty="0" smtClean="0"/>
          </a:p>
          <a:p>
            <a:endParaRPr lang="en-US" i="1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25" y="149225"/>
            <a:ext cx="5364163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2400"/>
            <a:ext cx="5364163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1214414" y="285728"/>
          <a:ext cx="6072230" cy="2929763"/>
        </p:xfrm>
        <a:graphic>
          <a:graphicData uri="http://schemas.openxmlformats.org/presentationml/2006/ole">
            <p:oleObj spid="_x0000_s1025" name="Bitmap Image" r:id="rId3" imgW="6744641" imgH="5219048" progId="PBrush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143108" y="3714752"/>
          <a:ext cx="5303838" cy="2979738"/>
        </p:xfrm>
        <a:graphic>
          <a:graphicData uri="http://schemas.openxmlformats.org/presentationml/2006/ole">
            <p:oleObj spid="_x0000_s1027" name="Bitmap Image" r:id="rId4" imgW="10323810" imgH="6200000" progId="PBrush">
              <p:embed/>
            </p:oleObj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42910" y="214290"/>
            <a:ext cx="5394325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50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3487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Indo Times Roman 1.20"/>
                <a:ea typeface="Times New Roman" pitchFamily="18" charset="0"/>
                <a:cs typeface="Times New Roman" pitchFamily="18" charset="0"/>
              </a:rPr>
              <a:t>PLAN-2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hesis finalphoto\Final Temples\Simhanath Temple, Baramba 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685800"/>
            <a:ext cx="36576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4348" y="2000240"/>
            <a:ext cx="8258204" cy="42148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</a:t>
            </a:r>
            <a:r>
              <a:rPr lang="en-US" i="1" dirty="0" err="1" smtClean="0"/>
              <a:t>Pista</a:t>
            </a:r>
            <a:r>
              <a:rPr lang="en-US" i="1" dirty="0" smtClean="0"/>
              <a:t>: </a:t>
            </a:r>
            <a:r>
              <a:rPr lang="en-US" dirty="0" smtClean="0"/>
              <a:t>called </a:t>
            </a:r>
            <a:r>
              <a:rPr lang="en-US" i="1" dirty="0" err="1" smtClean="0"/>
              <a:t>pistha</a:t>
            </a:r>
            <a:r>
              <a:rPr lang="en-US" dirty="0" smtClean="0"/>
              <a:t> or platform</a:t>
            </a:r>
            <a:br>
              <a:rPr lang="en-US" dirty="0" smtClean="0"/>
            </a:br>
            <a:r>
              <a:rPr lang="en-US" dirty="0" smtClean="0"/>
              <a:t>it is not a regular feature in the       earlier group but regular in </a:t>
            </a:r>
            <a:r>
              <a:rPr lang="en-US" dirty="0" err="1" smtClean="0"/>
              <a:t>Ganga</a:t>
            </a:r>
            <a:r>
              <a:rPr lang="en-US" dirty="0" smtClean="0"/>
              <a:t> period. In 13</a:t>
            </a:r>
            <a:r>
              <a:rPr lang="en-US" baseline="30000" dirty="0" smtClean="0"/>
              <a:t>th</a:t>
            </a:r>
            <a:r>
              <a:rPr lang="en-US" dirty="0" smtClean="0"/>
              <a:t>  century it became a raised platform called</a:t>
            </a:r>
            <a:r>
              <a:rPr lang="en-US" i="1" dirty="0" smtClean="0"/>
              <a:t> </a:t>
            </a:r>
            <a:r>
              <a:rPr lang="en-US" i="1" dirty="0" err="1" smtClean="0"/>
              <a:t>upana</a:t>
            </a:r>
            <a:r>
              <a:rPr lang="en-US" i="1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</a:t>
            </a:r>
            <a:r>
              <a:rPr lang="en-US" dirty="0" err="1" smtClean="0"/>
              <a:t>Pista</a:t>
            </a:r>
            <a:r>
              <a:rPr lang="en-US" dirty="0" smtClean="0"/>
              <a:t> :divided in to 3 to 5 divisions.</a:t>
            </a:r>
            <a:endParaRPr lang="en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285728"/>
            <a:ext cx="8715436" cy="6072206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6084" name="Picture 4" descr="scan01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39854"/>
            <a:ext cx="7365508" cy="490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516</TotalTime>
  <Words>673</Words>
  <Application>Microsoft Office PowerPoint</Application>
  <PresentationFormat>On-screen Show (4:3)</PresentationFormat>
  <Paragraphs>69</Paragraphs>
  <Slides>33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Flow</vt:lpstr>
      <vt:lpstr>1_Flow</vt:lpstr>
      <vt:lpstr>Bitmap Image</vt:lpstr>
      <vt:lpstr>Odishan Temple Architecture</vt:lpstr>
      <vt:lpstr>Concept of Temple Architecture</vt:lpstr>
      <vt:lpstr>Odishan Temple Architecture</vt:lpstr>
      <vt:lpstr>Rekha Deula</vt:lpstr>
      <vt:lpstr>Slide 5</vt:lpstr>
      <vt:lpstr>Slide 6</vt:lpstr>
      <vt:lpstr>Slide 7</vt:lpstr>
      <vt:lpstr>1. Pista: called pistha or platform it is not a regular feature in the       earlier group but regular in Ganga period. In 13th  century it became a raised platform called upana. 2. Pista :divided in to 3 to 5 divisions.</vt:lpstr>
      <vt:lpstr>Slide 9</vt:lpstr>
      <vt:lpstr>Slide 10</vt:lpstr>
      <vt:lpstr>Slide 11</vt:lpstr>
      <vt:lpstr>Slide 12</vt:lpstr>
      <vt:lpstr>Slide 13</vt:lpstr>
      <vt:lpstr>Slide 14</vt:lpstr>
      <vt:lpstr>Pidha deula</vt:lpstr>
      <vt:lpstr>Slide 16</vt:lpstr>
      <vt:lpstr>Slide 17</vt:lpstr>
      <vt:lpstr>Slide 18</vt:lpstr>
      <vt:lpstr>Slide 19</vt:lpstr>
      <vt:lpstr>Slide 20</vt:lpstr>
      <vt:lpstr>Slide 21</vt:lpstr>
      <vt:lpstr>Pidha deula</vt:lpstr>
      <vt:lpstr>Slide 23</vt:lpstr>
      <vt:lpstr>Khakkara Deula</vt:lpstr>
      <vt:lpstr>Slide 25</vt:lpstr>
      <vt:lpstr>Features of Khakkara Deula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Odishan Temple Architecture</dc:title>
  <dc:creator>acer</dc:creator>
  <cp:lastModifiedBy>SKP-AHICA</cp:lastModifiedBy>
  <cp:revision>78</cp:revision>
  <dcterms:created xsi:type="dcterms:W3CDTF">2012-06-28T14:40:40Z</dcterms:created>
  <dcterms:modified xsi:type="dcterms:W3CDTF">2022-05-27T06:44:16Z</dcterms:modified>
</cp:coreProperties>
</file>