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85" r:id="rId7"/>
    <p:sldId id="286" r:id="rId8"/>
    <p:sldId id="288" r:id="rId9"/>
    <p:sldId id="319" r:id="rId10"/>
    <p:sldId id="301" r:id="rId11"/>
    <p:sldId id="325" r:id="rId12"/>
    <p:sldId id="305" r:id="rId13"/>
    <p:sldId id="324" r:id="rId14"/>
    <p:sldId id="317" r:id="rId15"/>
    <p:sldId id="32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 ACROSS CULTURES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err="1" smtClean="0"/>
              <a:t>Sunanda</a:t>
            </a:r>
            <a:r>
              <a:rPr lang="en-US" dirty="0" smtClean="0"/>
              <a:t> </a:t>
            </a:r>
            <a:r>
              <a:rPr lang="en-US" dirty="0" err="1" smtClean="0"/>
              <a:t>Pattnaik</a:t>
            </a:r>
            <a:endParaRPr lang="en-US" dirty="0" smtClean="0"/>
          </a:p>
          <a:p>
            <a:r>
              <a:rPr lang="en-US" dirty="0" smtClean="0"/>
              <a:t>Assistant Professor,</a:t>
            </a:r>
          </a:p>
          <a:p>
            <a:r>
              <a:rPr lang="en-US" dirty="0" smtClean="0"/>
              <a:t>Department of Psychology,</a:t>
            </a:r>
          </a:p>
          <a:p>
            <a:r>
              <a:rPr lang="en-US" dirty="0" err="1" smtClean="0"/>
              <a:t>Utkal</a:t>
            </a:r>
            <a:r>
              <a:rPr lang="en-US" dirty="0" smtClean="0"/>
              <a:t> University.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8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National Context and Subordinates’ Expectations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Subordinates’ expectations: expectations regarding what leaders “should” do and what they may or may not do</a:t>
            </a:r>
          </a:p>
          <a:p>
            <a:r>
              <a:rPr lang="en-US" dirty="0" smtClean="0"/>
              <a:t>High power-distance – autocratic leadership</a:t>
            </a:r>
          </a:p>
          <a:p>
            <a:pPr lvl="1">
              <a:buFontTx/>
              <a:buNone/>
            </a:pPr>
            <a:r>
              <a:rPr lang="en-US" dirty="0" smtClean="0"/>
              <a:t>- E.g., many of the  Asian countries</a:t>
            </a:r>
          </a:p>
          <a:p>
            <a:r>
              <a:rPr lang="en-US" dirty="0" smtClean="0"/>
              <a:t>Low power-distance – leader be more like them</a:t>
            </a:r>
          </a:p>
          <a:p>
            <a:pPr lvl="1">
              <a:buFontTx/>
              <a:buNone/>
            </a:pPr>
            <a:r>
              <a:rPr lang="en-US" dirty="0" smtClean="0"/>
              <a:t>- E.g., Sweden and Norway</a:t>
            </a:r>
          </a:p>
        </p:txBody>
      </p:sp>
    </p:spTree>
    <p:extLst>
      <p:ext uri="{BB962C8B-B14F-4D97-AF65-F5344CB8AC3E}">
        <p14:creationId xmlns:p14="http://schemas.microsoft.com/office/powerpoint/2010/main" xmlns="" val="1765901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Perspectives </a:t>
            </a:r>
            <a:r>
              <a:rPr lang="en-US" dirty="0"/>
              <a:t>on Leadership Behaviors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major </a:t>
            </a:r>
            <a:r>
              <a:rPr lang="en-US" b="1" dirty="0" smtClean="0"/>
              <a:t>types</a:t>
            </a:r>
            <a:r>
              <a:rPr lang="en-US" dirty="0" smtClean="0"/>
              <a:t> of leadership behaviors</a:t>
            </a:r>
          </a:p>
          <a:p>
            <a:pPr lvl="1">
              <a:buFontTx/>
              <a:buNone/>
            </a:pPr>
            <a:r>
              <a:rPr lang="en-US" dirty="0" smtClean="0"/>
              <a:t>- </a:t>
            </a:r>
            <a:r>
              <a:rPr lang="en-US" b="1" dirty="0" smtClean="0"/>
              <a:t>Task-centered leader</a:t>
            </a:r>
            <a:r>
              <a:rPr lang="en-US" dirty="0" smtClean="0"/>
              <a:t>: focus on completing tasks by initiating structure</a:t>
            </a:r>
          </a:p>
          <a:p>
            <a:pPr lvl="2"/>
            <a:r>
              <a:rPr lang="en-US" dirty="0" smtClean="0"/>
              <a:t>Gives subordinates specific standards, schedules, and tasks</a:t>
            </a:r>
          </a:p>
          <a:p>
            <a:pPr lvl="1">
              <a:buFontTx/>
              <a:buChar char="-"/>
            </a:pPr>
            <a:r>
              <a:rPr lang="en-US" b="1" dirty="0" smtClean="0"/>
              <a:t>Person-centered leader</a:t>
            </a:r>
            <a:r>
              <a:rPr lang="en-US" dirty="0" smtClean="0"/>
              <a:t>: focus on meeting the social and emotional needs of employees</a:t>
            </a:r>
          </a:p>
          <a:p>
            <a:pPr marL="393192" lvl="1" indent="0">
              <a:buNone/>
            </a:pPr>
            <a:r>
              <a:rPr lang="en-US" b="1" u="sng" dirty="0" smtClean="0"/>
              <a:t>Indian </a:t>
            </a:r>
            <a:r>
              <a:rPr lang="en-US" b="1" u="sng" dirty="0"/>
              <a:t>Perspectives on Leader </a:t>
            </a:r>
            <a:r>
              <a:rPr lang="en-US" b="1" u="sng" dirty="0" smtClean="0"/>
              <a:t>Behaviors</a:t>
            </a:r>
          </a:p>
          <a:p>
            <a:pPr lvl="1"/>
            <a:r>
              <a:rPr lang="en-US" b="1" dirty="0" err="1"/>
              <a:t>Nurturant</a:t>
            </a:r>
            <a:r>
              <a:rPr lang="en-US" b="1" dirty="0"/>
              <a:t>-task-oriented </a:t>
            </a:r>
            <a:r>
              <a:rPr lang="en-US" b="1" dirty="0" smtClean="0"/>
              <a:t>leadership </a:t>
            </a:r>
            <a:r>
              <a:rPr lang="en-US" b="1" dirty="0"/>
              <a:t>theory: </a:t>
            </a:r>
            <a:r>
              <a:rPr lang="en-US" dirty="0"/>
              <a:t>combines elements of task behaviors, arguing that the preferred leader in India is both person-centered and task-centered.</a:t>
            </a:r>
          </a:p>
          <a:p>
            <a:pPr marL="393192" lvl="1" indent="0">
              <a:buNone/>
            </a:pPr>
            <a:endParaRPr lang="en-US" b="1" dirty="0" smtClean="0"/>
          </a:p>
          <a:p>
            <a:pPr marL="393192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6175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Leadership Perspectives: Multinational Implications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forms of leadership</a:t>
            </a:r>
          </a:p>
          <a:p>
            <a:pPr lvl="1">
              <a:buFontTx/>
              <a:buNone/>
            </a:pPr>
            <a:r>
              <a:rPr lang="en-US" dirty="0" smtClean="0"/>
              <a:t>1- </a:t>
            </a:r>
            <a:r>
              <a:rPr lang="en-US" b="1" dirty="0" smtClean="0"/>
              <a:t>Transactional leadership</a:t>
            </a:r>
            <a:r>
              <a:rPr lang="en-US" dirty="0" smtClean="0"/>
              <a:t>: managers use rewards or punishments to influence their subordinates</a:t>
            </a:r>
          </a:p>
          <a:p>
            <a:pPr lvl="1">
              <a:buFontTx/>
              <a:buNone/>
            </a:pPr>
            <a:r>
              <a:rPr lang="en-US" dirty="0" smtClean="0"/>
              <a:t>- Most ordinary leaders use transactional leadership</a:t>
            </a:r>
          </a:p>
          <a:p>
            <a:pPr marL="667512" lvl="2" indent="0">
              <a:buNone/>
            </a:pPr>
            <a:endParaRPr lang="en-US" dirty="0" smtClean="0"/>
          </a:p>
          <a:p>
            <a:pPr marL="667512" lvl="2" indent="0">
              <a:buNone/>
            </a:pPr>
            <a:endParaRPr lang="en-US" dirty="0"/>
          </a:p>
          <a:p>
            <a:pPr marL="667512" lvl="2" indent="0">
              <a:buNone/>
            </a:pPr>
            <a:r>
              <a:rPr lang="en-US" dirty="0" smtClean="0"/>
              <a:t>2- </a:t>
            </a:r>
            <a:r>
              <a:rPr lang="en-US" sz="2400" b="1" dirty="0" smtClean="0"/>
              <a:t>Transformational leadership: </a:t>
            </a:r>
            <a:r>
              <a:rPr lang="en-US" sz="2400" dirty="0" smtClean="0"/>
              <a:t>visionary agents capable of motivating their followers to accept goals.</a:t>
            </a:r>
          </a:p>
        </p:txBody>
      </p:sp>
    </p:spTree>
    <p:extLst>
      <p:ext uri="{BB962C8B-B14F-4D97-AF65-F5344CB8AC3E}">
        <p14:creationId xmlns:p14="http://schemas.microsoft.com/office/powerpoint/2010/main" xmlns="" val="4101148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Transformational Leadership</a:t>
            </a:r>
          </a:p>
        </p:txBody>
      </p:sp>
      <p:sp>
        <p:nvSpPr>
          <p:cNvPr id="542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Managers go beyond transactional leadership by 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 Articulating a vision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 Breaking from the status quo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 Providing goals and a plan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 Giving meaning or a purpose to goals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 Taking risks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 Being motivated to lead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 smtClean="0"/>
              <a:t>- Demonstrating high ethical and moral standards</a:t>
            </a:r>
          </a:p>
        </p:txBody>
      </p:sp>
    </p:spTree>
    <p:extLst>
      <p:ext uri="{BB962C8B-B14F-4D97-AF65-F5344CB8AC3E}">
        <p14:creationId xmlns:p14="http://schemas.microsoft.com/office/powerpoint/2010/main" xmlns="" val="344581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Understanding of leadership in the international setting is the need of the hour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All </a:t>
            </a:r>
            <a:r>
              <a:rPr lang="en-US" b="1" dirty="0" smtClean="0"/>
              <a:t>multinational managers </a:t>
            </a:r>
            <a:r>
              <a:rPr lang="en-US" dirty="0" smtClean="0"/>
              <a:t>should strive to become </a:t>
            </a:r>
            <a:r>
              <a:rPr lang="en-US" b="1" dirty="0" smtClean="0"/>
              <a:t>global leaders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Todays international organizations require leaders who can </a:t>
            </a:r>
            <a:r>
              <a:rPr lang="en-US" b="1" dirty="0" smtClean="0"/>
              <a:t>adjust to different environment </a:t>
            </a:r>
            <a:r>
              <a:rPr lang="en-US" dirty="0" smtClean="0"/>
              <a:t>and work with </a:t>
            </a:r>
            <a:r>
              <a:rPr lang="en-US" b="1" dirty="0" smtClean="0"/>
              <a:t>employees of other culture</a:t>
            </a:r>
            <a:r>
              <a:rPr lang="en-US" dirty="0" smtClean="0"/>
              <a:t>. (</a:t>
            </a:r>
            <a:r>
              <a:rPr lang="en-US" dirty="0" err="1" smtClean="0"/>
              <a:t>eg</a:t>
            </a:r>
            <a:r>
              <a:rPr lang="en-US" dirty="0" smtClean="0"/>
              <a:t>, multicultural team &amp; workforce diversity)</a:t>
            </a:r>
          </a:p>
        </p:txBody>
      </p:sp>
    </p:spTree>
    <p:extLst>
      <p:ext uri="{BB962C8B-B14F-4D97-AF65-F5344CB8AC3E}">
        <p14:creationId xmlns:p14="http://schemas.microsoft.com/office/powerpoint/2010/main" xmlns="" val="220690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		</a:t>
            </a:r>
            <a:endParaRPr lang="en-US" sz="6000" dirty="0"/>
          </a:p>
        </p:txBody>
      </p:sp>
      <p:sp>
        <p:nvSpPr>
          <p:cNvPr id="5" name="Freeform 4"/>
          <p:cNvSpPr/>
          <p:nvPr/>
        </p:nvSpPr>
        <p:spPr>
          <a:xfrm>
            <a:off x="533401" y="3048000"/>
            <a:ext cx="7696200" cy="1524000"/>
          </a:xfrm>
          <a:custGeom>
            <a:avLst/>
            <a:gdLst/>
            <a:ahLst/>
            <a:cxnLst/>
            <a:rect l="l" t="t" r="r" b="b"/>
            <a:pathLst>
              <a:path w="9342943" h="1967952">
                <a:moveTo>
                  <a:pt x="4962374" y="900704"/>
                </a:moveTo>
                <a:cubicBezTo>
                  <a:pt x="4934477" y="902082"/>
                  <a:pt x="4896441" y="915709"/>
                  <a:pt x="4848265" y="941583"/>
                </a:cubicBezTo>
                <a:cubicBezTo>
                  <a:pt x="4800088" y="967457"/>
                  <a:pt x="4753316" y="997310"/>
                  <a:pt x="4707948" y="1031142"/>
                </a:cubicBezTo>
                <a:cubicBezTo>
                  <a:pt x="4662579" y="1064974"/>
                  <a:pt x="4630159" y="1094514"/>
                  <a:pt x="4610686" y="1119765"/>
                </a:cubicBezTo>
                <a:cubicBezTo>
                  <a:pt x="4625471" y="1124987"/>
                  <a:pt x="4639598" y="1131393"/>
                  <a:pt x="4653068" y="1138985"/>
                </a:cubicBezTo>
                <a:cubicBezTo>
                  <a:pt x="4666536" y="1146577"/>
                  <a:pt x="4679084" y="1155616"/>
                  <a:pt x="4690710" y="1166104"/>
                </a:cubicBezTo>
                <a:lnTo>
                  <a:pt x="4888667" y="1029192"/>
                </a:lnTo>
                <a:cubicBezTo>
                  <a:pt x="4906699" y="1017168"/>
                  <a:pt x="4927494" y="1001195"/>
                  <a:pt x="4951053" y="981273"/>
                </a:cubicBezTo>
                <a:cubicBezTo>
                  <a:pt x="4974612" y="961350"/>
                  <a:pt x="4987510" y="940111"/>
                  <a:pt x="4989748" y="917556"/>
                </a:cubicBezTo>
                <a:cubicBezTo>
                  <a:pt x="4989265" y="911324"/>
                  <a:pt x="4986019" y="906936"/>
                  <a:pt x="4980010" y="904391"/>
                </a:cubicBezTo>
                <a:cubicBezTo>
                  <a:pt x="4974000" y="901845"/>
                  <a:pt x="4968122" y="900616"/>
                  <a:pt x="4962374" y="900704"/>
                </a:cubicBezTo>
                <a:close/>
                <a:moveTo>
                  <a:pt x="7919546" y="890442"/>
                </a:moveTo>
                <a:cubicBezTo>
                  <a:pt x="7882445" y="911448"/>
                  <a:pt x="7842449" y="934691"/>
                  <a:pt x="7799559" y="960171"/>
                </a:cubicBezTo>
                <a:cubicBezTo>
                  <a:pt x="7756669" y="985651"/>
                  <a:pt x="7718779" y="1013630"/>
                  <a:pt x="7685888" y="1044109"/>
                </a:cubicBezTo>
                <a:cubicBezTo>
                  <a:pt x="7662031" y="1068361"/>
                  <a:pt x="7641857" y="1098269"/>
                  <a:pt x="7625369" y="1133836"/>
                </a:cubicBezTo>
                <a:cubicBezTo>
                  <a:pt x="7608879" y="1169402"/>
                  <a:pt x="7600283" y="1204047"/>
                  <a:pt x="7599582" y="1237771"/>
                </a:cubicBezTo>
                <a:cubicBezTo>
                  <a:pt x="7600152" y="1267812"/>
                  <a:pt x="7609011" y="1288774"/>
                  <a:pt x="7626158" y="1300659"/>
                </a:cubicBezTo>
                <a:cubicBezTo>
                  <a:pt x="7643305" y="1312543"/>
                  <a:pt x="7665320" y="1318245"/>
                  <a:pt x="7692203" y="1317762"/>
                </a:cubicBezTo>
                <a:cubicBezTo>
                  <a:pt x="7726322" y="1317017"/>
                  <a:pt x="7755967" y="1308509"/>
                  <a:pt x="7781141" y="1292239"/>
                </a:cubicBezTo>
                <a:cubicBezTo>
                  <a:pt x="7806313" y="1275969"/>
                  <a:pt x="7830696" y="1256409"/>
                  <a:pt x="7854290" y="1233561"/>
                </a:cubicBezTo>
                <a:cubicBezTo>
                  <a:pt x="7846791" y="1217028"/>
                  <a:pt x="7840739" y="1201152"/>
                  <a:pt x="7836134" y="1185935"/>
                </a:cubicBezTo>
                <a:cubicBezTo>
                  <a:pt x="7831529" y="1170717"/>
                  <a:pt x="7829161" y="1154316"/>
                  <a:pt x="7829030" y="1136730"/>
                </a:cubicBezTo>
                <a:cubicBezTo>
                  <a:pt x="7830303" y="1099307"/>
                  <a:pt x="7838749" y="1062118"/>
                  <a:pt x="7854368" y="1025164"/>
                </a:cubicBezTo>
                <a:cubicBezTo>
                  <a:pt x="7869986" y="988209"/>
                  <a:pt x="7885137" y="957101"/>
                  <a:pt x="7899821" y="931841"/>
                </a:cubicBezTo>
                <a:cubicBezTo>
                  <a:pt x="7914503" y="906581"/>
                  <a:pt x="7921079" y="892781"/>
                  <a:pt x="7919546" y="890442"/>
                </a:cubicBezTo>
                <a:close/>
                <a:moveTo>
                  <a:pt x="2890310" y="876390"/>
                </a:moveTo>
                <a:cubicBezTo>
                  <a:pt x="2725660" y="927783"/>
                  <a:pt x="2602870" y="976360"/>
                  <a:pt x="2521941" y="1022120"/>
                </a:cubicBezTo>
                <a:cubicBezTo>
                  <a:pt x="2441013" y="1067881"/>
                  <a:pt x="2387915" y="1110825"/>
                  <a:pt x="2362649" y="1150954"/>
                </a:cubicBezTo>
                <a:cubicBezTo>
                  <a:pt x="2337383" y="1191083"/>
                  <a:pt x="2325919" y="1228395"/>
                  <a:pt x="2328257" y="1262891"/>
                </a:cubicBezTo>
                <a:cubicBezTo>
                  <a:pt x="2328959" y="1269665"/>
                  <a:pt x="2332294" y="1278814"/>
                  <a:pt x="2338263" y="1290336"/>
                </a:cubicBezTo>
                <a:cubicBezTo>
                  <a:pt x="2344231" y="1301858"/>
                  <a:pt x="2354940" y="1306790"/>
                  <a:pt x="2370387" y="1305132"/>
                </a:cubicBezTo>
                <a:cubicBezTo>
                  <a:pt x="2382405" y="1305054"/>
                  <a:pt x="2403074" y="1298405"/>
                  <a:pt x="2432397" y="1285185"/>
                </a:cubicBezTo>
                <a:cubicBezTo>
                  <a:pt x="2461720" y="1271965"/>
                  <a:pt x="2511852" y="1235748"/>
                  <a:pt x="2582793" y="1176533"/>
                </a:cubicBezTo>
                <a:cubicBezTo>
                  <a:pt x="2653735" y="1117318"/>
                  <a:pt x="2757642" y="1018679"/>
                  <a:pt x="2894515" y="880615"/>
                </a:cubicBezTo>
                <a:close/>
                <a:moveTo>
                  <a:pt x="2152616" y="84217"/>
                </a:moveTo>
                <a:cubicBezTo>
                  <a:pt x="2171122" y="83954"/>
                  <a:pt x="2190419" y="88162"/>
                  <a:pt x="2210504" y="96841"/>
                </a:cubicBezTo>
                <a:cubicBezTo>
                  <a:pt x="2230590" y="105521"/>
                  <a:pt x="2241466" y="120252"/>
                  <a:pt x="2243132" y="141035"/>
                </a:cubicBezTo>
                <a:cubicBezTo>
                  <a:pt x="2239998" y="179713"/>
                  <a:pt x="2204438" y="244157"/>
                  <a:pt x="2136454" y="334366"/>
                </a:cubicBezTo>
                <a:cubicBezTo>
                  <a:pt x="2068470" y="424575"/>
                  <a:pt x="1986867" y="523153"/>
                  <a:pt x="1891647" y="630101"/>
                </a:cubicBezTo>
                <a:cubicBezTo>
                  <a:pt x="1796427" y="737048"/>
                  <a:pt x="1706395" y="834969"/>
                  <a:pt x="1621552" y="923862"/>
                </a:cubicBezTo>
                <a:cubicBezTo>
                  <a:pt x="1536710" y="1012756"/>
                  <a:pt x="1475863" y="1075227"/>
                  <a:pt x="1439012" y="1111274"/>
                </a:cubicBezTo>
                <a:lnTo>
                  <a:pt x="1439012" y="1193355"/>
                </a:lnTo>
                <a:cubicBezTo>
                  <a:pt x="1466251" y="1171294"/>
                  <a:pt x="1506700" y="1137938"/>
                  <a:pt x="1560361" y="1093286"/>
                </a:cubicBezTo>
                <a:cubicBezTo>
                  <a:pt x="1614022" y="1048634"/>
                  <a:pt x="1672346" y="1001926"/>
                  <a:pt x="1735336" y="953163"/>
                </a:cubicBezTo>
                <a:cubicBezTo>
                  <a:pt x="1798326" y="904400"/>
                  <a:pt x="1857433" y="862822"/>
                  <a:pt x="1912659" y="828430"/>
                </a:cubicBezTo>
                <a:cubicBezTo>
                  <a:pt x="1967884" y="794038"/>
                  <a:pt x="2010681" y="776072"/>
                  <a:pt x="2041050" y="774532"/>
                </a:cubicBezTo>
                <a:cubicBezTo>
                  <a:pt x="2067362" y="775716"/>
                  <a:pt x="2090518" y="786502"/>
                  <a:pt x="2110516" y="806890"/>
                </a:cubicBezTo>
                <a:cubicBezTo>
                  <a:pt x="2130513" y="827279"/>
                  <a:pt x="2141038" y="850167"/>
                  <a:pt x="2142091" y="875554"/>
                </a:cubicBezTo>
                <a:cubicBezTo>
                  <a:pt x="2139109" y="897960"/>
                  <a:pt x="2124023" y="926285"/>
                  <a:pt x="2096833" y="960529"/>
                </a:cubicBezTo>
                <a:cubicBezTo>
                  <a:pt x="2069643" y="994773"/>
                  <a:pt x="2048242" y="1020468"/>
                  <a:pt x="2032630" y="1037612"/>
                </a:cubicBezTo>
                <a:cubicBezTo>
                  <a:pt x="1970360" y="1113072"/>
                  <a:pt x="1933347" y="1161040"/>
                  <a:pt x="1921593" y="1181516"/>
                </a:cubicBezTo>
                <a:cubicBezTo>
                  <a:pt x="1909838" y="1201993"/>
                  <a:pt x="1905451" y="1215761"/>
                  <a:pt x="1908433" y="1222820"/>
                </a:cubicBezTo>
                <a:cubicBezTo>
                  <a:pt x="1908784" y="1236631"/>
                  <a:pt x="1913345" y="1247418"/>
                  <a:pt x="1922116" y="1255179"/>
                </a:cubicBezTo>
                <a:cubicBezTo>
                  <a:pt x="1930887" y="1262939"/>
                  <a:pt x="1941763" y="1266886"/>
                  <a:pt x="1954743" y="1267017"/>
                </a:cubicBezTo>
                <a:cubicBezTo>
                  <a:pt x="1978990" y="1265861"/>
                  <a:pt x="2009318" y="1255546"/>
                  <a:pt x="2045727" y="1236071"/>
                </a:cubicBezTo>
                <a:cubicBezTo>
                  <a:pt x="2082136" y="1216597"/>
                  <a:pt x="2118078" y="1194901"/>
                  <a:pt x="2153552" y="1170983"/>
                </a:cubicBezTo>
                <a:lnTo>
                  <a:pt x="2182595" y="1151395"/>
                </a:lnTo>
                <a:lnTo>
                  <a:pt x="2196067" y="1109858"/>
                </a:lnTo>
                <a:cubicBezTo>
                  <a:pt x="2210143" y="1077471"/>
                  <a:pt x="2231225" y="1045512"/>
                  <a:pt x="2259311" y="1013981"/>
                </a:cubicBezTo>
                <a:cubicBezTo>
                  <a:pt x="2315484" y="950918"/>
                  <a:pt x="2386255" y="893775"/>
                  <a:pt x="2471623" y="842553"/>
                </a:cubicBezTo>
                <a:cubicBezTo>
                  <a:pt x="2556992" y="791330"/>
                  <a:pt x="2643535" y="750239"/>
                  <a:pt x="2731252" y="719277"/>
                </a:cubicBezTo>
                <a:cubicBezTo>
                  <a:pt x="2818970" y="688316"/>
                  <a:pt x="2894439" y="671695"/>
                  <a:pt x="2957659" y="669414"/>
                </a:cubicBezTo>
                <a:cubicBezTo>
                  <a:pt x="3005724" y="671125"/>
                  <a:pt x="3040632" y="684544"/>
                  <a:pt x="3062384" y="709673"/>
                </a:cubicBezTo>
                <a:cubicBezTo>
                  <a:pt x="3084136" y="734802"/>
                  <a:pt x="3094837" y="755063"/>
                  <a:pt x="3094486" y="770456"/>
                </a:cubicBezTo>
                <a:cubicBezTo>
                  <a:pt x="3092600" y="783305"/>
                  <a:pt x="3082689" y="794444"/>
                  <a:pt x="3064752" y="803873"/>
                </a:cubicBezTo>
                <a:cubicBezTo>
                  <a:pt x="3046816" y="813302"/>
                  <a:pt x="3032168" y="819704"/>
                  <a:pt x="3020810" y="823081"/>
                </a:cubicBezTo>
                <a:cubicBezTo>
                  <a:pt x="3040852" y="831151"/>
                  <a:pt x="3056025" y="841851"/>
                  <a:pt x="3066331" y="855183"/>
                </a:cubicBezTo>
                <a:cubicBezTo>
                  <a:pt x="3076637" y="868515"/>
                  <a:pt x="3081812" y="886583"/>
                  <a:pt x="3081856" y="909387"/>
                </a:cubicBezTo>
                <a:cubicBezTo>
                  <a:pt x="3079595" y="932633"/>
                  <a:pt x="3063768" y="962390"/>
                  <a:pt x="3034376" y="998656"/>
                </a:cubicBezTo>
                <a:cubicBezTo>
                  <a:pt x="3004983" y="1034922"/>
                  <a:pt x="2975591" y="1072943"/>
                  <a:pt x="2946199" y="1112717"/>
                </a:cubicBezTo>
                <a:cubicBezTo>
                  <a:pt x="2916806" y="1152492"/>
                  <a:pt x="2900979" y="1189265"/>
                  <a:pt x="2898719" y="1223036"/>
                </a:cubicBezTo>
                <a:cubicBezTo>
                  <a:pt x="2899333" y="1240797"/>
                  <a:pt x="2905998" y="1253690"/>
                  <a:pt x="2918716" y="1261716"/>
                </a:cubicBezTo>
                <a:cubicBezTo>
                  <a:pt x="2931434" y="1269741"/>
                  <a:pt x="2946520" y="1273688"/>
                  <a:pt x="2963974" y="1273557"/>
                </a:cubicBezTo>
                <a:cubicBezTo>
                  <a:pt x="3009451" y="1270355"/>
                  <a:pt x="3059007" y="1249919"/>
                  <a:pt x="3112642" y="1212248"/>
                </a:cubicBezTo>
                <a:cubicBezTo>
                  <a:pt x="3166276" y="1174577"/>
                  <a:pt x="3216358" y="1138879"/>
                  <a:pt x="3262888" y="1105154"/>
                </a:cubicBezTo>
                <a:lnTo>
                  <a:pt x="3264957" y="1114724"/>
                </a:lnTo>
                <a:lnTo>
                  <a:pt x="3273751" y="1087145"/>
                </a:lnTo>
                <a:cubicBezTo>
                  <a:pt x="3297877" y="1029218"/>
                  <a:pt x="3329136" y="973630"/>
                  <a:pt x="3367529" y="920380"/>
                </a:cubicBezTo>
                <a:cubicBezTo>
                  <a:pt x="3405921" y="867131"/>
                  <a:pt x="3445925" y="822769"/>
                  <a:pt x="3487539" y="787296"/>
                </a:cubicBezTo>
                <a:cubicBezTo>
                  <a:pt x="3500710" y="776113"/>
                  <a:pt x="3513353" y="769008"/>
                  <a:pt x="3525469" y="765982"/>
                </a:cubicBezTo>
                <a:cubicBezTo>
                  <a:pt x="3537586" y="762956"/>
                  <a:pt x="3552337" y="761641"/>
                  <a:pt x="3569722" y="762035"/>
                </a:cubicBezTo>
                <a:cubicBezTo>
                  <a:pt x="3629840" y="765018"/>
                  <a:pt x="3664949" y="771684"/>
                  <a:pt x="3675047" y="782033"/>
                </a:cubicBezTo>
                <a:cubicBezTo>
                  <a:pt x="3685145" y="792383"/>
                  <a:pt x="3688659" y="801154"/>
                  <a:pt x="3685587" y="808346"/>
                </a:cubicBezTo>
                <a:cubicBezTo>
                  <a:pt x="3682310" y="837518"/>
                  <a:pt x="3659368" y="875772"/>
                  <a:pt x="3616759" y="923109"/>
                </a:cubicBezTo>
                <a:cubicBezTo>
                  <a:pt x="3574152" y="970446"/>
                  <a:pt x="3531543" y="1016029"/>
                  <a:pt x="3488936" y="1059858"/>
                </a:cubicBezTo>
                <a:cubicBezTo>
                  <a:pt x="3446328" y="1103686"/>
                  <a:pt x="3423385" y="1134924"/>
                  <a:pt x="3420108" y="1153570"/>
                </a:cubicBezTo>
                <a:cubicBezTo>
                  <a:pt x="3420283" y="1160061"/>
                  <a:pt x="3422566" y="1165499"/>
                  <a:pt x="3426956" y="1169884"/>
                </a:cubicBezTo>
                <a:cubicBezTo>
                  <a:pt x="3431346" y="1174270"/>
                  <a:pt x="3436790" y="1176550"/>
                  <a:pt x="3443287" y="1176725"/>
                </a:cubicBezTo>
                <a:cubicBezTo>
                  <a:pt x="3450970" y="1176155"/>
                  <a:pt x="3458784" y="1172559"/>
                  <a:pt x="3466731" y="1165937"/>
                </a:cubicBezTo>
                <a:cubicBezTo>
                  <a:pt x="3474677" y="1159315"/>
                  <a:pt x="3480910" y="1153088"/>
                  <a:pt x="3485432" y="1147255"/>
                </a:cubicBezTo>
                <a:cubicBezTo>
                  <a:pt x="3544987" y="1073813"/>
                  <a:pt x="3618735" y="1001073"/>
                  <a:pt x="3706676" y="929034"/>
                </a:cubicBezTo>
                <a:cubicBezTo>
                  <a:pt x="3794618" y="856996"/>
                  <a:pt x="3876586" y="796885"/>
                  <a:pt x="3952580" y="748704"/>
                </a:cubicBezTo>
                <a:cubicBezTo>
                  <a:pt x="4028574" y="700522"/>
                  <a:pt x="4078426" y="675496"/>
                  <a:pt x="4102136" y="673625"/>
                </a:cubicBezTo>
                <a:cubicBezTo>
                  <a:pt x="4106434" y="673449"/>
                  <a:pt x="4111521" y="676431"/>
                  <a:pt x="4117397" y="682571"/>
                </a:cubicBezTo>
                <a:cubicBezTo>
                  <a:pt x="4123273" y="688710"/>
                  <a:pt x="4129413" y="699060"/>
                  <a:pt x="4135816" y="713620"/>
                </a:cubicBezTo>
                <a:cubicBezTo>
                  <a:pt x="4142263" y="729408"/>
                  <a:pt x="4148315" y="746774"/>
                  <a:pt x="4153972" y="765719"/>
                </a:cubicBezTo>
                <a:cubicBezTo>
                  <a:pt x="4159629" y="784664"/>
                  <a:pt x="4164103" y="805188"/>
                  <a:pt x="4167391" y="827291"/>
                </a:cubicBezTo>
                <a:cubicBezTo>
                  <a:pt x="4164195" y="855228"/>
                  <a:pt x="4141819" y="890104"/>
                  <a:pt x="4100265" y="931919"/>
                </a:cubicBezTo>
                <a:cubicBezTo>
                  <a:pt x="4058710" y="973733"/>
                  <a:pt x="4017155" y="1019056"/>
                  <a:pt x="3975600" y="1067888"/>
                </a:cubicBezTo>
                <a:cubicBezTo>
                  <a:pt x="3934046" y="1116719"/>
                  <a:pt x="3911670" y="1165629"/>
                  <a:pt x="3908474" y="1214616"/>
                </a:cubicBezTo>
                <a:cubicBezTo>
                  <a:pt x="3908736" y="1224483"/>
                  <a:pt x="3912420" y="1233166"/>
                  <a:pt x="3919525" y="1240666"/>
                </a:cubicBezTo>
                <a:cubicBezTo>
                  <a:pt x="3926629" y="1248165"/>
                  <a:pt x="3935576" y="1252112"/>
                  <a:pt x="3946364" y="1252506"/>
                </a:cubicBezTo>
                <a:cubicBezTo>
                  <a:pt x="3973642" y="1250094"/>
                  <a:pt x="4005393" y="1236499"/>
                  <a:pt x="4041616" y="1211722"/>
                </a:cubicBezTo>
                <a:cubicBezTo>
                  <a:pt x="4077840" y="1186944"/>
                  <a:pt x="4106434" y="1165455"/>
                  <a:pt x="4127396" y="1147255"/>
                </a:cubicBezTo>
                <a:lnTo>
                  <a:pt x="4245575" y="1048773"/>
                </a:lnTo>
                <a:lnTo>
                  <a:pt x="4261849" y="1008932"/>
                </a:lnTo>
                <a:cubicBezTo>
                  <a:pt x="4293809" y="951327"/>
                  <a:pt x="4328658" y="894927"/>
                  <a:pt x="4366398" y="839734"/>
                </a:cubicBezTo>
                <a:cubicBezTo>
                  <a:pt x="4425057" y="749127"/>
                  <a:pt x="4495681" y="659184"/>
                  <a:pt x="4578272" y="569906"/>
                </a:cubicBezTo>
                <a:cubicBezTo>
                  <a:pt x="4660864" y="480627"/>
                  <a:pt x="4744632" y="399153"/>
                  <a:pt x="4829579" y="325482"/>
                </a:cubicBezTo>
                <a:cubicBezTo>
                  <a:pt x="4914527" y="251812"/>
                  <a:pt x="4989863" y="193087"/>
                  <a:pt x="5055589" y="149306"/>
                </a:cubicBezTo>
                <a:cubicBezTo>
                  <a:pt x="5121314" y="105525"/>
                  <a:pt x="5166640" y="83829"/>
                  <a:pt x="5191567" y="84217"/>
                </a:cubicBezTo>
                <a:cubicBezTo>
                  <a:pt x="5206653" y="85577"/>
                  <a:pt x="5219107" y="91278"/>
                  <a:pt x="5228931" y="101321"/>
                </a:cubicBezTo>
                <a:cubicBezTo>
                  <a:pt x="5238754" y="111363"/>
                  <a:pt x="5243841" y="123906"/>
                  <a:pt x="5244192" y="138948"/>
                </a:cubicBezTo>
                <a:cubicBezTo>
                  <a:pt x="5242357" y="169476"/>
                  <a:pt x="5215970" y="217621"/>
                  <a:pt x="5165032" y="283382"/>
                </a:cubicBezTo>
                <a:cubicBezTo>
                  <a:pt x="5114093" y="349143"/>
                  <a:pt x="5049616" y="423651"/>
                  <a:pt x="4971599" y="506905"/>
                </a:cubicBezTo>
                <a:cubicBezTo>
                  <a:pt x="4893582" y="590158"/>
                  <a:pt x="4813038" y="673288"/>
                  <a:pt x="4729967" y="756292"/>
                </a:cubicBezTo>
                <a:cubicBezTo>
                  <a:pt x="4646896" y="839297"/>
                  <a:pt x="4572311" y="913306"/>
                  <a:pt x="4506210" y="978320"/>
                </a:cubicBezTo>
                <a:cubicBezTo>
                  <a:pt x="4440108" y="1043334"/>
                  <a:pt x="4393505" y="1090482"/>
                  <a:pt x="4366398" y="1119765"/>
                </a:cubicBezTo>
                <a:lnTo>
                  <a:pt x="4362192" y="1176636"/>
                </a:lnTo>
                <a:cubicBezTo>
                  <a:pt x="4392277" y="1149096"/>
                  <a:pt x="4438188" y="1109151"/>
                  <a:pt x="4499927" y="1056801"/>
                </a:cubicBezTo>
                <a:cubicBezTo>
                  <a:pt x="4561665" y="1004450"/>
                  <a:pt x="4629290" y="950114"/>
                  <a:pt x="4702802" y="893794"/>
                </a:cubicBezTo>
                <a:cubicBezTo>
                  <a:pt x="4776314" y="837473"/>
                  <a:pt x="4845773" y="789588"/>
                  <a:pt x="4911179" y="750139"/>
                </a:cubicBezTo>
                <a:cubicBezTo>
                  <a:pt x="4976586" y="710689"/>
                  <a:pt x="5027999" y="690096"/>
                  <a:pt x="5065421" y="688360"/>
                </a:cubicBezTo>
                <a:cubicBezTo>
                  <a:pt x="5101243" y="690856"/>
                  <a:pt x="5128394" y="708464"/>
                  <a:pt x="5146875" y="741183"/>
                </a:cubicBezTo>
                <a:cubicBezTo>
                  <a:pt x="5165355" y="773902"/>
                  <a:pt x="5174639" y="806752"/>
                  <a:pt x="5174726" y="839734"/>
                </a:cubicBezTo>
                <a:cubicBezTo>
                  <a:pt x="5172092" y="904590"/>
                  <a:pt x="5145811" y="960837"/>
                  <a:pt x="5095883" y="1008474"/>
                </a:cubicBezTo>
                <a:cubicBezTo>
                  <a:pt x="5045956" y="1056111"/>
                  <a:pt x="4988190" y="1097552"/>
                  <a:pt x="4922584" y="1132797"/>
                </a:cubicBezTo>
                <a:cubicBezTo>
                  <a:pt x="4856979" y="1168042"/>
                  <a:pt x="4799343" y="1199506"/>
                  <a:pt x="4749676" y="1227188"/>
                </a:cubicBezTo>
                <a:cubicBezTo>
                  <a:pt x="4768279" y="1254746"/>
                  <a:pt x="4786881" y="1276512"/>
                  <a:pt x="4805483" y="1292485"/>
                </a:cubicBezTo>
                <a:cubicBezTo>
                  <a:pt x="4824085" y="1308458"/>
                  <a:pt x="4851111" y="1317585"/>
                  <a:pt x="4886561" y="1319867"/>
                </a:cubicBezTo>
                <a:cubicBezTo>
                  <a:pt x="4903721" y="1323990"/>
                  <a:pt x="4939940" y="1311000"/>
                  <a:pt x="4995216" y="1280898"/>
                </a:cubicBezTo>
                <a:cubicBezTo>
                  <a:pt x="5050493" y="1250796"/>
                  <a:pt x="5141906" y="1185149"/>
                  <a:pt x="5269453" y="1083957"/>
                </a:cubicBezTo>
                <a:lnTo>
                  <a:pt x="5290503" y="1170317"/>
                </a:lnTo>
                <a:cubicBezTo>
                  <a:pt x="5253824" y="1203623"/>
                  <a:pt x="5205585" y="1246264"/>
                  <a:pt x="5145785" y="1298237"/>
                </a:cubicBezTo>
                <a:cubicBezTo>
                  <a:pt x="5085985" y="1350211"/>
                  <a:pt x="5024193" y="1397036"/>
                  <a:pt x="4960410" y="1438712"/>
                </a:cubicBezTo>
                <a:cubicBezTo>
                  <a:pt x="4896627" y="1480388"/>
                  <a:pt x="4840422" y="1502432"/>
                  <a:pt x="4791795" y="1504846"/>
                </a:cubicBezTo>
                <a:cubicBezTo>
                  <a:pt x="4745529" y="1503498"/>
                  <a:pt x="4703749" y="1488444"/>
                  <a:pt x="4666453" y="1459686"/>
                </a:cubicBezTo>
                <a:cubicBezTo>
                  <a:pt x="4629158" y="1430927"/>
                  <a:pt x="4595957" y="1396554"/>
                  <a:pt x="4566851" y="1356568"/>
                </a:cubicBezTo>
                <a:cubicBezTo>
                  <a:pt x="4537745" y="1316581"/>
                  <a:pt x="4512344" y="1279071"/>
                  <a:pt x="4490648" y="1244039"/>
                </a:cubicBezTo>
                <a:cubicBezTo>
                  <a:pt x="4467702" y="1265147"/>
                  <a:pt x="4447257" y="1287693"/>
                  <a:pt x="4429313" y="1311676"/>
                </a:cubicBezTo>
                <a:cubicBezTo>
                  <a:pt x="4411369" y="1335660"/>
                  <a:pt x="4394609" y="1360812"/>
                  <a:pt x="4379034" y="1387132"/>
                </a:cubicBezTo>
                <a:cubicBezTo>
                  <a:pt x="4371007" y="1403554"/>
                  <a:pt x="4361279" y="1418006"/>
                  <a:pt x="4349849" y="1430487"/>
                </a:cubicBezTo>
                <a:cubicBezTo>
                  <a:pt x="4338420" y="1442967"/>
                  <a:pt x="4322921" y="1449536"/>
                  <a:pt x="4303352" y="1450193"/>
                </a:cubicBezTo>
                <a:cubicBezTo>
                  <a:pt x="4279055" y="1447986"/>
                  <a:pt x="4260168" y="1429728"/>
                  <a:pt x="4246690" y="1395419"/>
                </a:cubicBezTo>
                <a:cubicBezTo>
                  <a:pt x="4233213" y="1361111"/>
                  <a:pt x="4223821" y="1323994"/>
                  <a:pt x="4218516" y="1284068"/>
                </a:cubicBezTo>
                <a:cubicBezTo>
                  <a:pt x="4213210" y="1244142"/>
                  <a:pt x="4210668" y="1214651"/>
                  <a:pt x="4210889" y="1195593"/>
                </a:cubicBezTo>
                <a:lnTo>
                  <a:pt x="4211593" y="1190810"/>
                </a:lnTo>
                <a:lnTo>
                  <a:pt x="4206764" y="1195466"/>
                </a:lnTo>
                <a:cubicBezTo>
                  <a:pt x="4183362" y="1218246"/>
                  <a:pt x="4157818" y="1243526"/>
                  <a:pt x="4130130" y="1271305"/>
                </a:cubicBezTo>
                <a:cubicBezTo>
                  <a:pt x="4074754" y="1326864"/>
                  <a:pt x="4017046" y="1376927"/>
                  <a:pt x="3957007" y="1421493"/>
                </a:cubicBezTo>
                <a:cubicBezTo>
                  <a:pt x="3896967" y="1466059"/>
                  <a:pt x="3840838" y="1489633"/>
                  <a:pt x="3788621" y="1492216"/>
                </a:cubicBezTo>
                <a:cubicBezTo>
                  <a:pt x="3748757" y="1490902"/>
                  <a:pt x="3719143" y="1476709"/>
                  <a:pt x="3699781" y="1449636"/>
                </a:cubicBezTo>
                <a:cubicBezTo>
                  <a:pt x="3680418" y="1422564"/>
                  <a:pt x="3670781" y="1390497"/>
                  <a:pt x="3670869" y="1353437"/>
                </a:cubicBezTo>
                <a:cubicBezTo>
                  <a:pt x="3674198" y="1289199"/>
                  <a:pt x="3695926" y="1225203"/>
                  <a:pt x="3736053" y="1161450"/>
                </a:cubicBezTo>
                <a:cubicBezTo>
                  <a:pt x="3776179" y="1097697"/>
                  <a:pt x="3814729" y="1041041"/>
                  <a:pt x="3851702" y="991483"/>
                </a:cubicBezTo>
                <a:lnTo>
                  <a:pt x="3847497" y="987273"/>
                </a:lnTo>
                <a:cubicBezTo>
                  <a:pt x="3786562" y="1032664"/>
                  <a:pt x="3729148" y="1082393"/>
                  <a:pt x="3675255" y="1136459"/>
                </a:cubicBezTo>
                <a:cubicBezTo>
                  <a:pt x="3621363" y="1190525"/>
                  <a:pt x="3570732" y="1248132"/>
                  <a:pt x="3523363" y="1309280"/>
                </a:cubicBezTo>
                <a:cubicBezTo>
                  <a:pt x="3506151" y="1332716"/>
                  <a:pt x="3481575" y="1361541"/>
                  <a:pt x="3449635" y="1395754"/>
                </a:cubicBezTo>
                <a:cubicBezTo>
                  <a:pt x="3417695" y="1429967"/>
                  <a:pt x="3386833" y="1448804"/>
                  <a:pt x="3357049" y="1452264"/>
                </a:cubicBezTo>
                <a:cubicBezTo>
                  <a:pt x="3326519" y="1451070"/>
                  <a:pt x="3302800" y="1438740"/>
                  <a:pt x="3285893" y="1415272"/>
                </a:cubicBezTo>
                <a:cubicBezTo>
                  <a:pt x="3268987" y="1391805"/>
                  <a:pt x="3257102" y="1364365"/>
                  <a:pt x="3250238" y="1332954"/>
                </a:cubicBezTo>
                <a:cubicBezTo>
                  <a:pt x="3243374" y="1301542"/>
                  <a:pt x="3239741" y="1273323"/>
                  <a:pt x="3239339" y="1248296"/>
                </a:cubicBezTo>
                <a:lnTo>
                  <a:pt x="3241945" y="1222146"/>
                </a:lnTo>
                <a:lnTo>
                  <a:pt x="3220223" y="1243155"/>
                </a:lnTo>
                <a:cubicBezTo>
                  <a:pt x="3196782" y="1264972"/>
                  <a:pt x="3169737" y="1288569"/>
                  <a:pt x="3139086" y="1313945"/>
                </a:cubicBezTo>
                <a:cubicBezTo>
                  <a:pt x="3077784" y="1364696"/>
                  <a:pt x="3015788" y="1409718"/>
                  <a:pt x="2953097" y="1449011"/>
                </a:cubicBezTo>
                <a:cubicBezTo>
                  <a:pt x="2890406" y="1488303"/>
                  <a:pt x="2840747" y="1509020"/>
                  <a:pt x="2804120" y="1511161"/>
                </a:cubicBezTo>
                <a:cubicBezTo>
                  <a:pt x="2769565" y="1510329"/>
                  <a:pt x="2744076" y="1499377"/>
                  <a:pt x="2727653" y="1478306"/>
                </a:cubicBezTo>
                <a:cubicBezTo>
                  <a:pt x="2711229" y="1457235"/>
                  <a:pt x="2703083" y="1431039"/>
                  <a:pt x="2703214" y="1399717"/>
                </a:cubicBezTo>
                <a:cubicBezTo>
                  <a:pt x="2704747" y="1363980"/>
                  <a:pt x="2714295" y="1323472"/>
                  <a:pt x="2731857" y="1278193"/>
                </a:cubicBezTo>
                <a:cubicBezTo>
                  <a:pt x="2749419" y="1232914"/>
                  <a:pt x="2765799" y="1195429"/>
                  <a:pt x="2780996" y="1165738"/>
                </a:cubicBezTo>
                <a:lnTo>
                  <a:pt x="2776791" y="1161514"/>
                </a:lnTo>
                <a:lnTo>
                  <a:pt x="2583143" y="1317740"/>
                </a:lnTo>
                <a:cubicBezTo>
                  <a:pt x="2568684" y="1329402"/>
                  <a:pt x="2547047" y="1346239"/>
                  <a:pt x="2518233" y="1368252"/>
                </a:cubicBezTo>
                <a:cubicBezTo>
                  <a:pt x="2489417" y="1390265"/>
                  <a:pt x="2460134" y="1410527"/>
                  <a:pt x="2430383" y="1429038"/>
                </a:cubicBezTo>
                <a:cubicBezTo>
                  <a:pt x="2400632" y="1447549"/>
                  <a:pt x="2377123" y="1457381"/>
                  <a:pt x="2359854" y="1458536"/>
                </a:cubicBezTo>
                <a:cubicBezTo>
                  <a:pt x="2339101" y="1457512"/>
                  <a:pt x="2314696" y="1444149"/>
                  <a:pt x="2286640" y="1418447"/>
                </a:cubicBezTo>
                <a:cubicBezTo>
                  <a:pt x="2258584" y="1392744"/>
                  <a:pt x="2233569" y="1360846"/>
                  <a:pt x="2211592" y="1322750"/>
                </a:cubicBezTo>
                <a:cubicBezTo>
                  <a:pt x="2200604" y="1303702"/>
                  <a:pt x="2192048" y="1284641"/>
                  <a:pt x="2185925" y="1265566"/>
                </a:cubicBezTo>
                <a:lnTo>
                  <a:pt x="2183046" y="1250678"/>
                </a:lnTo>
                <a:lnTo>
                  <a:pt x="2152379" y="1273894"/>
                </a:lnTo>
                <a:cubicBezTo>
                  <a:pt x="2139336" y="1283727"/>
                  <a:pt x="2125540" y="1294089"/>
                  <a:pt x="2110992" y="1304979"/>
                </a:cubicBezTo>
                <a:cubicBezTo>
                  <a:pt x="2052798" y="1348540"/>
                  <a:pt x="1993559" y="1388008"/>
                  <a:pt x="1933276" y="1423384"/>
                </a:cubicBezTo>
                <a:cubicBezTo>
                  <a:pt x="1872992" y="1458760"/>
                  <a:pt x="1822661" y="1477494"/>
                  <a:pt x="1782281" y="1479586"/>
                </a:cubicBezTo>
                <a:cubicBezTo>
                  <a:pt x="1750655" y="1478490"/>
                  <a:pt x="1726651" y="1467002"/>
                  <a:pt x="1710269" y="1445122"/>
                </a:cubicBezTo>
                <a:cubicBezTo>
                  <a:pt x="1693886" y="1423243"/>
                  <a:pt x="1685651" y="1397549"/>
                  <a:pt x="1685564" y="1368040"/>
                </a:cubicBezTo>
                <a:cubicBezTo>
                  <a:pt x="1686887" y="1323297"/>
                  <a:pt x="1700359" y="1277151"/>
                  <a:pt x="1725979" y="1229601"/>
                </a:cubicBezTo>
                <a:cubicBezTo>
                  <a:pt x="1751599" y="1182052"/>
                  <a:pt x="1781424" y="1136374"/>
                  <a:pt x="1815454" y="1092566"/>
                </a:cubicBezTo>
                <a:cubicBezTo>
                  <a:pt x="1849485" y="1048758"/>
                  <a:pt x="1879777" y="1010095"/>
                  <a:pt x="1906332" y="976577"/>
                </a:cubicBezTo>
                <a:lnTo>
                  <a:pt x="1902126" y="972368"/>
                </a:lnTo>
                <a:cubicBezTo>
                  <a:pt x="1783509" y="1055683"/>
                  <a:pt x="1689163" y="1132723"/>
                  <a:pt x="1619088" y="1203488"/>
                </a:cubicBezTo>
                <a:cubicBezTo>
                  <a:pt x="1549012" y="1274254"/>
                  <a:pt x="1495193" y="1331339"/>
                  <a:pt x="1457630" y="1374744"/>
                </a:cubicBezTo>
                <a:cubicBezTo>
                  <a:pt x="1420067" y="1418149"/>
                  <a:pt x="1390745" y="1440468"/>
                  <a:pt x="1369666" y="1441702"/>
                </a:cubicBezTo>
                <a:cubicBezTo>
                  <a:pt x="1345474" y="1439974"/>
                  <a:pt x="1327313" y="1425190"/>
                  <a:pt x="1315184" y="1397349"/>
                </a:cubicBezTo>
                <a:cubicBezTo>
                  <a:pt x="1303056" y="1369508"/>
                  <a:pt x="1295013" y="1338978"/>
                  <a:pt x="1291057" y="1305758"/>
                </a:cubicBezTo>
                <a:cubicBezTo>
                  <a:pt x="1287101" y="1272539"/>
                  <a:pt x="1285284" y="1246997"/>
                  <a:pt x="1285609" y="1229134"/>
                </a:cubicBezTo>
                <a:cubicBezTo>
                  <a:pt x="1286353" y="1157839"/>
                  <a:pt x="1298524" y="1093648"/>
                  <a:pt x="1322121" y="1036559"/>
                </a:cubicBezTo>
                <a:cubicBezTo>
                  <a:pt x="1345718" y="979471"/>
                  <a:pt x="1376277" y="921593"/>
                  <a:pt x="1413796" y="862927"/>
                </a:cubicBezTo>
                <a:cubicBezTo>
                  <a:pt x="1499851" y="724111"/>
                  <a:pt x="1595226" y="596015"/>
                  <a:pt x="1699921" y="478637"/>
                </a:cubicBezTo>
                <a:cubicBezTo>
                  <a:pt x="1804615" y="361259"/>
                  <a:pt x="1899476" y="266681"/>
                  <a:pt x="1984502" y="194904"/>
                </a:cubicBezTo>
                <a:cubicBezTo>
                  <a:pt x="2069529" y="123126"/>
                  <a:pt x="2125567" y="86231"/>
                  <a:pt x="2152616" y="84217"/>
                </a:cubicBezTo>
                <a:close/>
                <a:moveTo>
                  <a:pt x="963925" y="2121"/>
                </a:moveTo>
                <a:cubicBezTo>
                  <a:pt x="1016760" y="1815"/>
                  <a:pt x="1069991" y="3480"/>
                  <a:pt x="1123615" y="7118"/>
                </a:cubicBezTo>
                <a:cubicBezTo>
                  <a:pt x="1177239" y="10755"/>
                  <a:pt x="1229943" y="18204"/>
                  <a:pt x="1281726" y="29466"/>
                </a:cubicBezTo>
                <a:cubicBezTo>
                  <a:pt x="1323949" y="39008"/>
                  <a:pt x="1354323" y="53341"/>
                  <a:pt x="1372849" y="72466"/>
                </a:cubicBezTo>
                <a:cubicBezTo>
                  <a:pt x="1391375" y="91590"/>
                  <a:pt x="1405692" y="117140"/>
                  <a:pt x="1415799" y="149118"/>
                </a:cubicBezTo>
                <a:cubicBezTo>
                  <a:pt x="1425907" y="181095"/>
                  <a:pt x="1439444" y="221135"/>
                  <a:pt x="1456411" y="269237"/>
                </a:cubicBezTo>
                <a:cubicBezTo>
                  <a:pt x="1463298" y="295711"/>
                  <a:pt x="1456371" y="325369"/>
                  <a:pt x="1435630" y="358212"/>
                </a:cubicBezTo>
                <a:cubicBezTo>
                  <a:pt x="1414890" y="391055"/>
                  <a:pt x="1395859" y="419689"/>
                  <a:pt x="1378539" y="444113"/>
                </a:cubicBezTo>
                <a:lnTo>
                  <a:pt x="883949" y="1193302"/>
                </a:lnTo>
                <a:lnTo>
                  <a:pt x="888158" y="1197513"/>
                </a:lnTo>
                <a:cubicBezTo>
                  <a:pt x="899383" y="1193083"/>
                  <a:pt x="910082" y="1192995"/>
                  <a:pt x="920254" y="1197249"/>
                </a:cubicBezTo>
                <a:cubicBezTo>
                  <a:pt x="930426" y="1201503"/>
                  <a:pt x="935864" y="1211414"/>
                  <a:pt x="936565" y="1226983"/>
                </a:cubicBezTo>
                <a:cubicBezTo>
                  <a:pt x="934460" y="1249656"/>
                  <a:pt x="922885" y="1275881"/>
                  <a:pt x="901839" y="1305658"/>
                </a:cubicBezTo>
                <a:cubicBezTo>
                  <a:pt x="880792" y="1335435"/>
                  <a:pt x="862903" y="1359029"/>
                  <a:pt x="848170" y="1376440"/>
                </a:cubicBezTo>
                <a:cubicBezTo>
                  <a:pt x="835140" y="1393813"/>
                  <a:pt x="818172" y="1415902"/>
                  <a:pt x="797269" y="1442709"/>
                </a:cubicBezTo>
                <a:cubicBezTo>
                  <a:pt x="776365" y="1469516"/>
                  <a:pt x="753942" y="1493632"/>
                  <a:pt x="729998" y="1515059"/>
                </a:cubicBezTo>
                <a:cubicBezTo>
                  <a:pt x="706055" y="1536486"/>
                  <a:pt x="683008" y="1547817"/>
                  <a:pt x="660857" y="1549052"/>
                </a:cubicBezTo>
                <a:cubicBezTo>
                  <a:pt x="633102" y="1549052"/>
                  <a:pt x="607584" y="1541684"/>
                  <a:pt x="584301" y="1526949"/>
                </a:cubicBezTo>
                <a:cubicBezTo>
                  <a:pt x="561018" y="1512214"/>
                  <a:pt x="548654" y="1490111"/>
                  <a:pt x="547207" y="1460641"/>
                </a:cubicBezTo>
                <a:cubicBezTo>
                  <a:pt x="548867" y="1406984"/>
                  <a:pt x="569749" y="1340369"/>
                  <a:pt x="609852" y="1260795"/>
                </a:cubicBezTo>
                <a:cubicBezTo>
                  <a:pt x="649956" y="1181220"/>
                  <a:pt x="699316" y="1098028"/>
                  <a:pt x="757934" y="1011218"/>
                </a:cubicBezTo>
                <a:cubicBezTo>
                  <a:pt x="816551" y="924408"/>
                  <a:pt x="874462" y="843320"/>
                  <a:pt x="931665" y="767956"/>
                </a:cubicBezTo>
                <a:cubicBezTo>
                  <a:pt x="988869" y="692592"/>
                  <a:pt x="1035401" y="632291"/>
                  <a:pt x="1071262" y="587055"/>
                </a:cubicBezTo>
                <a:lnTo>
                  <a:pt x="1281726" y="317612"/>
                </a:lnTo>
                <a:cubicBezTo>
                  <a:pt x="1100552" y="320423"/>
                  <a:pt x="920956" y="334830"/>
                  <a:pt x="742938" y="360833"/>
                </a:cubicBezTo>
                <a:cubicBezTo>
                  <a:pt x="564921" y="386836"/>
                  <a:pt x="389534" y="426543"/>
                  <a:pt x="216778" y="479955"/>
                </a:cubicBezTo>
                <a:lnTo>
                  <a:pt x="216778" y="484172"/>
                </a:lnTo>
                <a:cubicBezTo>
                  <a:pt x="228133" y="486154"/>
                  <a:pt x="247049" y="489419"/>
                  <a:pt x="273525" y="493966"/>
                </a:cubicBezTo>
                <a:cubicBezTo>
                  <a:pt x="300002" y="498513"/>
                  <a:pt x="324842" y="505042"/>
                  <a:pt x="348045" y="513553"/>
                </a:cubicBezTo>
                <a:cubicBezTo>
                  <a:pt x="371249" y="522064"/>
                  <a:pt x="383616" y="533256"/>
                  <a:pt x="385149" y="547130"/>
                </a:cubicBezTo>
                <a:cubicBezTo>
                  <a:pt x="383396" y="566746"/>
                  <a:pt x="365857" y="573749"/>
                  <a:pt x="332533" y="568141"/>
                </a:cubicBezTo>
                <a:cubicBezTo>
                  <a:pt x="299210" y="562532"/>
                  <a:pt x="260625" y="559027"/>
                  <a:pt x="216778" y="557624"/>
                </a:cubicBezTo>
                <a:lnTo>
                  <a:pt x="94709" y="559722"/>
                </a:lnTo>
                <a:cubicBezTo>
                  <a:pt x="69585" y="560903"/>
                  <a:pt x="47749" y="558542"/>
                  <a:pt x="29202" y="552639"/>
                </a:cubicBezTo>
                <a:cubicBezTo>
                  <a:pt x="10655" y="546737"/>
                  <a:pt x="921" y="530210"/>
                  <a:pt x="0" y="503060"/>
                </a:cubicBezTo>
                <a:cubicBezTo>
                  <a:pt x="395" y="485488"/>
                  <a:pt x="2763" y="465396"/>
                  <a:pt x="7103" y="442785"/>
                </a:cubicBezTo>
                <a:cubicBezTo>
                  <a:pt x="11445" y="420173"/>
                  <a:pt x="15390" y="399532"/>
                  <a:pt x="18942" y="380862"/>
                </a:cubicBezTo>
                <a:cubicBezTo>
                  <a:pt x="26308" y="335943"/>
                  <a:pt x="33558" y="299451"/>
                  <a:pt x="40690" y="271386"/>
                </a:cubicBezTo>
                <a:cubicBezTo>
                  <a:pt x="47822" y="243321"/>
                  <a:pt x="61152" y="219470"/>
                  <a:pt x="80678" y="199835"/>
                </a:cubicBezTo>
                <a:cubicBezTo>
                  <a:pt x="100205" y="180200"/>
                  <a:pt x="132242" y="160568"/>
                  <a:pt x="176790" y="140938"/>
                </a:cubicBezTo>
                <a:cubicBezTo>
                  <a:pt x="298245" y="87305"/>
                  <a:pt x="426804" y="50498"/>
                  <a:pt x="562465" y="30516"/>
                </a:cubicBezTo>
                <a:cubicBezTo>
                  <a:pt x="698127" y="10535"/>
                  <a:pt x="831947" y="1070"/>
                  <a:pt x="963925" y="2121"/>
                </a:cubicBezTo>
                <a:close/>
                <a:moveTo>
                  <a:pt x="7053621" y="16"/>
                </a:moveTo>
                <a:cubicBezTo>
                  <a:pt x="7091987" y="-422"/>
                  <a:pt x="7125751" y="8349"/>
                  <a:pt x="7154909" y="26329"/>
                </a:cubicBezTo>
                <a:cubicBezTo>
                  <a:pt x="7184067" y="44310"/>
                  <a:pt x="7199414" y="74131"/>
                  <a:pt x="7200949" y="115793"/>
                </a:cubicBezTo>
                <a:cubicBezTo>
                  <a:pt x="7199350" y="148667"/>
                  <a:pt x="7184774" y="188403"/>
                  <a:pt x="7157218" y="235000"/>
                </a:cubicBezTo>
                <a:cubicBezTo>
                  <a:pt x="7129663" y="281596"/>
                  <a:pt x="7098716" y="327257"/>
                  <a:pt x="7064379" y="371982"/>
                </a:cubicBezTo>
                <a:cubicBezTo>
                  <a:pt x="7030041" y="416707"/>
                  <a:pt x="7001901" y="452701"/>
                  <a:pt x="6979958" y="479962"/>
                </a:cubicBezTo>
                <a:cubicBezTo>
                  <a:pt x="6870281" y="619491"/>
                  <a:pt x="6785861" y="725652"/>
                  <a:pt x="6726696" y="798445"/>
                </a:cubicBezTo>
                <a:cubicBezTo>
                  <a:pt x="6667532" y="871237"/>
                  <a:pt x="6626608" y="923915"/>
                  <a:pt x="6603923" y="956477"/>
                </a:cubicBezTo>
                <a:cubicBezTo>
                  <a:pt x="6581240" y="989040"/>
                  <a:pt x="6569781" y="1014742"/>
                  <a:pt x="6569547" y="1033584"/>
                </a:cubicBezTo>
                <a:cubicBezTo>
                  <a:pt x="6568934" y="1049063"/>
                  <a:pt x="6578580" y="1059147"/>
                  <a:pt x="6598487" y="1063836"/>
                </a:cubicBezTo>
                <a:cubicBezTo>
                  <a:pt x="6618393" y="1068524"/>
                  <a:pt x="6645930" y="1057037"/>
                  <a:pt x="6681095" y="1029374"/>
                </a:cubicBezTo>
                <a:cubicBezTo>
                  <a:pt x="6739004" y="981385"/>
                  <a:pt x="6781793" y="946598"/>
                  <a:pt x="6809463" y="925015"/>
                </a:cubicBezTo>
                <a:cubicBezTo>
                  <a:pt x="6837132" y="903431"/>
                  <a:pt x="6860861" y="884913"/>
                  <a:pt x="6880651" y="869459"/>
                </a:cubicBezTo>
                <a:cubicBezTo>
                  <a:pt x="6900441" y="854005"/>
                  <a:pt x="6927471" y="831479"/>
                  <a:pt x="6961739" y="801879"/>
                </a:cubicBezTo>
                <a:cubicBezTo>
                  <a:pt x="6996009" y="772280"/>
                  <a:pt x="7048699" y="725470"/>
                  <a:pt x="7119809" y="661449"/>
                </a:cubicBezTo>
                <a:cubicBezTo>
                  <a:pt x="7190919" y="597428"/>
                  <a:pt x="7291629" y="506059"/>
                  <a:pt x="7421939" y="387341"/>
                </a:cubicBezTo>
                <a:cubicBezTo>
                  <a:pt x="7434874" y="374623"/>
                  <a:pt x="7453202" y="357958"/>
                  <a:pt x="7476924" y="337347"/>
                </a:cubicBezTo>
                <a:cubicBezTo>
                  <a:pt x="7500645" y="316735"/>
                  <a:pt x="7521604" y="305333"/>
                  <a:pt x="7539801" y="303140"/>
                </a:cubicBezTo>
                <a:cubicBezTo>
                  <a:pt x="7566943" y="305640"/>
                  <a:pt x="7590005" y="321164"/>
                  <a:pt x="7608991" y="349714"/>
                </a:cubicBezTo>
                <a:cubicBezTo>
                  <a:pt x="7627977" y="378263"/>
                  <a:pt x="7637887" y="404839"/>
                  <a:pt x="7638720" y="429441"/>
                </a:cubicBezTo>
                <a:cubicBezTo>
                  <a:pt x="7639447" y="447152"/>
                  <a:pt x="7627703" y="473946"/>
                  <a:pt x="7603486" y="509822"/>
                </a:cubicBezTo>
                <a:cubicBezTo>
                  <a:pt x="7579269" y="545699"/>
                  <a:pt x="7538215" y="602275"/>
                  <a:pt x="7480325" y="679550"/>
                </a:cubicBezTo>
                <a:cubicBezTo>
                  <a:pt x="7422433" y="756825"/>
                  <a:pt x="7343339" y="866416"/>
                  <a:pt x="7243041" y="1008323"/>
                </a:cubicBezTo>
                <a:cubicBezTo>
                  <a:pt x="7153637" y="1133721"/>
                  <a:pt x="7083569" y="1235852"/>
                  <a:pt x="7032837" y="1314717"/>
                </a:cubicBezTo>
                <a:cubicBezTo>
                  <a:pt x="6982107" y="1393583"/>
                  <a:pt x="6969391" y="1435234"/>
                  <a:pt x="6994691" y="1439672"/>
                </a:cubicBezTo>
                <a:cubicBezTo>
                  <a:pt x="7002889" y="1440803"/>
                  <a:pt x="7013386" y="1437369"/>
                  <a:pt x="7026183" y="1429367"/>
                </a:cubicBezTo>
                <a:cubicBezTo>
                  <a:pt x="7038980" y="1421366"/>
                  <a:pt x="7063820" y="1406236"/>
                  <a:pt x="7100704" y="1383977"/>
                </a:cubicBezTo>
                <a:cubicBezTo>
                  <a:pt x="7137587" y="1361718"/>
                  <a:pt x="7196259" y="1329767"/>
                  <a:pt x="7276717" y="1288124"/>
                </a:cubicBezTo>
                <a:cubicBezTo>
                  <a:pt x="7346829" y="1253592"/>
                  <a:pt x="7398130" y="1235888"/>
                  <a:pt x="7430621" y="1235011"/>
                </a:cubicBezTo>
                <a:lnTo>
                  <a:pt x="7451548" y="1236110"/>
                </a:lnTo>
                <a:lnTo>
                  <a:pt x="7447143" y="1205482"/>
                </a:lnTo>
                <a:cubicBezTo>
                  <a:pt x="7445841" y="1194139"/>
                  <a:pt x="7444817" y="1182448"/>
                  <a:pt x="7444073" y="1170410"/>
                </a:cubicBezTo>
                <a:cubicBezTo>
                  <a:pt x="7442843" y="1092261"/>
                  <a:pt x="7459481" y="1024901"/>
                  <a:pt x="7493987" y="968328"/>
                </a:cubicBezTo>
                <a:cubicBezTo>
                  <a:pt x="7528494" y="911755"/>
                  <a:pt x="7575621" y="861235"/>
                  <a:pt x="7635367" y="816766"/>
                </a:cubicBezTo>
                <a:cubicBezTo>
                  <a:pt x="7693475" y="770149"/>
                  <a:pt x="7757239" y="733398"/>
                  <a:pt x="7826661" y="706515"/>
                </a:cubicBezTo>
                <a:cubicBezTo>
                  <a:pt x="7896083" y="679633"/>
                  <a:pt x="7963532" y="664459"/>
                  <a:pt x="8029007" y="660994"/>
                </a:cubicBezTo>
                <a:cubicBezTo>
                  <a:pt x="8054091" y="659679"/>
                  <a:pt x="8079177" y="664941"/>
                  <a:pt x="8104262" y="676782"/>
                </a:cubicBezTo>
                <a:cubicBezTo>
                  <a:pt x="8129347" y="688623"/>
                  <a:pt x="8142853" y="708621"/>
                  <a:pt x="8144783" y="736775"/>
                </a:cubicBezTo>
                <a:cubicBezTo>
                  <a:pt x="8144213" y="752168"/>
                  <a:pt x="8139038" y="764009"/>
                  <a:pt x="8129259" y="772297"/>
                </a:cubicBezTo>
                <a:cubicBezTo>
                  <a:pt x="8119479" y="780586"/>
                  <a:pt x="8108515" y="787690"/>
                  <a:pt x="8096368" y="793611"/>
                </a:cubicBezTo>
                <a:cubicBezTo>
                  <a:pt x="8127154" y="802206"/>
                  <a:pt x="8147678" y="817117"/>
                  <a:pt x="8157940" y="838343"/>
                </a:cubicBezTo>
                <a:cubicBezTo>
                  <a:pt x="8168202" y="859568"/>
                  <a:pt x="8172939" y="886057"/>
                  <a:pt x="8172149" y="917807"/>
                </a:cubicBezTo>
                <a:cubicBezTo>
                  <a:pt x="8171228" y="963548"/>
                  <a:pt x="8162545" y="1006262"/>
                  <a:pt x="8146099" y="1045951"/>
                </a:cubicBezTo>
                <a:cubicBezTo>
                  <a:pt x="8129654" y="1085639"/>
                  <a:pt x="8110971" y="1125722"/>
                  <a:pt x="8090053" y="1166200"/>
                </a:cubicBezTo>
                <a:cubicBezTo>
                  <a:pt x="8135529" y="1171945"/>
                  <a:pt x="8175087" y="1161508"/>
                  <a:pt x="8208723" y="1134888"/>
                </a:cubicBezTo>
                <a:cubicBezTo>
                  <a:pt x="8242360" y="1108268"/>
                  <a:pt x="8275076" y="1081517"/>
                  <a:pt x="8306870" y="1054634"/>
                </a:cubicBezTo>
                <a:lnTo>
                  <a:pt x="8310203" y="1068633"/>
                </a:lnTo>
                <a:lnTo>
                  <a:pt x="8319711" y="1040442"/>
                </a:lnTo>
                <a:cubicBezTo>
                  <a:pt x="8349169" y="974940"/>
                  <a:pt x="8386118" y="915871"/>
                  <a:pt x="8430558" y="863232"/>
                </a:cubicBezTo>
                <a:cubicBezTo>
                  <a:pt x="8474999" y="810594"/>
                  <a:pt x="8520247" y="769143"/>
                  <a:pt x="8566306" y="738880"/>
                </a:cubicBezTo>
                <a:cubicBezTo>
                  <a:pt x="8580835" y="729627"/>
                  <a:pt x="8595495" y="723399"/>
                  <a:pt x="8610287" y="720198"/>
                </a:cubicBezTo>
                <a:cubicBezTo>
                  <a:pt x="8625079" y="716997"/>
                  <a:pt x="8641319" y="715506"/>
                  <a:pt x="8659006" y="715725"/>
                </a:cubicBezTo>
                <a:cubicBezTo>
                  <a:pt x="8670034" y="715101"/>
                  <a:pt x="8686123" y="714244"/>
                  <a:pt x="8707276" y="713152"/>
                </a:cubicBezTo>
                <a:cubicBezTo>
                  <a:pt x="8728428" y="712061"/>
                  <a:pt x="8747475" y="714477"/>
                  <a:pt x="8764415" y="720403"/>
                </a:cubicBezTo>
                <a:cubicBezTo>
                  <a:pt x="8781356" y="726328"/>
                  <a:pt x="8789023" y="739504"/>
                  <a:pt x="8787414" y="759931"/>
                </a:cubicBezTo>
                <a:cubicBezTo>
                  <a:pt x="8783516" y="778130"/>
                  <a:pt x="8771860" y="798566"/>
                  <a:pt x="8752446" y="821239"/>
                </a:cubicBezTo>
                <a:cubicBezTo>
                  <a:pt x="8733032" y="843912"/>
                  <a:pt x="8716634" y="860665"/>
                  <a:pt x="8703250" y="871497"/>
                </a:cubicBezTo>
                <a:cubicBezTo>
                  <a:pt x="8673140" y="906361"/>
                  <a:pt x="8648561" y="933464"/>
                  <a:pt x="8629512" y="952803"/>
                </a:cubicBezTo>
                <a:cubicBezTo>
                  <a:pt x="8610463" y="972143"/>
                  <a:pt x="8581670" y="995562"/>
                  <a:pt x="8543132" y="1023059"/>
                </a:cubicBezTo>
                <a:cubicBezTo>
                  <a:pt x="8509730" y="1045337"/>
                  <a:pt x="8482253" y="1070246"/>
                  <a:pt x="8460702" y="1097787"/>
                </a:cubicBezTo>
                <a:cubicBezTo>
                  <a:pt x="8439151" y="1125328"/>
                  <a:pt x="8428003" y="1160762"/>
                  <a:pt x="8427257" y="1204091"/>
                </a:cubicBezTo>
                <a:cubicBezTo>
                  <a:pt x="8427037" y="1210011"/>
                  <a:pt x="8428003" y="1216589"/>
                  <a:pt x="8430154" y="1223825"/>
                </a:cubicBezTo>
                <a:cubicBezTo>
                  <a:pt x="8432305" y="1231061"/>
                  <a:pt x="8436957" y="1235008"/>
                  <a:pt x="8444111" y="1235666"/>
                </a:cubicBezTo>
                <a:cubicBezTo>
                  <a:pt x="8465048" y="1234964"/>
                  <a:pt x="8499547" y="1221106"/>
                  <a:pt x="8547609" y="1194092"/>
                </a:cubicBezTo>
                <a:cubicBezTo>
                  <a:pt x="8595671" y="1167077"/>
                  <a:pt x="8645445" y="1131117"/>
                  <a:pt x="8696930" y="1086209"/>
                </a:cubicBezTo>
                <a:lnTo>
                  <a:pt x="8905155" y="898862"/>
                </a:lnTo>
                <a:cubicBezTo>
                  <a:pt x="8921822" y="883308"/>
                  <a:pt x="8950656" y="856645"/>
                  <a:pt x="8991656" y="818871"/>
                </a:cubicBezTo>
                <a:cubicBezTo>
                  <a:pt x="9032657" y="781098"/>
                  <a:pt x="9074128" y="745546"/>
                  <a:pt x="9116070" y="712217"/>
                </a:cubicBezTo>
                <a:cubicBezTo>
                  <a:pt x="9158013" y="678887"/>
                  <a:pt x="9188730" y="661111"/>
                  <a:pt x="9208221" y="658889"/>
                </a:cubicBezTo>
                <a:cubicBezTo>
                  <a:pt x="9217080" y="656872"/>
                  <a:pt x="9226201" y="662485"/>
                  <a:pt x="9235586" y="675729"/>
                </a:cubicBezTo>
                <a:cubicBezTo>
                  <a:pt x="9244971" y="688974"/>
                  <a:pt x="9251988" y="721952"/>
                  <a:pt x="9256636" y="774666"/>
                </a:cubicBezTo>
                <a:cubicBezTo>
                  <a:pt x="9256987" y="800277"/>
                  <a:pt x="9247340" y="824309"/>
                  <a:pt x="9227693" y="846763"/>
                </a:cubicBezTo>
                <a:cubicBezTo>
                  <a:pt x="9208045" y="869216"/>
                  <a:pt x="9188925" y="887986"/>
                  <a:pt x="9170330" y="903072"/>
                </a:cubicBezTo>
                <a:cubicBezTo>
                  <a:pt x="9146448" y="924512"/>
                  <a:pt x="9117731" y="954372"/>
                  <a:pt x="9084181" y="992653"/>
                </a:cubicBezTo>
                <a:cubicBezTo>
                  <a:pt x="9050630" y="1030933"/>
                  <a:pt x="9020821" y="1071084"/>
                  <a:pt x="8994756" y="1113107"/>
                </a:cubicBezTo>
                <a:cubicBezTo>
                  <a:pt x="8968690" y="1155129"/>
                  <a:pt x="8954942" y="1192474"/>
                  <a:pt x="8953513" y="1225141"/>
                </a:cubicBezTo>
                <a:cubicBezTo>
                  <a:pt x="8953600" y="1241806"/>
                  <a:pt x="8958162" y="1253734"/>
                  <a:pt x="8967196" y="1260926"/>
                </a:cubicBezTo>
                <a:cubicBezTo>
                  <a:pt x="8976230" y="1268119"/>
                  <a:pt x="8989211" y="1271627"/>
                  <a:pt x="9006139" y="1271451"/>
                </a:cubicBezTo>
                <a:cubicBezTo>
                  <a:pt x="9034153" y="1269944"/>
                  <a:pt x="9069342" y="1256586"/>
                  <a:pt x="9111702" y="1231378"/>
                </a:cubicBezTo>
                <a:cubicBezTo>
                  <a:pt x="9154062" y="1206170"/>
                  <a:pt x="9195487" y="1178155"/>
                  <a:pt x="9235976" y="1147333"/>
                </a:cubicBezTo>
                <a:cubicBezTo>
                  <a:pt x="9276466" y="1116511"/>
                  <a:pt x="9307910" y="1091927"/>
                  <a:pt x="9330313" y="1073579"/>
                </a:cubicBezTo>
                <a:lnTo>
                  <a:pt x="9342943" y="1164095"/>
                </a:lnTo>
                <a:cubicBezTo>
                  <a:pt x="9306026" y="1200826"/>
                  <a:pt x="9259639" y="1245918"/>
                  <a:pt x="9203782" y="1299372"/>
                </a:cubicBezTo>
                <a:cubicBezTo>
                  <a:pt x="9147924" y="1352826"/>
                  <a:pt x="9089383" y="1400550"/>
                  <a:pt x="9028158" y="1442543"/>
                </a:cubicBezTo>
                <a:cubicBezTo>
                  <a:pt x="8966935" y="1484537"/>
                  <a:pt x="8909814" y="1506708"/>
                  <a:pt x="8856797" y="1509056"/>
                </a:cubicBezTo>
                <a:cubicBezTo>
                  <a:pt x="8817594" y="1507873"/>
                  <a:pt x="8787195" y="1493943"/>
                  <a:pt x="8765601" y="1467265"/>
                </a:cubicBezTo>
                <a:cubicBezTo>
                  <a:pt x="8744005" y="1440587"/>
                  <a:pt x="8733055" y="1408258"/>
                  <a:pt x="8732748" y="1370277"/>
                </a:cubicBezTo>
                <a:cubicBezTo>
                  <a:pt x="8733273" y="1338737"/>
                  <a:pt x="8738005" y="1308241"/>
                  <a:pt x="8746940" y="1278790"/>
                </a:cubicBezTo>
                <a:cubicBezTo>
                  <a:pt x="8755876" y="1249339"/>
                  <a:pt x="8765863" y="1220931"/>
                  <a:pt x="8776902" y="1193566"/>
                </a:cubicBezTo>
                <a:lnTo>
                  <a:pt x="8772697" y="1189356"/>
                </a:lnTo>
                <a:cubicBezTo>
                  <a:pt x="8744813" y="1215096"/>
                  <a:pt x="8711929" y="1248229"/>
                  <a:pt x="8674043" y="1288755"/>
                </a:cubicBezTo>
                <a:cubicBezTo>
                  <a:pt x="8636158" y="1329281"/>
                  <a:pt x="8596396" y="1365832"/>
                  <a:pt x="8554756" y="1398409"/>
                </a:cubicBezTo>
                <a:cubicBezTo>
                  <a:pt x="8513115" y="1430985"/>
                  <a:pt x="8472723" y="1448221"/>
                  <a:pt x="8433577" y="1450116"/>
                </a:cubicBezTo>
                <a:cubicBezTo>
                  <a:pt x="8381865" y="1447093"/>
                  <a:pt x="8342372" y="1423703"/>
                  <a:pt x="8315095" y="1379946"/>
                </a:cubicBezTo>
                <a:cubicBezTo>
                  <a:pt x="8287819" y="1336189"/>
                  <a:pt x="8274071" y="1290198"/>
                  <a:pt x="8273853" y="1241972"/>
                </a:cubicBezTo>
                <a:lnTo>
                  <a:pt x="8279158" y="1197974"/>
                </a:lnTo>
                <a:lnTo>
                  <a:pt x="8256284" y="1220306"/>
                </a:lnTo>
                <a:cubicBezTo>
                  <a:pt x="8231550" y="1242014"/>
                  <a:pt x="8205961" y="1259677"/>
                  <a:pt x="8179517" y="1273293"/>
                </a:cubicBezTo>
                <a:cubicBezTo>
                  <a:pt x="8126628" y="1300527"/>
                  <a:pt x="8062425" y="1313947"/>
                  <a:pt x="7986907" y="1313552"/>
                </a:cubicBezTo>
                <a:cubicBezTo>
                  <a:pt x="7943007" y="1359655"/>
                  <a:pt x="7894505" y="1397220"/>
                  <a:pt x="7841397" y="1426247"/>
                </a:cubicBezTo>
                <a:cubicBezTo>
                  <a:pt x="7788289" y="1455274"/>
                  <a:pt x="7728733" y="1470247"/>
                  <a:pt x="7662733" y="1471166"/>
                </a:cubicBezTo>
                <a:cubicBezTo>
                  <a:pt x="7606291" y="1470602"/>
                  <a:pt x="7557226" y="1444411"/>
                  <a:pt x="7515536" y="1392593"/>
                </a:cubicBezTo>
                <a:cubicBezTo>
                  <a:pt x="7494691" y="1366685"/>
                  <a:pt x="7478313" y="1335215"/>
                  <a:pt x="7466403" y="1298185"/>
                </a:cubicBezTo>
                <a:lnTo>
                  <a:pt x="7464184" y="1290287"/>
                </a:lnTo>
                <a:lnTo>
                  <a:pt x="7462849" y="1292989"/>
                </a:lnTo>
                <a:cubicBezTo>
                  <a:pt x="7453991" y="1304908"/>
                  <a:pt x="7441583" y="1318011"/>
                  <a:pt x="7425622" y="1332297"/>
                </a:cubicBezTo>
                <a:cubicBezTo>
                  <a:pt x="7393701" y="1360870"/>
                  <a:pt x="7368621" y="1380502"/>
                  <a:pt x="7350380" y="1391195"/>
                </a:cubicBezTo>
                <a:cubicBezTo>
                  <a:pt x="7303779" y="1426190"/>
                  <a:pt x="7248719" y="1469728"/>
                  <a:pt x="7185202" y="1521807"/>
                </a:cubicBezTo>
                <a:cubicBezTo>
                  <a:pt x="7121685" y="1573887"/>
                  <a:pt x="7059923" y="1627148"/>
                  <a:pt x="6999913" y="1681589"/>
                </a:cubicBezTo>
                <a:cubicBezTo>
                  <a:pt x="6939905" y="1736031"/>
                  <a:pt x="6891861" y="1784292"/>
                  <a:pt x="6855782" y="1826373"/>
                </a:cubicBezTo>
                <a:cubicBezTo>
                  <a:pt x="6832937" y="1854460"/>
                  <a:pt x="6804437" y="1884395"/>
                  <a:pt x="6770281" y="1916180"/>
                </a:cubicBezTo>
                <a:cubicBezTo>
                  <a:pt x="6736123" y="1947965"/>
                  <a:pt x="6700782" y="1965222"/>
                  <a:pt x="6664258" y="1967952"/>
                </a:cubicBezTo>
                <a:cubicBezTo>
                  <a:pt x="6634617" y="1967203"/>
                  <a:pt x="6611816" y="1957078"/>
                  <a:pt x="6595856" y="1937576"/>
                </a:cubicBezTo>
                <a:cubicBezTo>
                  <a:pt x="6579895" y="1918073"/>
                  <a:pt x="6571828" y="1893684"/>
                  <a:pt x="6571652" y="1864409"/>
                </a:cubicBezTo>
                <a:cubicBezTo>
                  <a:pt x="6573949" y="1808948"/>
                  <a:pt x="6601583" y="1730610"/>
                  <a:pt x="6654556" y="1629394"/>
                </a:cubicBezTo>
                <a:cubicBezTo>
                  <a:pt x="6707529" y="1528179"/>
                  <a:pt x="6772062" y="1419880"/>
                  <a:pt x="6848153" y="1304499"/>
                </a:cubicBezTo>
                <a:cubicBezTo>
                  <a:pt x="6924245" y="1189117"/>
                  <a:pt x="6998117" y="1082448"/>
                  <a:pt x="7069769" y="984491"/>
                </a:cubicBezTo>
                <a:cubicBezTo>
                  <a:pt x="7141421" y="886534"/>
                  <a:pt x="7197073" y="813084"/>
                  <a:pt x="7236727" y="764140"/>
                </a:cubicBezTo>
                <a:lnTo>
                  <a:pt x="7232519" y="759931"/>
                </a:lnTo>
                <a:lnTo>
                  <a:pt x="6674781" y="1241848"/>
                </a:lnTo>
                <a:cubicBezTo>
                  <a:pt x="6652968" y="1261246"/>
                  <a:pt x="6625269" y="1284618"/>
                  <a:pt x="6591685" y="1311964"/>
                </a:cubicBezTo>
                <a:cubicBezTo>
                  <a:pt x="6558102" y="1339309"/>
                  <a:pt x="6523231" y="1363616"/>
                  <a:pt x="6487075" y="1384884"/>
                </a:cubicBezTo>
                <a:cubicBezTo>
                  <a:pt x="6450919" y="1406153"/>
                  <a:pt x="6418076" y="1417371"/>
                  <a:pt x="6388545" y="1418540"/>
                </a:cubicBezTo>
                <a:cubicBezTo>
                  <a:pt x="6351319" y="1417138"/>
                  <a:pt x="6316855" y="1402589"/>
                  <a:pt x="6285153" y="1374893"/>
                </a:cubicBezTo>
                <a:cubicBezTo>
                  <a:pt x="6253452" y="1347197"/>
                  <a:pt x="6239508" y="1314768"/>
                  <a:pt x="6243323" y="1277607"/>
                </a:cubicBezTo>
                <a:cubicBezTo>
                  <a:pt x="6243388" y="1264533"/>
                  <a:pt x="6248169" y="1242300"/>
                  <a:pt x="6257666" y="1210909"/>
                </a:cubicBezTo>
                <a:cubicBezTo>
                  <a:pt x="6267163" y="1179517"/>
                  <a:pt x="6297824" y="1124856"/>
                  <a:pt x="6349648" y="1046925"/>
                </a:cubicBezTo>
                <a:cubicBezTo>
                  <a:pt x="6401472" y="968994"/>
                  <a:pt x="6490908" y="853682"/>
                  <a:pt x="6617955" y="700990"/>
                </a:cubicBezTo>
                <a:cubicBezTo>
                  <a:pt x="6707798" y="594423"/>
                  <a:pt x="6776463" y="510748"/>
                  <a:pt x="6823949" y="449966"/>
                </a:cubicBezTo>
                <a:cubicBezTo>
                  <a:pt x="6871436" y="389183"/>
                  <a:pt x="6895377" y="346556"/>
                  <a:pt x="6895771" y="322085"/>
                </a:cubicBezTo>
                <a:cubicBezTo>
                  <a:pt x="6896341" y="314805"/>
                  <a:pt x="6893623" y="309367"/>
                  <a:pt x="6887615" y="305771"/>
                </a:cubicBezTo>
                <a:cubicBezTo>
                  <a:pt x="6881609" y="302175"/>
                  <a:pt x="6875207" y="299895"/>
                  <a:pt x="6868411" y="298930"/>
                </a:cubicBezTo>
                <a:cubicBezTo>
                  <a:pt x="6710736" y="377868"/>
                  <a:pt x="6579369" y="446282"/>
                  <a:pt x="6474311" y="504170"/>
                </a:cubicBezTo>
                <a:cubicBezTo>
                  <a:pt x="6369253" y="562058"/>
                  <a:pt x="6270509" y="615736"/>
                  <a:pt x="6178079" y="665204"/>
                </a:cubicBezTo>
                <a:cubicBezTo>
                  <a:pt x="6169878" y="670862"/>
                  <a:pt x="6158917" y="676387"/>
                  <a:pt x="6145193" y="681781"/>
                </a:cubicBezTo>
                <a:cubicBezTo>
                  <a:pt x="6131469" y="687176"/>
                  <a:pt x="6119980" y="690070"/>
                  <a:pt x="6110729" y="690465"/>
                </a:cubicBezTo>
                <a:cubicBezTo>
                  <a:pt x="6101214" y="690596"/>
                  <a:pt x="6093409" y="689281"/>
                  <a:pt x="6087314" y="686518"/>
                </a:cubicBezTo>
                <a:cubicBezTo>
                  <a:pt x="6081219" y="683755"/>
                  <a:pt x="6077097" y="678756"/>
                  <a:pt x="6074949" y="671519"/>
                </a:cubicBezTo>
                <a:cubicBezTo>
                  <a:pt x="6070740" y="657135"/>
                  <a:pt x="6074949" y="629068"/>
                  <a:pt x="6087578" y="587318"/>
                </a:cubicBezTo>
                <a:lnTo>
                  <a:pt x="6119147" y="473647"/>
                </a:lnTo>
                <a:cubicBezTo>
                  <a:pt x="6130373" y="435011"/>
                  <a:pt x="6146333" y="404927"/>
                  <a:pt x="6167029" y="383394"/>
                </a:cubicBezTo>
                <a:cubicBezTo>
                  <a:pt x="6187724" y="361861"/>
                  <a:pt x="6215261" y="340724"/>
                  <a:pt x="6249638" y="319980"/>
                </a:cubicBezTo>
                <a:cubicBezTo>
                  <a:pt x="6310855" y="282233"/>
                  <a:pt x="6391404" y="238677"/>
                  <a:pt x="6491284" y="189313"/>
                </a:cubicBezTo>
                <a:cubicBezTo>
                  <a:pt x="6591166" y="139949"/>
                  <a:pt x="6692449" y="96549"/>
                  <a:pt x="6795137" y="59113"/>
                </a:cubicBezTo>
                <a:cubicBezTo>
                  <a:pt x="6897824" y="21677"/>
                  <a:pt x="6983985" y="1978"/>
                  <a:pt x="7053621" y="1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35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Leadership</a:t>
            </a:r>
            <a:r>
              <a:rPr lang="en-US" dirty="0" smtClean="0"/>
              <a:t>: process of influencing group members to achieve organizational goals.</a:t>
            </a:r>
          </a:p>
          <a:p>
            <a:pPr lvl="1" algn="just"/>
            <a:r>
              <a:rPr lang="en-US" dirty="0" smtClean="0"/>
              <a:t>- Motivate their employees to achieve more than minimal requirements.</a:t>
            </a:r>
          </a:p>
          <a:p>
            <a:pPr algn="just"/>
            <a:r>
              <a:rPr lang="en-US" dirty="0" smtClean="0"/>
              <a:t>What makes a great leader?</a:t>
            </a:r>
          </a:p>
          <a:p>
            <a:pPr lvl="1" algn="just">
              <a:buFontTx/>
              <a:buNone/>
            </a:pPr>
            <a:r>
              <a:rPr lang="en-US" dirty="0" smtClean="0"/>
              <a:t>- Many formal theories of leadership exist.</a:t>
            </a:r>
          </a:p>
          <a:p>
            <a:pPr lvl="1" algn="just">
              <a:buFontTx/>
              <a:buNone/>
            </a:pPr>
            <a:r>
              <a:rPr lang="en-US" dirty="0" smtClean="0"/>
              <a:t>- For example: trait theories, behavior theories, contingency theories,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22437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Global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One who has the skills and abilities to interact with and manage people from diverse cultural backgrounds.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Qualities of successful leaders(trait theory): desire for accomplishment; low interpersonal stress; ability to influence others; creativity in problem </a:t>
            </a:r>
            <a:r>
              <a:rPr lang="en-US" dirty="0" smtClean="0"/>
              <a:t>solving.</a:t>
            </a:r>
          </a:p>
        </p:txBody>
      </p:sp>
    </p:spTree>
    <p:extLst>
      <p:ext uri="{BB962C8B-B14F-4D97-AF65-F5344CB8AC3E}">
        <p14:creationId xmlns:p14="http://schemas.microsoft.com/office/powerpoint/2010/main" xmlns="" val="37476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Global Leadership: Characteristics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Tx/>
              <a:buNone/>
            </a:pPr>
            <a:r>
              <a:rPr lang="en-US" dirty="0" smtClean="0"/>
              <a:t>- Cosmopolitan(familiar </a:t>
            </a:r>
            <a:r>
              <a:rPr lang="en-US" dirty="0"/>
              <a:t>with &amp; at ease in many different countries and cultures)</a:t>
            </a:r>
          </a:p>
          <a:p>
            <a:pPr lvl="1">
              <a:buFontTx/>
              <a:buNone/>
            </a:pPr>
            <a:r>
              <a:rPr lang="en-US" dirty="0"/>
              <a:t>- Skilled at intercultural communication</a:t>
            </a:r>
          </a:p>
          <a:p>
            <a:pPr lvl="1">
              <a:buFontTx/>
              <a:buNone/>
            </a:pPr>
            <a:r>
              <a:rPr lang="en-US" dirty="0"/>
              <a:t>- Culturally sensitive</a:t>
            </a:r>
          </a:p>
          <a:p>
            <a:pPr lvl="1">
              <a:buFontTx/>
              <a:buNone/>
            </a:pPr>
            <a:r>
              <a:rPr lang="en-US" dirty="0"/>
              <a:t>- Capable of rapid </a:t>
            </a:r>
            <a:r>
              <a:rPr lang="en-US" dirty="0" smtClean="0"/>
              <a:t>acculturation</a:t>
            </a:r>
          </a:p>
          <a:p>
            <a:pPr lvl="1">
              <a:buFontTx/>
              <a:buNone/>
            </a:pPr>
            <a:r>
              <a:rPr lang="en-US" dirty="0" smtClean="0"/>
              <a:t>- Knowledgeable about cultural and institutional influences on management</a:t>
            </a:r>
          </a:p>
          <a:p>
            <a:pPr lvl="1">
              <a:buFontTx/>
              <a:buNone/>
            </a:pPr>
            <a:r>
              <a:rPr lang="en-US" dirty="0" smtClean="0"/>
              <a:t>- Facilitator of subordinates’ intercultural performance</a:t>
            </a:r>
          </a:p>
          <a:p>
            <a:pPr lvl="1">
              <a:buFontTx/>
              <a:buNone/>
            </a:pPr>
            <a:r>
              <a:rPr lang="en-US" dirty="0" smtClean="0"/>
              <a:t>- A user of cultural synergy</a:t>
            </a:r>
          </a:p>
          <a:p>
            <a:pPr lvl="1">
              <a:buFontTx/>
              <a:buNone/>
            </a:pPr>
            <a:r>
              <a:rPr lang="en-US" dirty="0" smtClean="0"/>
              <a:t>- A promoter and user of the growing world culture</a:t>
            </a:r>
          </a:p>
          <a:p>
            <a:pPr lvl="1">
              <a:buFontTx/>
              <a:buNone/>
            </a:pPr>
            <a:r>
              <a:rPr lang="en-US" dirty="0" smtClean="0"/>
              <a:t>- </a:t>
            </a:r>
            <a:r>
              <a:rPr lang="en-US" dirty="0"/>
              <a:t>C</a:t>
            </a:r>
            <a:r>
              <a:rPr lang="en-US" dirty="0" smtClean="0"/>
              <a:t>ommitment to continuous improvement in self-awareness and renewal</a:t>
            </a:r>
          </a:p>
        </p:txBody>
      </p:sp>
    </p:spTree>
    <p:extLst>
      <p:ext uri="{BB962C8B-B14F-4D97-AF65-F5344CB8AC3E}">
        <p14:creationId xmlns:p14="http://schemas.microsoft.com/office/powerpoint/2010/main" xmlns="" val="10305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Global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Emotional intelligence: refers to the ability of the global leader to accurately perceive his or her emotions and to use those emotions to solve problems and to relate to others.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2800" b="1" dirty="0"/>
              <a:t>Components of emotional </a:t>
            </a:r>
            <a:r>
              <a:rPr lang="en-US" sz="2800" b="1" dirty="0" smtClean="0"/>
              <a:t>Intelligence:</a:t>
            </a:r>
          </a:p>
          <a:p>
            <a:r>
              <a:rPr lang="en-US" dirty="0"/>
              <a:t>Self </a:t>
            </a:r>
            <a:r>
              <a:rPr lang="en-US" dirty="0" smtClean="0"/>
              <a:t>awareness</a:t>
            </a:r>
            <a:endParaRPr lang="en-US" dirty="0"/>
          </a:p>
          <a:p>
            <a:r>
              <a:rPr lang="en-US" dirty="0"/>
              <a:t>Self </a:t>
            </a:r>
            <a:r>
              <a:rPr lang="en-US" dirty="0" smtClean="0"/>
              <a:t>regulation</a:t>
            </a:r>
            <a:endParaRPr lang="en-US" dirty="0"/>
          </a:p>
          <a:p>
            <a:r>
              <a:rPr lang="en-US" dirty="0" smtClean="0"/>
              <a:t>Motivation</a:t>
            </a:r>
            <a:endParaRPr lang="en-US" dirty="0"/>
          </a:p>
          <a:p>
            <a:r>
              <a:rPr lang="en-US" dirty="0" smtClean="0"/>
              <a:t>Empathy</a:t>
            </a:r>
            <a:endParaRPr lang="en-US" dirty="0"/>
          </a:p>
          <a:p>
            <a:r>
              <a:rPr lang="en-US" dirty="0"/>
              <a:t>Social skills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816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works best?</a:t>
            </a:r>
            <a:endParaRPr lang="en-US" dirty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consistent leadership trait or behavior that works </a:t>
            </a:r>
            <a:r>
              <a:rPr lang="en-US" dirty="0" smtClean="0"/>
              <a:t>best in every organization.</a:t>
            </a:r>
            <a:endParaRPr lang="en-US" dirty="0"/>
          </a:p>
          <a:p>
            <a:r>
              <a:rPr lang="en-US" dirty="0"/>
              <a:t>A successful leader must diagnose the situation and pick the behaviors and/or develop the leadership traits that fits best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Successful leadership in multinational companies requires that managers </a:t>
            </a:r>
            <a:r>
              <a:rPr lang="en-US" b="1" dirty="0" smtClean="0"/>
              <a:t>adjust their leadership styles </a:t>
            </a:r>
            <a:r>
              <a:rPr lang="en-US" dirty="0" smtClean="0"/>
              <a:t>to </a:t>
            </a:r>
            <a:r>
              <a:rPr lang="en-US" b="1" dirty="0" smtClean="0"/>
              <a:t>fit different situations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9426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Adjusting in Leadership</a:t>
            </a:r>
            <a:endParaRPr lang="en-US" dirty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b="1" dirty="0" smtClean="0"/>
              <a:t>steps to adjust </a:t>
            </a:r>
            <a:r>
              <a:rPr lang="en-US" dirty="0" smtClean="0"/>
              <a:t>a leadership to a multination:</a:t>
            </a:r>
          </a:p>
          <a:p>
            <a:pPr lvl="1">
              <a:buFontTx/>
              <a:buNone/>
            </a:pPr>
            <a:r>
              <a:rPr lang="en-US" dirty="0" smtClean="0"/>
              <a:t>- Step 1: understanding what local managers do to lead successfully in their own country</a:t>
            </a:r>
          </a:p>
          <a:p>
            <a:pPr lvl="1">
              <a:buFontTx/>
              <a:buNone/>
            </a:pPr>
            <a:r>
              <a:rPr lang="en-US" dirty="0" smtClean="0"/>
              <a:t>- Step 2: using this knowledge to modify one’s leadership style </a:t>
            </a:r>
          </a:p>
          <a:p>
            <a:r>
              <a:rPr lang="en-US" dirty="0" smtClean="0"/>
              <a:t>National-context contingency model of leadership: shows how </a:t>
            </a:r>
            <a:r>
              <a:rPr lang="en-US" b="1" dirty="0" smtClean="0"/>
              <a:t>culture</a:t>
            </a:r>
            <a:r>
              <a:rPr lang="en-US" dirty="0" smtClean="0"/>
              <a:t> and related social institutions </a:t>
            </a:r>
            <a:r>
              <a:rPr lang="en-US" b="1" dirty="0" smtClean="0"/>
              <a:t>affect leadership practices.</a:t>
            </a:r>
          </a:p>
        </p:txBody>
      </p:sp>
    </p:spTree>
    <p:extLst>
      <p:ext uri="{BB962C8B-B14F-4D97-AF65-F5344CB8AC3E}">
        <p14:creationId xmlns:p14="http://schemas.microsoft.com/office/powerpoint/2010/main" xmlns="" val="1394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The National-Context Contingency Model of Leadership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Outlines of how leadership behaviors, traits, and contingencies are affected by the national context:</a:t>
            </a:r>
          </a:p>
          <a:p>
            <a:pPr lvl="1">
              <a:buFontTx/>
              <a:buNone/>
            </a:pPr>
            <a:r>
              <a:rPr lang="en-US" dirty="0" smtClean="0"/>
              <a:t>- Leader behaviors and traits</a:t>
            </a:r>
          </a:p>
          <a:p>
            <a:pPr lvl="1">
              <a:buFontTx/>
              <a:buNone/>
            </a:pPr>
            <a:r>
              <a:rPr lang="en-US" dirty="0" smtClean="0"/>
              <a:t>- Subordinates’ characteristics</a:t>
            </a:r>
          </a:p>
          <a:p>
            <a:pPr lvl="1">
              <a:buFontTx/>
              <a:buChar char="-"/>
            </a:pPr>
            <a:r>
              <a:rPr lang="en-US" dirty="0" smtClean="0"/>
              <a:t>Work setting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National Context: culture, educational training, social institutions, expectations about leaders,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698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ELL\Desktop\slide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3497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664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LEADERSHIP ACROSS CULTURES</vt:lpstr>
      <vt:lpstr>Leadership</vt:lpstr>
      <vt:lpstr>Global Leadership</vt:lpstr>
      <vt:lpstr>Global Leadership: Characteristics</vt:lpstr>
      <vt:lpstr>Global Leadership</vt:lpstr>
      <vt:lpstr>What works best?</vt:lpstr>
      <vt:lpstr>Adjusting in Leadership</vt:lpstr>
      <vt:lpstr>The National-Context Contingency Model of Leadership</vt:lpstr>
      <vt:lpstr>Slide 9</vt:lpstr>
      <vt:lpstr>National Context and Subordinates’ Expectations</vt:lpstr>
      <vt:lpstr>Perspectives on Leadership Behaviors</vt:lpstr>
      <vt:lpstr>Contemporary Leadership Perspectives: Multinational Implications</vt:lpstr>
      <vt:lpstr>Transformational Leadership</vt:lpstr>
      <vt:lpstr>Conclusion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ACROSS CULTURES</dc:title>
  <dc:creator>Sunanda</dc:creator>
  <cp:lastModifiedBy>omm</cp:lastModifiedBy>
  <cp:revision>28</cp:revision>
  <dcterms:created xsi:type="dcterms:W3CDTF">2006-08-16T00:00:00Z</dcterms:created>
  <dcterms:modified xsi:type="dcterms:W3CDTF">2022-05-19T09:20:22Z</dcterms:modified>
</cp:coreProperties>
</file>