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83" r:id="rId5"/>
    <p:sldId id="284" r:id="rId6"/>
    <p:sldId id="285" r:id="rId7"/>
    <p:sldId id="286" r:id="rId8"/>
    <p:sldId id="287" r:id="rId9"/>
    <p:sldId id="288" r:id="rId10"/>
    <p:sldId id="323" r:id="rId11"/>
    <p:sldId id="324" r:id="rId12"/>
    <p:sldId id="337" r:id="rId13"/>
    <p:sldId id="265" r:id="rId14"/>
    <p:sldId id="281" r:id="rId15"/>
    <p:sldId id="266" r:id="rId16"/>
    <p:sldId id="267" r:id="rId17"/>
    <p:sldId id="268" r:id="rId18"/>
    <p:sldId id="269" r:id="rId19"/>
    <p:sldId id="270" r:id="rId20"/>
    <p:sldId id="271" r:id="rId21"/>
    <p:sldId id="273" r:id="rId22"/>
    <p:sldId id="339" r:id="rId23"/>
    <p:sldId id="274" r:id="rId24"/>
    <p:sldId id="338" r:id="rId25"/>
    <p:sldId id="321" r:id="rId26"/>
    <p:sldId id="322" r:id="rId27"/>
    <p:sldId id="275" r:id="rId28"/>
    <p:sldId id="276" r:id="rId29"/>
    <p:sldId id="289" r:id="rId30"/>
    <p:sldId id="291" r:id="rId31"/>
    <p:sldId id="292" r:id="rId32"/>
    <p:sldId id="293" r:id="rId33"/>
    <p:sldId id="294" r:id="rId34"/>
    <p:sldId id="301" r:id="rId35"/>
    <p:sldId id="296" r:id="rId36"/>
    <p:sldId id="302" r:id="rId37"/>
    <p:sldId id="303" r:id="rId38"/>
    <p:sldId id="305" r:id="rId39"/>
    <p:sldId id="307" r:id="rId40"/>
    <p:sldId id="308" r:id="rId41"/>
    <p:sldId id="325" r:id="rId42"/>
    <p:sldId id="326" r:id="rId43"/>
    <p:sldId id="313" r:id="rId44"/>
    <p:sldId id="314" r:id="rId45"/>
    <p:sldId id="315" r:id="rId46"/>
    <p:sldId id="309" r:id="rId47"/>
    <p:sldId id="311" r:id="rId48"/>
    <p:sldId id="310" r:id="rId49"/>
    <p:sldId id="316" r:id="rId50"/>
    <p:sldId id="317" r:id="rId51"/>
    <p:sldId id="318" r:id="rId52"/>
    <p:sldId id="327" r:id="rId53"/>
    <p:sldId id="319" r:id="rId54"/>
    <p:sldId id="320" r:id="rId55"/>
    <p:sldId id="328" r:id="rId56"/>
    <p:sldId id="329" r:id="rId57"/>
    <p:sldId id="331" r:id="rId58"/>
    <p:sldId id="330" r:id="rId59"/>
    <p:sldId id="332" r:id="rId60"/>
    <p:sldId id="333" r:id="rId61"/>
    <p:sldId id="334" r:id="rId62"/>
    <p:sldId id="335" r:id="rId63"/>
    <p:sldId id="336" r:id="rId64"/>
    <p:sldId id="297" r:id="rId65"/>
    <p:sldId id="298" r:id="rId66"/>
    <p:sldId id="299" r:id="rId67"/>
    <p:sldId id="300"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p:cViewPr>
        <p:scale>
          <a:sx n="71" d="100"/>
          <a:sy n="71" d="100"/>
        </p:scale>
        <p:origin x="-1112"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20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381250"/>
          </a:xfrm>
        </p:spPr>
        <p:txBody>
          <a:bodyPr/>
          <a:lstStyle/>
          <a:p>
            <a:r>
              <a:rPr lang="en-US" smtClean="0"/>
              <a:t>Presentation on                DECISION </a:t>
            </a:r>
            <a:r>
              <a:rPr lang="en-US" dirty="0" smtClean="0"/>
              <a:t>MAKING</a:t>
            </a:r>
            <a:endParaRPr lang="en-US" dirty="0"/>
          </a:p>
        </p:txBody>
      </p:sp>
      <p:sp>
        <p:nvSpPr>
          <p:cNvPr id="3" name="Subtitle 2"/>
          <p:cNvSpPr>
            <a:spLocks noGrp="1"/>
          </p:cNvSpPr>
          <p:nvPr>
            <p:ph type="subTitle" idx="1"/>
          </p:nvPr>
        </p:nvSpPr>
        <p:spPr>
          <a:xfrm>
            <a:off x="1371600" y="3276600"/>
            <a:ext cx="6248400" cy="2362200"/>
          </a:xfrm>
        </p:spPr>
        <p:txBody>
          <a:bodyPr>
            <a:normAutofit/>
          </a:bodyPr>
          <a:lstStyle/>
          <a:p>
            <a:endParaRPr lang="en-US" sz="2400" dirty="0" smtClean="0">
              <a:solidFill>
                <a:schemeClr val="tx1"/>
              </a:solidFill>
            </a:endParaRPr>
          </a:p>
          <a:p>
            <a:pPr algn="r"/>
            <a:r>
              <a:rPr lang="en-US" sz="2400" dirty="0">
                <a:solidFill>
                  <a:schemeClr val="tx1"/>
                </a:solidFill>
              </a:rPr>
              <a:t>	</a:t>
            </a:r>
            <a:r>
              <a:rPr lang="en-US" sz="2400" dirty="0" smtClean="0">
                <a:solidFill>
                  <a:schemeClr val="tx1"/>
                </a:solidFill>
              </a:rPr>
              <a:t>	</a:t>
            </a:r>
            <a:r>
              <a:rPr lang="en-US" sz="2400">
                <a:solidFill>
                  <a:schemeClr val="tx1"/>
                </a:solidFill>
              </a:rPr>
              <a:t>	</a:t>
            </a:r>
            <a:endParaRPr lang="en-US" sz="2400" dirty="0">
              <a:solidFill>
                <a:schemeClr val="tx1"/>
              </a:solidFill>
            </a:endParaRPr>
          </a:p>
        </p:txBody>
      </p:sp>
    </p:spTree>
    <p:extLst>
      <p:ext uri="{BB962C8B-B14F-4D97-AF65-F5344CB8AC3E}">
        <p14:creationId xmlns:p14="http://schemas.microsoft.com/office/powerpoint/2010/main" val="784547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lgn="just">
              <a:buNone/>
            </a:pPr>
            <a:r>
              <a:rPr lang="en-US" sz="2200" dirty="0" smtClean="0"/>
              <a:t>A Library Membership Software(LMS) should support the following three options: new member, renewal, and cancel membership. When the new member option is selected, the software should ask for the member’s name, address, and phone number. If proper information is entered, the software should create a membership record for the new member and print a bill for the annual membership charge and the security deposit payable. If the renewal option is chosen, the LMS should ask for the member’s name and the membership number. If the member details entered are valid, then the membership expiry date in the membership record should be updated and the annual membership charge payable by the member should be printed. If the cancel membership option is selected and the name of a valid member is entered, then the membership is cancelled, a cheque for the balance amount due to the member is printed and his membership record is deleted. </a:t>
            </a:r>
            <a:endParaRPr lang="en-US" sz="2200" dirty="0"/>
          </a:p>
        </p:txBody>
      </p:sp>
    </p:spTree>
    <p:extLst>
      <p:ext uri="{BB962C8B-B14F-4D97-AF65-F5344CB8AC3E}">
        <p14:creationId xmlns:p14="http://schemas.microsoft.com/office/powerpoint/2010/main" val="4276594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tree for LMS</a:t>
            </a:r>
            <a:endParaRPr lang="en-US" dirty="0"/>
          </a:p>
        </p:txBody>
      </p:sp>
      <p:sp>
        <p:nvSpPr>
          <p:cNvPr id="3" name="Content Placeholder 2"/>
          <p:cNvSpPr>
            <a:spLocks noGrp="1"/>
          </p:cNvSpPr>
          <p:nvPr>
            <p:ph idx="1"/>
          </p:nvPr>
        </p:nvSpPr>
        <p:spPr>
          <a:xfrm>
            <a:off x="457200" y="1295400"/>
            <a:ext cx="8229600" cy="4830763"/>
          </a:xfrm>
        </p:spPr>
        <p:txBody>
          <a:bodyPr/>
          <a:lstStyle/>
          <a:p>
            <a:pPr marL="0" indent="0">
              <a:buNone/>
            </a:pPr>
            <a:endParaRPr lang="en-US" dirty="0"/>
          </a:p>
        </p:txBody>
      </p:sp>
      <p:cxnSp>
        <p:nvCxnSpPr>
          <p:cNvPr id="7" name="Straight Connector 6"/>
          <p:cNvCxnSpPr/>
          <p:nvPr/>
        </p:nvCxnSpPr>
        <p:spPr>
          <a:xfrm>
            <a:off x="1524000" y="1905000"/>
            <a:ext cx="0" cy="40386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7200" y="3924300"/>
            <a:ext cx="1066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0" y="1905000"/>
            <a:ext cx="20574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524000" y="2971800"/>
            <a:ext cx="20574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24000" y="4876800"/>
            <a:ext cx="20574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0" y="5943600"/>
            <a:ext cx="20574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1996" y="3954313"/>
            <a:ext cx="1646605" cy="369332"/>
          </a:xfrm>
          <a:prstGeom prst="rect">
            <a:avLst/>
          </a:prstGeom>
          <a:noFill/>
        </p:spPr>
        <p:txBody>
          <a:bodyPr wrap="none" rtlCol="0">
            <a:spAutoFit/>
          </a:bodyPr>
          <a:lstStyle/>
          <a:p>
            <a:r>
              <a:rPr lang="en-US" dirty="0" smtClean="0"/>
              <a:t>Valid selection?</a:t>
            </a:r>
            <a:endParaRPr lang="en-US" dirty="0"/>
          </a:p>
        </p:txBody>
      </p:sp>
      <p:sp>
        <p:nvSpPr>
          <p:cNvPr id="19" name="TextBox 18"/>
          <p:cNvSpPr txBox="1"/>
          <p:nvPr/>
        </p:nvSpPr>
        <p:spPr>
          <a:xfrm>
            <a:off x="1038482" y="2787134"/>
            <a:ext cx="485518" cy="369332"/>
          </a:xfrm>
          <a:prstGeom prst="rect">
            <a:avLst/>
          </a:prstGeom>
          <a:noFill/>
        </p:spPr>
        <p:txBody>
          <a:bodyPr wrap="none" rtlCol="0">
            <a:spAutoFit/>
          </a:bodyPr>
          <a:lstStyle/>
          <a:p>
            <a:r>
              <a:rPr lang="en-US" dirty="0" smtClean="0"/>
              <a:t>Yes</a:t>
            </a:r>
            <a:endParaRPr lang="en-US" dirty="0"/>
          </a:p>
        </p:txBody>
      </p:sp>
      <p:sp>
        <p:nvSpPr>
          <p:cNvPr id="20" name="TextBox 19"/>
          <p:cNvSpPr txBox="1"/>
          <p:nvPr/>
        </p:nvSpPr>
        <p:spPr>
          <a:xfrm>
            <a:off x="990600" y="4692134"/>
            <a:ext cx="455574" cy="369332"/>
          </a:xfrm>
          <a:prstGeom prst="rect">
            <a:avLst/>
          </a:prstGeom>
          <a:noFill/>
        </p:spPr>
        <p:txBody>
          <a:bodyPr wrap="none" rtlCol="0">
            <a:spAutoFit/>
          </a:bodyPr>
          <a:lstStyle/>
          <a:p>
            <a:r>
              <a:rPr lang="en-US" dirty="0" smtClean="0"/>
              <a:t>No</a:t>
            </a:r>
            <a:endParaRPr lang="en-US" dirty="0"/>
          </a:p>
        </p:txBody>
      </p:sp>
      <p:sp>
        <p:nvSpPr>
          <p:cNvPr id="21" name="TextBox 20"/>
          <p:cNvSpPr txBox="1"/>
          <p:nvPr/>
        </p:nvSpPr>
        <p:spPr>
          <a:xfrm>
            <a:off x="1818941" y="1567934"/>
            <a:ext cx="1467518" cy="369332"/>
          </a:xfrm>
          <a:prstGeom prst="rect">
            <a:avLst/>
          </a:prstGeom>
          <a:noFill/>
        </p:spPr>
        <p:txBody>
          <a:bodyPr wrap="none" rtlCol="0">
            <a:spAutoFit/>
          </a:bodyPr>
          <a:lstStyle/>
          <a:p>
            <a:r>
              <a:rPr lang="en-US" dirty="0" smtClean="0"/>
              <a:t>New member</a:t>
            </a:r>
            <a:endParaRPr lang="en-US" dirty="0"/>
          </a:p>
        </p:txBody>
      </p:sp>
      <p:sp>
        <p:nvSpPr>
          <p:cNvPr id="22" name="TextBox 21"/>
          <p:cNvSpPr txBox="1"/>
          <p:nvPr/>
        </p:nvSpPr>
        <p:spPr>
          <a:xfrm>
            <a:off x="2061091" y="2583597"/>
            <a:ext cx="983218" cy="369332"/>
          </a:xfrm>
          <a:prstGeom prst="rect">
            <a:avLst/>
          </a:prstGeom>
          <a:noFill/>
        </p:spPr>
        <p:txBody>
          <a:bodyPr wrap="none" rtlCol="0">
            <a:spAutoFit/>
          </a:bodyPr>
          <a:lstStyle/>
          <a:p>
            <a:r>
              <a:rPr lang="en-US" dirty="0" smtClean="0"/>
              <a:t>Renewal</a:t>
            </a:r>
            <a:endParaRPr lang="en-US" dirty="0"/>
          </a:p>
        </p:txBody>
      </p:sp>
      <p:sp>
        <p:nvSpPr>
          <p:cNvPr id="24" name="TextBox 23"/>
          <p:cNvSpPr txBox="1"/>
          <p:nvPr/>
        </p:nvSpPr>
        <p:spPr>
          <a:xfrm>
            <a:off x="1531010" y="4507468"/>
            <a:ext cx="2043380" cy="369332"/>
          </a:xfrm>
          <a:prstGeom prst="rect">
            <a:avLst/>
          </a:prstGeom>
          <a:noFill/>
        </p:spPr>
        <p:txBody>
          <a:bodyPr wrap="none" rtlCol="0">
            <a:spAutoFit/>
          </a:bodyPr>
          <a:lstStyle/>
          <a:p>
            <a:r>
              <a:rPr lang="en-US" dirty="0" smtClean="0"/>
              <a:t>Cancel membership</a:t>
            </a:r>
            <a:endParaRPr lang="en-US" dirty="0"/>
          </a:p>
        </p:txBody>
      </p:sp>
      <p:sp>
        <p:nvSpPr>
          <p:cNvPr id="25" name="TextBox 24"/>
          <p:cNvSpPr txBox="1"/>
          <p:nvPr/>
        </p:nvSpPr>
        <p:spPr>
          <a:xfrm>
            <a:off x="3543683" y="1475601"/>
            <a:ext cx="5052473" cy="923330"/>
          </a:xfrm>
          <a:prstGeom prst="rect">
            <a:avLst/>
          </a:prstGeom>
          <a:noFill/>
        </p:spPr>
        <p:txBody>
          <a:bodyPr wrap="none" rtlCol="0">
            <a:spAutoFit/>
          </a:bodyPr>
          <a:lstStyle/>
          <a:p>
            <a:pPr marL="285750" indent="-285750" algn="just">
              <a:buFont typeface="Arial" panose="020B0604020202020204" pitchFamily="34" charset="0"/>
              <a:buChar char="•"/>
            </a:pPr>
            <a:r>
              <a:rPr lang="en-US" dirty="0" smtClean="0"/>
              <a:t>Ask for member’s name, address, phone number</a:t>
            </a:r>
          </a:p>
          <a:p>
            <a:pPr marL="285750" indent="-285750" algn="just">
              <a:buFont typeface="Arial" panose="020B0604020202020204" pitchFamily="34" charset="0"/>
              <a:buChar char="•"/>
            </a:pPr>
            <a:r>
              <a:rPr lang="en-US" dirty="0" smtClean="0"/>
              <a:t>Create membership record</a:t>
            </a:r>
          </a:p>
          <a:p>
            <a:pPr marL="285750" indent="-285750" algn="just">
              <a:buFont typeface="Arial" panose="020B0604020202020204" pitchFamily="34" charset="0"/>
              <a:buChar char="•"/>
            </a:pPr>
            <a:r>
              <a:rPr lang="en-US" dirty="0" smtClean="0"/>
              <a:t>Print bill</a:t>
            </a:r>
            <a:endParaRPr lang="en-US" dirty="0"/>
          </a:p>
        </p:txBody>
      </p:sp>
      <p:sp>
        <p:nvSpPr>
          <p:cNvPr id="26" name="TextBox 25"/>
          <p:cNvSpPr txBox="1"/>
          <p:nvPr/>
        </p:nvSpPr>
        <p:spPr>
          <a:xfrm>
            <a:off x="3581400" y="5758934"/>
            <a:ext cx="2535951" cy="369332"/>
          </a:xfrm>
          <a:prstGeom prst="rect">
            <a:avLst/>
          </a:prstGeom>
          <a:noFill/>
        </p:spPr>
        <p:txBody>
          <a:bodyPr wrap="none" rtlCol="0">
            <a:spAutoFit/>
          </a:bodyPr>
          <a:lstStyle/>
          <a:p>
            <a:pPr marL="285750" indent="-285750">
              <a:buFont typeface="Arial" panose="020B0604020202020204" pitchFamily="34" charset="0"/>
              <a:buChar char="•"/>
            </a:pPr>
            <a:r>
              <a:rPr lang="en-US" dirty="0" smtClean="0"/>
              <a:t>Display error message</a:t>
            </a:r>
            <a:endParaRPr lang="en-US" dirty="0"/>
          </a:p>
        </p:txBody>
      </p:sp>
      <p:sp>
        <p:nvSpPr>
          <p:cNvPr id="27" name="TextBox 26"/>
          <p:cNvSpPr txBox="1"/>
          <p:nvPr/>
        </p:nvSpPr>
        <p:spPr>
          <a:xfrm>
            <a:off x="3543683" y="2510135"/>
            <a:ext cx="3026726" cy="923330"/>
          </a:xfrm>
          <a:prstGeom prst="rect">
            <a:avLst/>
          </a:prstGeom>
          <a:noFill/>
        </p:spPr>
        <p:txBody>
          <a:bodyPr wrap="none" rtlCol="0">
            <a:spAutoFit/>
          </a:bodyPr>
          <a:lstStyle/>
          <a:p>
            <a:pPr marL="285750" indent="-285750">
              <a:buFont typeface="Arial" panose="020B0604020202020204" pitchFamily="34" charset="0"/>
              <a:buChar char="•"/>
            </a:pPr>
            <a:r>
              <a:rPr lang="en-US" dirty="0" smtClean="0"/>
              <a:t>Ask for membership details</a:t>
            </a:r>
          </a:p>
          <a:p>
            <a:pPr marL="285750" indent="-285750">
              <a:buFont typeface="Arial" panose="020B0604020202020204" pitchFamily="34" charset="0"/>
              <a:buChar char="•"/>
            </a:pPr>
            <a:r>
              <a:rPr lang="en-US" dirty="0" smtClean="0"/>
              <a:t>Update expiry date</a:t>
            </a:r>
          </a:p>
          <a:p>
            <a:pPr marL="285750" indent="-285750">
              <a:buFont typeface="Arial" panose="020B0604020202020204" pitchFamily="34" charset="0"/>
              <a:buChar char="•"/>
            </a:pPr>
            <a:r>
              <a:rPr lang="en-US" dirty="0" smtClean="0"/>
              <a:t>Print bill</a:t>
            </a:r>
            <a:endParaRPr lang="en-US" dirty="0"/>
          </a:p>
        </p:txBody>
      </p:sp>
      <p:sp>
        <p:nvSpPr>
          <p:cNvPr id="28" name="TextBox 27"/>
          <p:cNvSpPr txBox="1"/>
          <p:nvPr/>
        </p:nvSpPr>
        <p:spPr>
          <a:xfrm>
            <a:off x="3543683" y="4415135"/>
            <a:ext cx="3026726" cy="923330"/>
          </a:xfrm>
          <a:prstGeom prst="rect">
            <a:avLst/>
          </a:prstGeom>
          <a:noFill/>
        </p:spPr>
        <p:txBody>
          <a:bodyPr wrap="none" rtlCol="0">
            <a:spAutoFit/>
          </a:bodyPr>
          <a:lstStyle/>
          <a:p>
            <a:pPr marL="285750" indent="-285750">
              <a:buFont typeface="Arial" panose="020B0604020202020204" pitchFamily="34" charset="0"/>
              <a:buChar char="•"/>
            </a:pPr>
            <a:r>
              <a:rPr lang="en-US" dirty="0" smtClean="0"/>
              <a:t>Ask for membership details</a:t>
            </a:r>
          </a:p>
          <a:p>
            <a:pPr marL="285750" indent="-285750">
              <a:buFont typeface="Arial" panose="020B0604020202020204" pitchFamily="34" charset="0"/>
              <a:buChar char="•"/>
            </a:pPr>
            <a:r>
              <a:rPr lang="en-US" dirty="0" smtClean="0"/>
              <a:t>Delete membership record</a:t>
            </a:r>
          </a:p>
          <a:p>
            <a:pPr marL="285750" indent="-285750">
              <a:buFont typeface="Arial" panose="020B0604020202020204" pitchFamily="34" charset="0"/>
              <a:buChar char="•"/>
            </a:pPr>
            <a:r>
              <a:rPr lang="en-US" dirty="0" smtClean="0"/>
              <a:t>Print cheque</a:t>
            </a:r>
            <a:endParaRPr lang="en-US" dirty="0"/>
          </a:p>
        </p:txBody>
      </p:sp>
    </p:spTree>
    <p:extLst>
      <p:ext uri="{BB962C8B-B14F-4D97-AF65-F5344CB8AC3E}">
        <p14:creationId xmlns:p14="http://schemas.microsoft.com/office/powerpoint/2010/main" val="3697590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table for LMS</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0"/>
            <a:ext cx="8229600" cy="481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7855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SIMON’S DECISION MAKING PROCESS</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t>Simon describes the decision making process with a  four phase process of:</a:t>
            </a:r>
          </a:p>
          <a:p>
            <a:pPr algn="just"/>
            <a:r>
              <a:rPr lang="en-US" dirty="0" smtClean="0"/>
              <a:t>Intelligence phase: searching for conditions that call for decisions</a:t>
            </a:r>
          </a:p>
          <a:p>
            <a:pPr algn="just"/>
            <a:r>
              <a:rPr lang="en-US" dirty="0" smtClean="0"/>
              <a:t>Design phase: inventing, developing and analyzing possible course of action</a:t>
            </a:r>
          </a:p>
          <a:p>
            <a:pPr algn="just"/>
            <a:r>
              <a:rPr lang="en-US" dirty="0" smtClean="0"/>
              <a:t>Choice phase: selecting a course of action from those available</a:t>
            </a:r>
          </a:p>
          <a:p>
            <a:pPr algn="just"/>
            <a:r>
              <a:rPr lang="en-US" dirty="0" smtClean="0"/>
              <a:t>Implementation phase: once a proposed solution seems reasonable execution starts and result is either a success or failure</a:t>
            </a:r>
            <a:endParaRPr lang="en-US" dirty="0"/>
          </a:p>
        </p:txBody>
      </p:sp>
    </p:spTree>
    <p:extLst>
      <p:ext uri="{BB962C8B-B14F-4D97-AF65-F5344CB8AC3E}">
        <p14:creationId xmlns:p14="http://schemas.microsoft.com/office/powerpoint/2010/main" val="1515129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11" y="-146690"/>
            <a:ext cx="9067800" cy="388938"/>
          </a:xfrm>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a:xfrm>
            <a:off x="0" y="1"/>
            <a:ext cx="9126725" cy="6858000"/>
          </a:xfrm>
        </p:spPr>
        <p:txBody>
          <a:bodyPr/>
          <a:lstStyle/>
          <a:p>
            <a:pPr marL="0" indent="0" algn="ctr">
              <a:buNone/>
            </a:pPr>
            <a:endParaRPr lang="en-US" dirty="0"/>
          </a:p>
        </p:txBody>
      </p:sp>
      <p:sp>
        <p:nvSpPr>
          <p:cNvPr id="5" name="Rectangle 4"/>
          <p:cNvSpPr/>
          <p:nvPr/>
        </p:nvSpPr>
        <p:spPr>
          <a:xfrm>
            <a:off x="5177051" y="228600"/>
            <a:ext cx="3124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smtClean="0">
                <a:solidFill>
                  <a:srgbClr val="FF0000"/>
                </a:solidFill>
              </a:rPr>
              <a:t>Intelligence Phase</a:t>
            </a:r>
          </a:p>
          <a:p>
            <a:r>
              <a:rPr lang="en-US" dirty="0" smtClean="0"/>
              <a:t>Problem Identification</a:t>
            </a:r>
          </a:p>
          <a:p>
            <a:r>
              <a:rPr lang="en-US" dirty="0" smtClean="0"/>
              <a:t>Problem Classification</a:t>
            </a:r>
          </a:p>
          <a:p>
            <a:r>
              <a:rPr lang="en-US" dirty="0" smtClean="0"/>
              <a:t>Problem Decomposition</a:t>
            </a:r>
          </a:p>
          <a:p>
            <a:r>
              <a:rPr lang="en-US" dirty="0" smtClean="0"/>
              <a:t>Problem Ownership</a:t>
            </a:r>
            <a:endParaRPr lang="en-US" dirty="0"/>
          </a:p>
        </p:txBody>
      </p:sp>
      <p:sp>
        <p:nvSpPr>
          <p:cNvPr id="9" name="Rectangle 8"/>
          <p:cNvSpPr/>
          <p:nvPr/>
        </p:nvSpPr>
        <p:spPr>
          <a:xfrm>
            <a:off x="5169088" y="2438400"/>
            <a:ext cx="3119651" cy="15285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smtClean="0">
                <a:solidFill>
                  <a:srgbClr val="FF0000"/>
                </a:solidFill>
              </a:rPr>
              <a:t>Design Phase</a:t>
            </a:r>
          </a:p>
          <a:p>
            <a:r>
              <a:rPr lang="en-US" dirty="0" smtClean="0"/>
              <a:t>Formulate a model</a:t>
            </a:r>
          </a:p>
          <a:p>
            <a:r>
              <a:rPr lang="en-US" dirty="0" smtClean="0"/>
              <a:t>Set criteria for choice</a:t>
            </a:r>
          </a:p>
          <a:p>
            <a:r>
              <a:rPr lang="en-US" dirty="0" smtClean="0"/>
              <a:t>Search for alternatives</a:t>
            </a:r>
          </a:p>
          <a:p>
            <a:r>
              <a:rPr lang="en-US" dirty="0" smtClean="0"/>
              <a:t>Predict and measure outcomes</a:t>
            </a:r>
            <a:endParaRPr lang="en-US" dirty="0"/>
          </a:p>
        </p:txBody>
      </p:sp>
      <p:sp>
        <p:nvSpPr>
          <p:cNvPr id="4" name="Rectangle 3"/>
          <p:cNvSpPr/>
          <p:nvPr/>
        </p:nvSpPr>
        <p:spPr>
          <a:xfrm>
            <a:off x="5182737" y="4495800"/>
            <a:ext cx="311965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smtClean="0">
                <a:solidFill>
                  <a:srgbClr val="FF0000"/>
                </a:solidFill>
              </a:rPr>
              <a:t>Choice Phase</a:t>
            </a:r>
          </a:p>
          <a:p>
            <a:r>
              <a:rPr lang="en-US" dirty="0" smtClean="0">
                <a:solidFill>
                  <a:schemeClr val="bg1"/>
                </a:solidFill>
              </a:rPr>
              <a:t>Solution to the model</a:t>
            </a:r>
          </a:p>
          <a:p>
            <a:r>
              <a:rPr lang="en-US" dirty="0" smtClean="0">
                <a:solidFill>
                  <a:schemeClr val="bg1"/>
                </a:solidFill>
              </a:rPr>
              <a:t>Selection of best alternative</a:t>
            </a:r>
          </a:p>
          <a:p>
            <a:r>
              <a:rPr lang="en-US" dirty="0" smtClean="0">
                <a:solidFill>
                  <a:schemeClr val="bg1"/>
                </a:solidFill>
              </a:rPr>
              <a:t>Plan for implementation</a:t>
            </a:r>
            <a:endParaRPr lang="en-US" dirty="0">
              <a:solidFill>
                <a:schemeClr val="bg1"/>
              </a:solidFill>
            </a:endParaRPr>
          </a:p>
        </p:txBody>
      </p:sp>
      <p:cxnSp>
        <p:nvCxnSpPr>
          <p:cNvPr id="23" name="Straight Connector 22"/>
          <p:cNvCxnSpPr/>
          <p:nvPr/>
        </p:nvCxnSpPr>
        <p:spPr>
          <a:xfrm flipH="1">
            <a:off x="6772700" y="5718412"/>
            <a:ext cx="1136" cy="2286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4147210" y="5947012"/>
            <a:ext cx="2626626" cy="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1620101" y="5486400"/>
            <a:ext cx="2514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smtClean="0">
                <a:solidFill>
                  <a:srgbClr val="FF0000"/>
                </a:solidFill>
              </a:rPr>
              <a:t>Implementation Phase</a:t>
            </a:r>
            <a:endParaRPr lang="en-US" sz="2400" b="1" u="sng" dirty="0">
              <a:solidFill>
                <a:srgbClr val="FF0000"/>
              </a:solidFill>
            </a:endParaRPr>
          </a:p>
        </p:txBody>
      </p:sp>
      <p:cxnSp>
        <p:nvCxnSpPr>
          <p:cNvPr id="28" name="Straight Arrow Connector 27"/>
          <p:cNvCxnSpPr/>
          <p:nvPr/>
        </p:nvCxnSpPr>
        <p:spPr>
          <a:xfrm>
            <a:off x="6728913" y="3966949"/>
            <a:ext cx="0" cy="52885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6741426" y="1828800"/>
            <a:ext cx="0" cy="609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6" idx="1"/>
          </p:cNvCxnSpPr>
          <p:nvPr/>
        </p:nvCxnSpPr>
        <p:spPr>
          <a:xfrm flipH="1">
            <a:off x="1018750" y="5943600"/>
            <a:ext cx="601351"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66" idx="2"/>
          </p:cNvCxnSpPr>
          <p:nvPr/>
        </p:nvCxnSpPr>
        <p:spPr>
          <a:xfrm flipV="1">
            <a:off x="1018750" y="1545609"/>
            <a:ext cx="0" cy="439799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1524000" y="1088409"/>
            <a:ext cx="3653051" cy="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868305" y="6400800"/>
            <a:ext cx="0" cy="23201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147210" y="6263480"/>
            <a:ext cx="815031" cy="369332"/>
          </a:xfrm>
          <a:prstGeom prst="rect">
            <a:avLst/>
          </a:prstGeom>
          <a:noFill/>
        </p:spPr>
        <p:txBody>
          <a:bodyPr wrap="none" rtlCol="0">
            <a:spAutoFit/>
          </a:bodyPr>
          <a:lstStyle/>
          <a:p>
            <a:r>
              <a:rPr lang="en-US" dirty="0" smtClean="0"/>
              <a:t>Failure</a:t>
            </a:r>
            <a:endParaRPr lang="en-US" dirty="0"/>
          </a:p>
        </p:txBody>
      </p:sp>
      <p:sp>
        <p:nvSpPr>
          <p:cNvPr id="50" name="TextBox 49"/>
          <p:cNvSpPr txBox="1"/>
          <p:nvPr/>
        </p:nvSpPr>
        <p:spPr>
          <a:xfrm>
            <a:off x="6934200" y="1948934"/>
            <a:ext cx="2003625" cy="369332"/>
          </a:xfrm>
          <a:prstGeom prst="rect">
            <a:avLst/>
          </a:prstGeom>
          <a:noFill/>
        </p:spPr>
        <p:txBody>
          <a:bodyPr wrap="none" rtlCol="0">
            <a:spAutoFit/>
          </a:bodyPr>
          <a:lstStyle/>
          <a:p>
            <a:r>
              <a:rPr lang="en-US" dirty="0" smtClean="0"/>
              <a:t>Problem Statement</a:t>
            </a:r>
            <a:endParaRPr lang="en-US" dirty="0"/>
          </a:p>
        </p:txBody>
      </p:sp>
      <p:sp>
        <p:nvSpPr>
          <p:cNvPr id="51" name="TextBox 50"/>
          <p:cNvSpPr txBox="1"/>
          <p:nvPr/>
        </p:nvSpPr>
        <p:spPr>
          <a:xfrm>
            <a:off x="6902355" y="4046708"/>
            <a:ext cx="1307922" cy="369332"/>
          </a:xfrm>
          <a:prstGeom prst="rect">
            <a:avLst/>
          </a:prstGeom>
          <a:noFill/>
        </p:spPr>
        <p:txBody>
          <a:bodyPr wrap="none" rtlCol="0">
            <a:spAutoFit/>
          </a:bodyPr>
          <a:lstStyle/>
          <a:p>
            <a:r>
              <a:rPr lang="en-US" dirty="0" smtClean="0"/>
              <a:t>Alternatives</a:t>
            </a:r>
            <a:endParaRPr lang="en-US" dirty="0"/>
          </a:p>
        </p:txBody>
      </p:sp>
      <p:sp>
        <p:nvSpPr>
          <p:cNvPr id="52" name="TextBox 51"/>
          <p:cNvSpPr txBox="1"/>
          <p:nvPr/>
        </p:nvSpPr>
        <p:spPr>
          <a:xfrm>
            <a:off x="6864824" y="5832712"/>
            <a:ext cx="960519" cy="369332"/>
          </a:xfrm>
          <a:prstGeom prst="rect">
            <a:avLst/>
          </a:prstGeom>
          <a:noFill/>
        </p:spPr>
        <p:txBody>
          <a:bodyPr wrap="none" rtlCol="0">
            <a:spAutoFit/>
          </a:bodyPr>
          <a:lstStyle/>
          <a:p>
            <a:r>
              <a:rPr lang="en-US" dirty="0" smtClean="0"/>
              <a:t>Solution</a:t>
            </a:r>
            <a:endParaRPr lang="en-US" dirty="0"/>
          </a:p>
        </p:txBody>
      </p:sp>
      <p:cxnSp>
        <p:nvCxnSpPr>
          <p:cNvPr id="54" name="Straight Connector 53"/>
          <p:cNvCxnSpPr/>
          <p:nvPr/>
        </p:nvCxnSpPr>
        <p:spPr>
          <a:xfrm>
            <a:off x="2877401" y="6632812"/>
            <a:ext cx="606042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8937825" y="1028700"/>
            <a:ext cx="0" cy="560411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endCxn id="5" idx="3"/>
          </p:cNvCxnSpPr>
          <p:nvPr/>
        </p:nvCxnSpPr>
        <p:spPr>
          <a:xfrm flipH="1">
            <a:off x="8301251" y="1028700"/>
            <a:ext cx="636574"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8302387" y="3202674"/>
            <a:ext cx="635438" cy="0"/>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8302387" y="5105400"/>
            <a:ext cx="635438" cy="0"/>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sp>
        <p:nvSpPr>
          <p:cNvPr id="66" name="Rounded Rectangle 65"/>
          <p:cNvSpPr/>
          <p:nvPr/>
        </p:nvSpPr>
        <p:spPr>
          <a:xfrm>
            <a:off x="513499" y="631209"/>
            <a:ext cx="101050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Reality</a:t>
            </a:r>
            <a:endParaRPr lang="en-US" b="1" dirty="0">
              <a:solidFill>
                <a:srgbClr val="FF0000"/>
              </a:solidFill>
            </a:endParaRPr>
          </a:p>
        </p:txBody>
      </p:sp>
      <p:sp>
        <p:nvSpPr>
          <p:cNvPr id="70" name="TextBox 69"/>
          <p:cNvSpPr txBox="1"/>
          <p:nvPr/>
        </p:nvSpPr>
        <p:spPr>
          <a:xfrm>
            <a:off x="62093" y="3461424"/>
            <a:ext cx="902811" cy="369332"/>
          </a:xfrm>
          <a:prstGeom prst="rect">
            <a:avLst/>
          </a:prstGeom>
          <a:noFill/>
        </p:spPr>
        <p:txBody>
          <a:bodyPr wrap="none" rtlCol="0">
            <a:spAutoFit/>
          </a:bodyPr>
          <a:lstStyle/>
          <a:p>
            <a:r>
              <a:rPr lang="en-US" dirty="0" smtClean="0"/>
              <a:t>Success</a:t>
            </a:r>
            <a:endParaRPr lang="en-US" dirty="0"/>
          </a:p>
        </p:txBody>
      </p:sp>
      <p:cxnSp>
        <p:nvCxnSpPr>
          <p:cNvPr id="72" name="Straight Connector 71"/>
          <p:cNvCxnSpPr>
            <a:stCxn id="9" idx="1"/>
          </p:cNvCxnSpPr>
          <p:nvPr/>
        </p:nvCxnSpPr>
        <p:spPr>
          <a:xfrm flipH="1" flipV="1">
            <a:off x="1524000" y="3202674"/>
            <a:ext cx="3645088" cy="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1524000" y="1447800"/>
            <a:ext cx="0" cy="175487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4" idx="1"/>
          </p:cNvCxnSpPr>
          <p:nvPr/>
        </p:nvCxnSpPr>
        <p:spPr>
          <a:xfrm flipH="1">
            <a:off x="1319425" y="5105400"/>
            <a:ext cx="386331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V="1">
            <a:off x="1319425" y="1545609"/>
            <a:ext cx="0" cy="355979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749624" y="2713630"/>
            <a:ext cx="2385077" cy="369332"/>
          </a:xfrm>
          <a:prstGeom prst="rect">
            <a:avLst/>
          </a:prstGeom>
          <a:noFill/>
        </p:spPr>
        <p:txBody>
          <a:bodyPr wrap="none" rtlCol="0">
            <a:spAutoFit/>
          </a:bodyPr>
          <a:lstStyle/>
          <a:p>
            <a:r>
              <a:rPr lang="en-US" dirty="0" smtClean="0"/>
              <a:t>Validation of the model</a:t>
            </a:r>
            <a:endParaRPr lang="en-US" dirty="0"/>
          </a:p>
        </p:txBody>
      </p:sp>
      <p:sp>
        <p:nvSpPr>
          <p:cNvPr id="80" name="TextBox 79"/>
          <p:cNvSpPr txBox="1"/>
          <p:nvPr/>
        </p:nvSpPr>
        <p:spPr>
          <a:xfrm>
            <a:off x="1757585" y="4416040"/>
            <a:ext cx="2247988" cy="646331"/>
          </a:xfrm>
          <a:prstGeom prst="rect">
            <a:avLst/>
          </a:prstGeom>
          <a:noFill/>
        </p:spPr>
        <p:txBody>
          <a:bodyPr wrap="none" rtlCol="0">
            <a:spAutoFit/>
          </a:bodyPr>
          <a:lstStyle/>
          <a:p>
            <a:r>
              <a:rPr lang="en-US" dirty="0" smtClean="0"/>
              <a:t>Verification, testing of</a:t>
            </a:r>
          </a:p>
          <a:p>
            <a:r>
              <a:rPr lang="en-US" dirty="0" smtClean="0"/>
              <a:t>Proposed solution</a:t>
            </a:r>
            <a:endParaRPr lang="en-US" dirty="0"/>
          </a:p>
        </p:txBody>
      </p:sp>
      <p:sp>
        <p:nvSpPr>
          <p:cNvPr id="81" name="TextBox 80"/>
          <p:cNvSpPr txBox="1"/>
          <p:nvPr/>
        </p:nvSpPr>
        <p:spPr>
          <a:xfrm>
            <a:off x="2868305" y="659368"/>
            <a:ext cx="1456617" cy="369332"/>
          </a:xfrm>
          <a:prstGeom prst="rect">
            <a:avLst/>
          </a:prstGeom>
          <a:noFill/>
        </p:spPr>
        <p:txBody>
          <a:bodyPr wrap="none" rtlCol="0">
            <a:spAutoFit/>
          </a:bodyPr>
          <a:lstStyle/>
          <a:p>
            <a:r>
              <a:rPr lang="en-US" dirty="0" smtClean="0"/>
              <a:t>Simplification</a:t>
            </a:r>
            <a:endParaRPr lang="en-US" dirty="0"/>
          </a:p>
        </p:txBody>
      </p:sp>
      <p:sp>
        <p:nvSpPr>
          <p:cNvPr id="82" name="TextBox 81"/>
          <p:cNvSpPr txBox="1"/>
          <p:nvPr/>
        </p:nvSpPr>
        <p:spPr>
          <a:xfrm>
            <a:off x="2868305" y="1176277"/>
            <a:ext cx="1387496" cy="369332"/>
          </a:xfrm>
          <a:prstGeom prst="rect">
            <a:avLst/>
          </a:prstGeom>
          <a:noFill/>
        </p:spPr>
        <p:txBody>
          <a:bodyPr wrap="none" rtlCol="0">
            <a:spAutoFit/>
          </a:bodyPr>
          <a:lstStyle/>
          <a:p>
            <a:r>
              <a:rPr lang="en-US" dirty="0" smtClean="0"/>
              <a:t>Assumptions</a:t>
            </a:r>
            <a:endParaRPr lang="en-US" dirty="0"/>
          </a:p>
        </p:txBody>
      </p:sp>
    </p:spTree>
    <p:extLst>
      <p:ext uri="{BB962C8B-B14F-4D97-AF65-F5344CB8AC3E}">
        <p14:creationId xmlns:p14="http://schemas.microsoft.com/office/powerpoint/2010/main" val="1193996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fade">
                                      <p:cBhvr>
                                        <p:cTn id="7" dur="1000"/>
                                        <p:tgtEl>
                                          <p:spTgt spid="66"/>
                                        </p:tgtEl>
                                      </p:cBhvr>
                                    </p:animEffect>
                                    <p:anim calcmode="lin" valueType="num">
                                      <p:cBhvr>
                                        <p:cTn id="8" dur="1000" fill="hold"/>
                                        <p:tgtEl>
                                          <p:spTgt spid="66"/>
                                        </p:tgtEl>
                                        <p:attrNameLst>
                                          <p:attrName>ppt_x</p:attrName>
                                        </p:attrNameLst>
                                      </p:cBhvr>
                                      <p:tavLst>
                                        <p:tav tm="0">
                                          <p:val>
                                            <p:strVal val="#ppt_x"/>
                                          </p:val>
                                        </p:tav>
                                        <p:tav tm="100000">
                                          <p:val>
                                            <p:strVal val="#ppt_x"/>
                                          </p:val>
                                        </p:tav>
                                      </p:tavLst>
                                    </p:anim>
                                    <p:anim calcmode="lin" valueType="num">
                                      <p:cBhvr>
                                        <p:cTn id="9"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1000"/>
                                        <p:tgtEl>
                                          <p:spTgt spid="26"/>
                                        </p:tgtEl>
                                      </p:cBhvr>
                                    </p:animEffect>
                                    <p:anim calcmode="lin" valueType="num">
                                      <p:cBhvr>
                                        <p:cTn id="36" dur="1000" fill="hold"/>
                                        <p:tgtEl>
                                          <p:spTgt spid="26"/>
                                        </p:tgtEl>
                                        <p:attrNameLst>
                                          <p:attrName>ppt_x</p:attrName>
                                        </p:attrNameLst>
                                      </p:cBhvr>
                                      <p:tavLst>
                                        <p:tav tm="0">
                                          <p:val>
                                            <p:strVal val="#ppt_x"/>
                                          </p:val>
                                        </p:tav>
                                        <p:tav tm="100000">
                                          <p:val>
                                            <p:strVal val="#ppt_x"/>
                                          </p:val>
                                        </p:tav>
                                      </p:tavLst>
                                    </p:anim>
                                    <p:anim calcmode="lin" valueType="num">
                                      <p:cBhvr>
                                        <p:cTn id="3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fade">
                                      <p:cBhvr>
                                        <p:cTn id="42" dur="1000"/>
                                        <p:tgtEl>
                                          <p:spTgt spid="40"/>
                                        </p:tgtEl>
                                      </p:cBhvr>
                                    </p:animEffect>
                                    <p:anim calcmode="lin" valueType="num">
                                      <p:cBhvr>
                                        <p:cTn id="43" dur="1000" fill="hold"/>
                                        <p:tgtEl>
                                          <p:spTgt spid="40"/>
                                        </p:tgtEl>
                                        <p:attrNameLst>
                                          <p:attrName>ppt_x</p:attrName>
                                        </p:attrNameLst>
                                      </p:cBhvr>
                                      <p:tavLst>
                                        <p:tav tm="0">
                                          <p:val>
                                            <p:strVal val="#ppt_x"/>
                                          </p:val>
                                        </p:tav>
                                        <p:tav tm="100000">
                                          <p:val>
                                            <p:strVal val="#ppt_x"/>
                                          </p:val>
                                        </p:tav>
                                      </p:tavLst>
                                    </p:anim>
                                    <p:anim calcmode="lin" valueType="num">
                                      <p:cBhvr>
                                        <p:cTn id="44" dur="1000" fill="hold"/>
                                        <p:tgtEl>
                                          <p:spTgt spid="40"/>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81"/>
                                        </p:tgtEl>
                                        <p:attrNameLst>
                                          <p:attrName>style.visibility</p:attrName>
                                        </p:attrNameLst>
                                      </p:cBhvr>
                                      <p:to>
                                        <p:strVal val="visible"/>
                                      </p:to>
                                    </p:set>
                                    <p:animEffect transition="in" filter="fade">
                                      <p:cBhvr>
                                        <p:cTn id="47" dur="1000"/>
                                        <p:tgtEl>
                                          <p:spTgt spid="81"/>
                                        </p:tgtEl>
                                      </p:cBhvr>
                                    </p:animEffect>
                                    <p:anim calcmode="lin" valueType="num">
                                      <p:cBhvr>
                                        <p:cTn id="48" dur="1000" fill="hold"/>
                                        <p:tgtEl>
                                          <p:spTgt spid="81"/>
                                        </p:tgtEl>
                                        <p:attrNameLst>
                                          <p:attrName>ppt_x</p:attrName>
                                        </p:attrNameLst>
                                      </p:cBhvr>
                                      <p:tavLst>
                                        <p:tav tm="0">
                                          <p:val>
                                            <p:strVal val="#ppt_x"/>
                                          </p:val>
                                        </p:tav>
                                        <p:tav tm="100000">
                                          <p:val>
                                            <p:strVal val="#ppt_x"/>
                                          </p:val>
                                        </p:tav>
                                      </p:tavLst>
                                    </p:anim>
                                    <p:anim calcmode="lin" valueType="num">
                                      <p:cBhvr>
                                        <p:cTn id="49" dur="1000" fill="hold"/>
                                        <p:tgtEl>
                                          <p:spTgt spid="81"/>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82"/>
                                        </p:tgtEl>
                                        <p:attrNameLst>
                                          <p:attrName>style.visibility</p:attrName>
                                        </p:attrNameLst>
                                      </p:cBhvr>
                                      <p:to>
                                        <p:strVal val="visible"/>
                                      </p:to>
                                    </p:set>
                                    <p:animEffect transition="in" filter="fade">
                                      <p:cBhvr>
                                        <p:cTn id="52" dur="1000"/>
                                        <p:tgtEl>
                                          <p:spTgt spid="82"/>
                                        </p:tgtEl>
                                      </p:cBhvr>
                                    </p:animEffect>
                                    <p:anim calcmode="lin" valueType="num">
                                      <p:cBhvr>
                                        <p:cTn id="53" dur="1000" fill="hold"/>
                                        <p:tgtEl>
                                          <p:spTgt spid="82"/>
                                        </p:tgtEl>
                                        <p:attrNameLst>
                                          <p:attrName>ppt_x</p:attrName>
                                        </p:attrNameLst>
                                      </p:cBhvr>
                                      <p:tavLst>
                                        <p:tav tm="0">
                                          <p:val>
                                            <p:strVal val="#ppt_x"/>
                                          </p:val>
                                        </p:tav>
                                        <p:tav tm="100000">
                                          <p:val>
                                            <p:strVal val="#ppt_x"/>
                                          </p:val>
                                        </p:tav>
                                      </p:tavLst>
                                    </p:anim>
                                    <p:anim calcmode="lin" valueType="num">
                                      <p:cBhvr>
                                        <p:cTn id="54"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1000"/>
                                        <p:tgtEl>
                                          <p:spTgt spid="30"/>
                                        </p:tgtEl>
                                      </p:cBhvr>
                                    </p:animEffect>
                                    <p:anim calcmode="lin" valueType="num">
                                      <p:cBhvr>
                                        <p:cTn id="60" dur="1000" fill="hold"/>
                                        <p:tgtEl>
                                          <p:spTgt spid="30"/>
                                        </p:tgtEl>
                                        <p:attrNameLst>
                                          <p:attrName>ppt_x</p:attrName>
                                        </p:attrNameLst>
                                      </p:cBhvr>
                                      <p:tavLst>
                                        <p:tav tm="0">
                                          <p:val>
                                            <p:strVal val="#ppt_x"/>
                                          </p:val>
                                        </p:tav>
                                        <p:tav tm="100000">
                                          <p:val>
                                            <p:strVal val="#ppt_x"/>
                                          </p:val>
                                        </p:tav>
                                      </p:tavLst>
                                    </p:anim>
                                    <p:anim calcmode="lin" valueType="num">
                                      <p:cBhvr>
                                        <p:cTn id="61" dur="1000" fill="hold"/>
                                        <p:tgtEl>
                                          <p:spTgt spid="30"/>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fade">
                                      <p:cBhvr>
                                        <p:cTn id="64" dur="1000"/>
                                        <p:tgtEl>
                                          <p:spTgt spid="50"/>
                                        </p:tgtEl>
                                      </p:cBhvr>
                                    </p:animEffect>
                                    <p:anim calcmode="lin" valueType="num">
                                      <p:cBhvr>
                                        <p:cTn id="65" dur="1000" fill="hold"/>
                                        <p:tgtEl>
                                          <p:spTgt spid="50"/>
                                        </p:tgtEl>
                                        <p:attrNameLst>
                                          <p:attrName>ppt_x</p:attrName>
                                        </p:attrNameLst>
                                      </p:cBhvr>
                                      <p:tavLst>
                                        <p:tav tm="0">
                                          <p:val>
                                            <p:strVal val="#ppt_x"/>
                                          </p:val>
                                        </p:tav>
                                        <p:tav tm="100000">
                                          <p:val>
                                            <p:strVal val="#ppt_x"/>
                                          </p:val>
                                        </p:tav>
                                      </p:tavLst>
                                    </p:anim>
                                    <p:anim calcmode="lin" valueType="num">
                                      <p:cBhvr>
                                        <p:cTn id="66"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fade">
                                      <p:cBhvr>
                                        <p:cTn id="71" dur="1000"/>
                                        <p:tgtEl>
                                          <p:spTgt spid="28"/>
                                        </p:tgtEl>
                                      </p:cBhvr>
                                    </p:animEffect>
                                    <p:anim calcmode="lin" valueType="num">
                                      <p:cBhvr>
                                        <p:cTn id="72" dur="1000" fill="hold"/>
                                        <p:tgtEl>
                                          <p:spTgt spid="28"/>
                                        </p:tgtEl>
                                        <p:attrNameLst>
                                          <p:attrName>ppt_x</p:attrName>
                                        </p:attrNameLst>
                                      </p:cBhvr>
                                      <p:tavLst>
                                        <p:tav tm="0">
                                          <p:val>
                                            <p:strVal val="#ppt_x"/>
                                          </p:val>
                                        </p:tav>
                                        <p:tav tm="100000">
                                          <p:val>
                                            <p:strVal val="#ppt_x"/>
                                          </p:val>
                                        </p:tav>
                                      </p:tavLst>
                                    </p:anim>
                                    <p:anim calcmode="lin" valueType="num">
                                      <p:cBhvr>
                                        <p:cTn id="73" dur="1000" fill="hold"/>
                                        <p:tgtEl>
                                          <p:spTgt spid="28"/>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51"/>
                                        </p:tgtEl>
                                        <p:attrNameLst>
                                          <p:attrName>style.visibility</p:attrName>
                                        </p:attrNameLst>
                                      </p:cBhvr>
                                      <p:to>
                                        <p:strVal val="visible"/>
                                      </p:to>
                                    </p:set>
                                    <p:animEffect transition="in" filter="fade">
                                      <p:cBhvr>
                                        <p:cTn id="76" dur="1000"/>
                                        <p:tgtEl>
                                          <p:spTgt spid="51"/>
                                        </p:tgtEl>
                                      </p:cBhvr>
                                    </p:animEffect>
                                    <p:anim calcmode="lin" valueType="num">
                                      <p:cBhvr>
                                        <p:cTn id="77" dur="1000" fill="hold"/>
                                        <p:tgtEl>
                                          <p:spTgt spid="51"/>
                                        </p:tgtEl>
                                        <p:attrNameLst>
                                          <p:attrName>ppt_x</p:attrName>
                                        </p:attrNameLst>
                                      </p:cBhvr>
                                      <p:tavLst>
                                        <p:tav tm="0">
                                          <p:val>
                                            <p:strVal val="#ppt_x"/>
                                          </p:val>
                                        </p:tav>
                                        <p:tav tm="100000">
                                          <p:val>
                                            <p:strVal val="#ppt_x"/>
                                          </p:val>
                                        </p:tav>
                                      </p:tavLst>
                                    </p:anim>
                                    <p:anim calcmode="lin" valueType="num">
                                      <p:cBhvr>
                                        <p:cTn id="78"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fade">
                                      <p:cBhvr>
                                        <p:cTn id="83" dur="1000"/>
                                        <p:tgtEl>
                                          <p:spTgt spid="25"/>
                                        </p:tgtEl>
                                      </p:cBhvr>
                                    </p:animEffect>
                                    <p:anim calcmode="lin" valueType="num">
                                      <p:cBhvr>
                                        <p:cTn id="84" dur="1000" fill="hold"/>
                                        <p:tgtEl>
                                          <p:spTgt spid="25"/>
                                        </p:tgtEl>
                                        <p:attrNameLst>
                                          <p:attrName>ppt_x</p:attrName>
                                        </p:attrNameLst>
                                      </p:cBhvr>
                                      <p:tavLst>
                                        <p:tav tm="0">
                                          <p:val>
                                            <p:strVal val="#ppt_x"/>
                                          </p:val>
                                        </p:tav>
                                        <p:tav tm="100000">
                                          <p:val>
                                            <p:strVal val="#ppt_x"/>
                                          </p:val>
                                        </p:tav>
                                      </p:tavLst>
                                    </p:anim>
                                    <p:anim calcmode="lin" valueType="num">
                                      <p:cBhvr>
                                        <p:cTn id="85" dur="1000" fill="hold"/>
                                        <p:tgtEl>
                                          <p:spTgt spid="25"/>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52"/>
                                        </p:tgtEl>
                                        <p:attrNameLst>
                                          <p:attrName>style.visibility</p:attrName>
                                        </p:attrNameLst>
                                      </p:cBhvr>
                                      <p:to>
                                        <p:strVal val="visible"/>
                                      </p:to>
                                    </p:set>
                                    <p:animEffect transition="in" filter="fade">
                                      <p:cBhvr>
                                        <p:cTn id="88" dur="1000"/>
                                        <p:tgtEl>
                                          <p:spTgt spid="52"/>
                                        </p:tgtEl>
                                      </p:cBhvr>
                                    </p:animEffect>
                                    <p:anim calcmode="lin" valueType="num">
                                      <p:cBhvr>
                                        <p:cTn id="89" dur="1000" fill="hold"/>
                                        <p:tgtEl>
                                          <p:spTgt spid="52"/>
                                        </p:tgtEl>
                                        <p:attrNameLst>
                                          <p:attrName>ppt_x</p:attrName>
                                        </p:attrNameLst>
                                      </p:cBhvr>
                                      <p:tavLst>
                                        <p:tav tm="0">
                                          <p:val>
                                            <p:strVal val="#ppt_x"/>
                                          </p:val>
                                        </p:tav>
                                        <p:tav tm="100000">
                                          <p:val>
                                            <p:strVal val="#ppt_x"/>
                                          </p:val>
                                        </p:tav>
                                      </p:tavLst>
                                    </p:anim>
                                    <p:anim calcmode="lin" valueType="num">
                                      <p:cBhvr>
                                        <p:cTn id="90"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nodeType="click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fade">
                                      <p:cBhvr>
                                        <p:cTn id="95" dur="1000"/>
                                        <p:tgtEl>
                                          <p:spTgt spid="34"/>
                                        </p:tgtEl>
                                      </p:cBhvr>
                                    </p:animEffect>
                                    <p:anim calcmode="lin" valueType="num">
                                      <p:cBhvr>
                                        <p:cTn id="96" dur="1000" fill="hold"/>
                                        <p:tgtEl>
                                          <p:spTgt spid="34"/>
                                        </p:tgtEl>
                                        <p:attrNameLst>
                                          <p:attrName>ppt_x</p:attrName>
                                        </p:attrNameLst>
                                      </p:cBhvr>
                                      <p:tavLst>
                                        <p:tav tm="0">
                                          <p:val>
                                            <p:strVal val="#ppt_x"/>
                                          </p:val>
                                        </p:tav>
                                        <p:tav tm="100000">
                                          <p:val>
                                            <p:strVal val="#ppt_x"/>
                                          </p:val>
                                        </p:tav>
                                      </p:tavLst>
                                    </p:anim>
                                    <p:anim calcmode="lin" valueType="num">
                                      <p:cBhvr>
                                        <p:cTn id="97" dur="1000" fill="hold"/>
                                        <p:tgtEl>
                                          <p:spTgt spid="34"/>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70"/>
                                        </p:tgtEl>
                                        <p:attrNameLst>
                                          <p:attrName>style.visibility</p:attrName>
                                        </p:attrNameLst>
                                      </p:cBhvr>
                                      <p:to>
                                        <p:strVal val="visible"/>
                                      </p:to>
                                    </p:set>
                                    <p:animEffect transition="in" filter="fade">
                                      <p:cBhvr>
                                        <p:cTn id="100" dur="1000"/>
                                        <p:tgtEl>
                                          <p:spTgt spid="70"/>
                                        </p:tgtEl>
                                      </p:cBhvr>
                                    </p:animEffect>
                                    <p:anim calcmode="lin" valueType="num">
                                      <p:cBhvr>
                                        <p:cTn id="101" dur="1000" fill="hold"/>
                                        <p:tgtEl>
                                          <p:spTgt spid="70"/>
                                        </p:tgtEl>
                                        <p:attrNameLst>
                                          <p:attrName>ppt_x</p:attrName>
                                        </p:attrNameLst>
                                      </p:cBhvr>
                                      <p:tavLst>
                                        <p:tav tm="0">
                                          <p:val>
                                            <p:strVal val="#ppt_x"/>
                                          </p:val>
                                        </p:tav>
                                        <p:tav tm="100000">
                                          <p:val>
                                            <p:strVal val="#ppt_x"/>
                                          </p:val>
                                        </p:tav>
                                      </p:tavLst>
                                    </p:anim>
                                    <p:anim calcmode="lin" valueType="num">
                                      <p:cBhvr>
                                        <p:cTn id="102" dur="1000" fill="hold"/>
                                        <p:tgtEl>
                                          <p:spTgt spid="70"/>
                                        </p:tgtEl>
                                        <p:attrNameLst>
                                          <p:attrName>ppt_y</p:attrName>
                                        </p:attrNameLst>
                                      </p:cBhvr>
                                      <p:tavLst>
                                        <p:tav tm="0">
                                          <p:val>
                                            <p:strVal val="#ppt_y+.1"/>
                                          </p:val>
                                        </p:tav>
                                        <p:tav tm="100000">
                                          <p:val>
                                            <p:strVal val="#ppt_y"/>
                                          </p:val>
                                        </p:tav>
                                      </p:tavLst>
                                    </p:anim>
                                  </p:childTnLst>
                                </p:cTn>
                              </p:par>
                              <p:par>
                                <p:cTn id="103" presetID="42" presetClass="entr" presetSubtype="0" fill="hold" nodeType="with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fade">
                                      <p:cBhvr>
                                        <p:cTn id="105" dur="1000"/>
                                        <p:tgtEl>
                                          <p:spTgt spid="36"/>
                                        </p:tgtEl>
                                      </p:cBhvr>
                                    </p:animEffect>
                                    <p:anim calcmode="lin" valueType="num">
                                      <p:cBhvr>
                                        <p:cTn id="106" dur="1000" fill="hold"/>
                                        <p:tgtEl>
                                          <p:spTgt spid="36"/>
                                        </p:tgtEl>
                                        <p:attrNameLst>
                                          <p:attrName>ppt_x</p:attrName>
                                        </p:attrNameLst>
                                      </p:cBhvr>
                                      <p:tavLst>
                                        <p:tav tm="0">
                                          <p:val>
                                            <p:strVal val="#ppt_x"/>
                                          </p:val>
                                        </p:tav>
                                        <p:tav tm="100000">
                                          <p:val>
                                            <p:strVal val="#ppt_x"/>
                                          </p:val>
                                        </p:tav>
                                      </p:tavLst>
                                    </p:anim>
                                    <p:anim calcmode="lin" valueType="num">
                                      <p:cBhvr>
                                        <p:cTn id="10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43"/>
                                        </p:tgtEl>
                                        <p:attrNameLst>
                                          <p:attrName>style.visibility</p:attrName>
                                        </p:attrNameLst>
                                      </p:cBhvr>
                                      <p:to>
                                        <p:strVal val="visible"/>
                                      </p:to>
                                    </p:set>
                                    <p:animEffect transition="in" filter="fade">
                                      <p:cBhvr>
                                        <p:cTn id="112" dur="1000"/>
                                        <p:tgtEl>
                                          <p:spTgt spid="43"/>
                                        </p:tgtEl>
                                      </p:cBhvr>
                                    </p:animEffect>
                                    <p:anim calcmode="lin" valueType="num">
                                      <p:cBhvr>
                                        <p:cTn id="113" dur="1000" fill="hold"/>
                                        <p:tgtEl>
                                          <p:spTgt spid="43"/>
                                        </p:tgtEl>
                                        <p:attrNameLst>
                                          <p:attrName>ppt_x</p:attrName>
                                        </p:attrNameLst>
                                      </p:cBhvr>
                                      <p:tavLst>
                                        <p:tav tm="0">
                                          <p:val>
                                            <p:strVal val="#ppt_x"/>
                                          </p:val>
                                        </p:tav>
                                        <p:tav tm="100000">
                                          <p:val>
                                            <p:strVal val="#ppt_x"/>
                                          </p:val>
                                        </p:tav>
                                      </p:tavLst>
                                    </p:anim>
                                    <p:anim calcmode="lin" valueType="num">
                                      <p:cBhvr>
                                        <p:cTn id="114" dur="1000" fill="hold"/>
                                        <p:tgtEl>
                                          <p:spTgt spid="43"/>
                                        </p:tgtEl>
                                        <p:attrNameLst>
                                          <p:attrName>ppt_y</p:attrName>
                                        </p:attrNameLst>
                                      </p:cBhvr>
                                      <p:tavLst>
                                        <p:tav tm="0">
                                          <p:val>
                                            <p:strVal val="#ppt_y+.1"/>
                                          </p:val>
                                        </p:tav>
                                        <p:tav tm="100000">
                                          <p:val>
                                            <p:strVal val="#ppt_y"/>
                                          </p:val>
                                        </p:tav>
                                      </p:tavLst>
                                    </p:anim>
                                  </p:childTnLst>
                                </p:cTn>
                              </p:par>
                              <p:par>
                                <p:cTn id="115" presetID="42" presetClass="entr" presetSubtype="0" fill="hold" nodeType="withEffect">
                                  <p:stCondLst>
                                    <p:cond delay="0"/>
                                  </p:stCondLst>
                                  <p:childTnLst>
                                    <p:set>
                                      <p:cBhvr>
                                        <p:cTn id="116" dur="1" fill="hold">
                                          <p:stCondLst>
                                            <p:cond delay="0"/>
                                          </p:stCondLst>
                                        </p:cTn>
                                        <p:tgtEl>
                                          <p:spTgt spid="54"/>
                                        </p:tgtEl>
                                        <p:attrNameLst>
                                          <p:attrName>style.visibility</p:attrName>
                                        </p:attrNameLst>
                                      </p:cBhvr>
                                      <p:to>
                                        <p:strVal val="visible"/>
                                      </p:to>
                                    </p:set>
                                    <p:animEffect transition="in" filter="fade">
                                      <p:cBhvr>
                                        <p:cTn id="117" dur="1000"/>
                                        <p:tgtEl>
                                          <p:spTgt spid="54"/>
                                        </p:tgtEl>
                                      </p:cBhvr>
                                    </p:animEffect>
                                    <p:anim calcmode="lin" valueType="num">
                                      <p:cBhvr>
                                        <p:cTn id="118" dur="1000" fill="hold"/>
                                        <p:tgtEl>
                                          <p:spTgt spid="54"/>
                                        </p:tgtEl>
                                        <p:attrNameLst>
                                          <p:attrName>ppt_x</p:attrName>
                                        </p:attrNameLst>
                                      </p:cBhvr>
                                      <p:tavLst>
                                        <p:tav tm="0">
                                          <p:val>
                                            <p:strVal val="#ppt_x"/>
                                          </p:val>
                                        </p:tav>
                                        <p:tav tm="100000">
                                          <p:val>
                                            <p:strVal val="#ppt_x"/>
                                          </p:val>
                                        </p:tav>
                                      </p:tavLst>
                                    </p:anim>
                                    <p:anim calcmode="lin" valueType="num">
                                      <p:cBhvr>
                                        <p:cTn id="119" dur="1000" fill="hold"/>
                                        <p:tgtEl>
                                          <p:spTgt spid="54"/>
                                        </p:tgtEl>
                                        <p:attrNameLst>
                                          <p:attrName>ppt_y</p:attrName>
                                        </p:attrNameLst>
                                      </p:cBhvr>
                                      <p:tavLst>
                                        <p:tav tm="0">
                                          <p:val>
                                            <p:strVal val="#ppt_y+.1"/>
                                          </p:val>
                                        </p:tav>
                                        <p:tav tm="100000">
                                          <p:val>
                                            <p:strVal val="#ppt_y"/>
                                          </p:val>
                                        </p:tav>
                                      </p:tavLst>
                                    </p:anim>
                                  </p:childTnLst>
                                </p:cTn>
                              </p:par>
                              <p:par>
                                <p:cTn id="120" presetID="42" presetClass="entr" presetSubtype="0" fill="hold" nodeType="withEffect">
                                  <p:stCondLst>
                                    <p:cond delay="0"/>
                                  </p:stCondLst>
                                  <p:childTnLst>
                                    <p:set>
                                      <p:cBhvr>
                                        <p:cTn id="121" dur="1" fill="hold">
                                          <p:stCondLst>
                                            <p:cond delay="0"/>
                                          </p:stCondLst>
                                        </p:cTn>
                                        <p:tgtEl>
                                          <p:spTgt spid="57"/>
                                        </p:tgtEl>
                                        <p:attrNameLst>
                                          <p:attrName>style.visibility</p:attrName>
                                        </p:attrNameLst>
                                      </p:cBhvr>
                                      <p:to>
                                        <p:strVal val="visible"/>
                                      </p:to>
                                    </p:set>
                                    <p:animEffect transition="in" filter="fade">
                                      <p:cBhvr>
                                        <p:cTn id="122" dur="1000"/>
                                        <p:tgtEl>
                                          <p:spTgt spid="57"/>
                                        </p:tgtEl>
                                      </p:cBhvr>
                                    </p:animEffect>
                                    <p:anim calcmode="lin" valueType="num">
                                      <p:cBhvr>
                                        <p:cTn id="123" dur="1000" fill="hold"/>
                                        <p:tgtEl>
                                          <p:spTgt spid="57"/>
                                        </p:tgtEl>
                                        <p:attrNameLst>
                                          <p:attrName>ppt_x</p:attrName>
                                        </p:attrNameLst>
                                      </p:cBhvr>
                                      <p:tavLst>
                                        <p:tav tm="0">
                                          <p:val>
                                            <p:strVal val="#ppt_x"/>
                                          </p:val>
                                        </p:tav>
                                        <p:tav tm="100000">
                                          <p:val>
                                            <p:strVal val="#ppt_x"/>
                                          </p:val>
                                        </p:tav>
                                      </p:tavLst>
                                    </p:anim>
                                    <p:anim calcmode="lin" valueType="num">
                                      <p:cBhvr>
                                        <p:cTn id="124" dur="1000" fill="hold"/>
                                        <p:tgtEl>
                                          <p:spTgt spid="57"/>
                                        </p:tgtEl>
                                        <p:attrNameLst>
                                          <p:attrName>ppt_y</p:attrName>
                                        </p:attrNameLst>
                                      </p:cBhvr>
                                      <p:tavLst>
                                        <p:tav tm="0">
                                          <p:val>
                                            <p:strVal val="#ppt_y+.1"/>
                                          </p:val>
                                        </p:tav>
                                        <p:tav tm="100000">
                                          <p:val>
                                            <p:strVal val="#ppt_y"/>
                                          </p:val>
                                        </p:tav>
                                      </p:tavLst>
                                    </p:anim>
                                  </p:childTnLst>
                                </p:cTn>
                              </p:par>
                              <p:par>
                                <p:cTn id="125" presetID="42" presetClass="entr" presetSubtype="0" fill="hold" nodeType="withEffect">
                                  <p:stCondLst>
                                    <p:cond delay="0"/>
                                  </p:stCondLst>
                                  <p:childTnLst>
                                    <p:set>
                                      <p:cBhvr>
                                        <p:cTn id="126" dur="1" fill="hold">
                                          <p:stCondLst>
                                            <p:cond delay="0"/>
                                          </p:stCondLst>
                                        </p:cTn>
                                        <p:tgtEl>
                                          <p:spTgt spid="59"/>
                                        </p:tgtEl>
                                        <p:attrNameLst>
                                          <p:attrName>style.visibility</p:attrName>
                                        </p:attrNameLst>
                                      </p:cBhvr>
                                      <p:to>
                                        <p:strVal val="visible"/>
                                      </p:to>
                                    </p:set>
                                    <p:animEffect transition="in" filter="fade">
                                      <p:cBhvr>
                                        <p:cTn id="127" dur="1000"/>
                                        <p:tgtEl>
                                          <p:spTgt spid="59"/>
                                        </p:tgtEl>
                                      </p:cBhvr>
                                    </p:animEffect>
                                    <p:anim calcmode="lin" valueType="num">
                                      <p:cBhvr>
                                        <p:cTn id="128" dur="1000" fill="hold"/>
                                        <p:tgtEl>
                                          <p:spTgt spid="59"/>
                                        </p:tgtEl>
                                        <p:attrNameLst>
                                          <p:attrName>ppt_x</p:attrName>
                                        </p:attrNameLst>
                                      </p:cBhvr>
                                      <p:tavLst>
                                        <p:tav tm="0">
                                          <p:val>
                                            <p:strVal val="#ppt_x"/>
                                          </p:val>
                                        </p:tav>
                                        <p:tav tm="100000">
                                          <p:val>
                                            <p:strVal val="#ppt_x"/>
                                          </p:val>
                                        </p:tav>
                                      </p:tavLst>
                                    </p:anim>
                                    <p:anim calcmode="lin" valueType="num">
                                      <p:cBhvr>
                                        <p:cTn id="129" dur="1000" fill="hold"/>
                                        <p:tgtEl>
                                          <p:spTgt spid="59"/>
                                        </p:tgtEl>
                                        <p:attrNameLst>
                                          <p:attrName>ppt_y</p:attrName>
                                        </p:attrNameLst>
                                      </p:cBhvr>
                                      <p:tavLst>
                                        <p:tav tm="0">
                                          <p:val>
                                            <p:strVal val="#ppt_y+.1"/>
                                          </p:val>
                                        </p:tav>
                                        <p:tav tm="100000">
                                          <p:val>
                                            <p:strVal val="#ppt_y"/>
                                          </p:val>
                                        </p:tav>
                                      </p:tavLst>
                                    </p:anim>
                                  </p:childTnLst>
                                </p:cTn>
                              </p:par>
                              <p:par>
                                <p:cTn id="130" presetID="42" presetClass="entr" presetSubtype="0" fill="hold" nodeType="withEffect">
                                  <p:stCondLst>
                                    <p:cond delay="0"/>
                                  </p:stCondLst>
                                  <p:childTnLst>
                                    <p:set>
                                      <p:cBhvr>
                                        <p:cTn id="131" dur="1" fill="hold">
                                          <p:stCondLst>
                                            <p:cond delay="0"/>
                                          </p:stCondLst>
                                        </p:cTn>
                                        <p:tgtEl>
                                          <p:spTgt spid="61"/>
                                        </p:tgtEl>
                                        <p:attrNameLst>
                                          <p:attrName>style.visibility</p:attrName>
                                        </p:attrNameLst>
                                      </p:cBhvr>
                                      <p:to>
                                        <p:strVal val="visible"/>
                                      </p:to>
                                    </p:set>
                                    <p:animEffect transition="in" filter="fade">
                                      <p:cBhvr>
                                        <p:cTn id="132" dur="1000"/>
                                        <p:tgtEl>
                                          <p:spTgt spid="61"/>
                                        </p:tgtEl>
                                      </p:cBhvr>
                                    </p:animEffect>
                                    <p:anim calcmode="lin" valueType="num">
                                      <p:cBhvr>
                                        <p:cTn id="133" dur="1000" fill="hold"/>
                                        <p:tgtEl>
                                          <p:spTgt spid="61"/>
                                        </p:tgtEl>
                                        <p:attrNameLst>
                                          <p:attrName>ppt_x</p:attrName>
                                        </p:attrNameLst>
                                      </p:cBhvr>
                                      <p:tavLst>
                                        <p:tav tm="0">
                                          <p:val>
                                            <p:strVal val="#ppt_x"/>
                                          </p:val>
                                        </p:tav>
                                        <p:tav tm="100000">
                                          <p:val>
                                            <p:strVal val="#ppt_x"/>
                                          </p:val>
                                        </p:tav>
                                      </p:tavLst>
                                    </p:anim>
                                    <p:anim calcmode="lin" valueType="num">
                                      <p:cBhvr>
                                        <p:cTn id="134" dur="1000" fill="hold"/>
                                        <p:tgtEl>
                                          <p:spTgt spid="61"/>
                                        </p:tgtEl>
                                        <p:attrNameLst>
                                          <p:attrName>ppt_y</p:attrName>
                                        </p:attrNameLst>
                                      </p:cBhvr>
                                      <p:tavLst>
                                        <p:tav tm="0">
                                          <p:val>
                                            <p:strVal val="#ppt_y+.1"/>
                                          </p:val>
                                        </p:tav>
                                        <p:tav tm="100000">
                                          <p:val>
                                            <p:strVal val="#ppt_y"/>
                                          </p:val>
                                        </p:tav>
                                      </p:tavLst>
                                    </p:anim>
                                  </p:childTnLst>
                                </p:cTn>
                              </p:par>
                              <p:par>
                                <p:cTn id="135" presetID="42" presetClass="entr" presetSubtype="0" fill="hold" nodeType="withEffect">
                                  <p:stCondLst>
                                    <p:cond delay="0"/>
                                  </p:stCondLst>
                                  <p:childTnLst>
                                    <p:set>
                                      <p:cBhvr>
                                        <p:cTn id="136" dur="1" fill="hold">
                                          <p:stCondLst>
                                            <p:cond delay="0"/>
                                          </p:stCondLst>
                                        </p:cTn>
                                        <p:tgtEl>
                                          <p:spTgt spid="63"/>
                                        </p:tgtEl>
                                        <p:attrNameLst>
                                          <p:attrName>style.visibility</p:attrName>
                                        </p:attrNameLst>
                                      </p:cBhvr>
                                      <p:to>
                                        <p:strVal val="visible"/>
                                      </p:to>
                                    </p:set>
                                    <p:animEffect transition="in" filter="fade">
                                      <p:cBhvr>
                                        <p:cTn id="137" dur="1000"/>
                                        <p:tgtEl>
                                          <p:spTgt spid="63"/>
                                        </p:tgtEl>
                                      </p:cBhvr>
                                    </p:animEffect>
                                    <p:anim calcmode="lin" valueType="num">
                                      <p:cBhvr>
                                        <p:cTn id="138" dur="1000" fill="hold"/>
                                        <p:tgtEl>
                                          <p:spTgt spid="63"/>
                                        </p:tgtEl>
                                        <p:attrNameLst>
                                          <p:attrName>ppt_x</p:attrName>
                                        </p:attrNameLst>
                                      </p:cBhvr>
                                      <p:tavLst>
                                        <p:tav tm="0">
                                          <p:val>
                                            <p:strVal val="#ppt_x"/>
                                          </p:val>
                                        </p:tav>
                                        <p:tav tm="100000">
                                          <p:val>
                                            <p:strVal val="#ppt_x"/>
                                          </p:val>
                                        </p:tav>
                                      </p:tavLst>
                                    </p:anim>
                                    <p:anim calcmode="lin" valueType="num">
                                      <p:cBhvr>
                                        <p:cTn id="139"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42" presetClass="entr" presetSubtype="0" fill="hold" grpId="0" nodeType="clickEffect">
                                  <p:stCondLst>
                                    <p:cond delay="0"/>
                                  </p:stCondLst>
                                  <p:childTnLst>
                                    <p:set>
                                      <p:cBhvr>
                                        <p:cTn id="143" dur="1" fill="hold">
                                          <p:stCondLst>
                                            <p:cond delay="0"/>
                                          </p:stCondLst>
                                        </p:cTn>
                                        <p:tgtEl>
                                          <p:spTgt spid="49"/>
                                        </p:tgtEl>
                                        <p:attrNameLst>
                                          <p:attrName>style.visibility</p:attrName>
                                        </p:attrNameLst>
                                      </p:cBhvr>
                                      <p:to>
                                        <p:strVal val="visible"/>
                                      </p:to>
                                    </p:set>
                                    <p:animEffect transition="in" filter="fade">
                                      <p:cBhvr>
                                        <p:cTn id="144" dur="1000"/>
                                        <p:tgtEl>
                                          <p:spTgt spid="49"/>
                                        </p:tgtEl>
                                      </p:cBhvr>
                                    </p:animEffect>
                                    <p:anim calcmode="lin" valueType="num">
                                      <p:cBhvr>
                                        <p:cTn id="145" dur="1000" fill="hold"/>
                                        <p:tgtEl>
                                          <p:spTgt spid="49"/>
                                        </p:tgtEl>
                                        <p:attrNameLst>
                                          <p:attrName>ppt_x</p:attrName>
                                        </p:attrNameLst>
                                      </p:cBhvr>
                                      <p:tavLst>
                                        <p:tav tm="0">
                                          <p:val>
                                            <p:strVal val="#ppt_x"/>
                                          </p:val>
                                        </p:tav>
                                        <p:tav tm="100000">
                                          <p:val>
                                            <p:strVal val="#ppt_x"/>
                                          </p:val>
                                        </p:tav>
                                      </p:tavLst>
                                    </p:anim>
                                    <p:anim calcmode="lin" valueType="num">
                                      <p:cBhvr>
                                        <p:cTn id="146"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42" presetClass="entr" presetSubtype="0" fill="hold" nodeType="clickEffect">
                                  <p:stCondLst>
                                    <p:cond delay="0"/>
                                  </p:stCondLst>
                                  <p:childTnLst>
                                    <p:set>
                                      <p:cBhvr>
                                        <p:cTn id="150" dur="1" fill="hold">
                                          <p:stCondLst>
                                            <p:cond delay="0"/>
                                          </p:stCondLst>
                                        </p:cTn>
                                        <p:tgtEl>
                                          <p:spTgt spid="72"/>
                                        </p:tgtEl>
                                        <p:attrNameLst>
                                          <p:attrName>style.visibility</p:attrName>
                                        </p:attrNameLst>
                                      </p:cBhvr>
                                      <p:to>
                                        <p:strVal val="visible"/>
                                      </p:to>
                                    </p:set>
                                    <p:animEffect transition="in" filter="fade">
                                      <p:cBhvr>
                                        <p:cTn id="151" dur="1000"/>
                                        <p:tgtEl>
                                          <p:spTgt spid="72"/>
                                        </p:tgtEl>
                                      </p:cBhvr>
                                    </p:animEffect>
                                    <p:anim calcmode="lin" valueType="num">
                                      <p:cBhvr>
                                        <p:cTn id="152" dur="1000" fill="hold"/>
                                        <p:tgtEl>
                                          <p:spTgt spid="72"/>
                                        </p:tgtEl>
                                        <p:attrNameLst>
                                          <p:attrName>ppt_x</p:attrName>
                                        </p:attrNameLst>
                                      </p:cBhvr>
                                      <p:tavLst>
                                        <p:tav tm="0">
                                          <p:val>
                                            <p:strVal val="#ppt_x"/>
                                          </p:val>
                                        </p:tav>
                                        <p:tav tm="100000">
                                          <p:val>
                                            <p:strVal val="#ppt_x"/>
                                          </p:val>
                                        </p:tav>
                                      </p:tavLst>
                                    </p:anim>
                                    <p:anim calcmode="lin" valueType="num">
                                      <p:cBhvr>
                                        <p:cTn id="153" dur="1000" fill="hold"/>
                                        <p:tgtEl>
                                          <p:spTgt spid="72"/>
                                        </p:tgtEl>
                                        <p:attrNameLst>
                                          <p:attrName>ppt_y</p:attrName>
                                        </p:attrNameLst>
                                      </p:cBhvr>
                                      <p:tavLst>
                                        <p:tav tm="0">
                                          <p:val>
                                            <p:strVal val="#ppt_y+.1"/>
                                          </p:val>
                                        </p:tav>
                                        <p:tav tm="100000">
                                          <p:val>
                                            <p:strVal val="#ppt_y"/>
                                          </p:val>
                                        </p:tav>
                                      </p:tavLst>
                                    </p:anim>
                                  </p:childTnLst>
                                </p:cTn>
                              </p:par>
                              <p:par>
                                <p:cTn id="154" presetID="42" presetClass="entr" presetSubtype="0" fill="hold" nodeType="withEffect">
                                  <p:stCondLst>
                                    <p:cond delay="0"/>
                                  </p:stCondLst>
                                  <p:childTnLst>
                                    <p:set>
                                      <p:cBhvr>
                                        <p:cTn id="155" dur="1" fill="hold">
                                          <p:stCondLst>
                                            <p:cond delay="0"/>
                                          </p:stCondLst>
                                        </p:cTn>
                                        <p:tgtEl>
                                          <p:spTgt spid="74"/>
                                        </p:tgtEl>
                                        <p:attrNameLst>
                                          <p:attrName>style.visibility</p:attrName>
                                        </p:attrNameLst>
                                      </p:cBhvr>
                                      <p:to>
                                        <p:strVal val="visible"/>
                                      </p:to>
                                    </p:set>
                                    <p:animEffect transition="in" filter="fade">
                                      <p:cBhvr>
                                        <p:cTn id="156" dur="1000"/>
                                        <p:tgtEl>
                                          <p:spTgt spid="74"/>
                                        </p:tgtEl>
                                      </p:cBhvr>
                                    </p:animEffect>
                                    <p:anim calcmode="lin" valueType="num">
                                      <p:cBhvr>
                                        <p:cTn id="157" dur="1000" fill="hold"/>
                                        <p:tgtEl>
                                          <p:spTgt spid="74"/>
                                        </p:tgtEl>
                                        <p:attrNameLst>
                                          <p:attrName>ppt_x</p:attrName>
                                        </p:attrNameLst>
                                      </p:cBhvr>
                                      <p:tavLst>
                                        <p:tav tm="0">
                                          <p:val>
                                            <p:strVal val="#ppt_x"/>
                                          </p:val>
                                        </p:tav>
                                        <p:tav tm="100000">
                                          <p:val>
                                            <p:strVal val="#ppt_x"/>
                                          </p:val>
                                        </p:tav>
                                      </p:tavLst>
                                    </p:anim>
                                    <p:anim calcmode="lin" valueType="num">
                                      <p:cBhvr>
                                        <p:cTn id="158" dur="1000" fill="hold"/>
                                        <p:tgtEl>
                                          <p:spTgt spid="74"/>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79"/>
                                        </p:tgtEl>
                                        <p:attrNameLst>
                                          <p:attrName>style.visibility</p:attrName>
                                        </p:attrNameLst>
                                      </p:cBhvr>
                                      <p:to>
                                        <p:strVal val="visible"/>
                                      </p:to>
                                    </p:set>
                                    <p:animEffect transition="in" filter="fade">
                                      <p:cBhvr>
                                        <p:cTn id="161" dur="1000"/>
                                        <p:tgtEl>
                                          <p:spTgt spid="79"/>
                                        </p:tgtEl>
                                      </p:cBhvr>
                                    </p:animEffect>
                                    <p:anim calcmode="lin" valueType="num">
                                      <p:cBhvr>
                                        <p:cTn id="162" dur="1000" fill="hold"/>
                                        <p:tgtEl>
                                          <p:spTgt spid="79"/>
                                        </p:tgtEl>
                                        <p:attrNameLst>
                                          <p:attrName>ppt_x</p:attrName>
                                        </p:attrNameLst>
                                      </p:cBhvr>
                                      <p:tavLst>
                                        <p:tav tm="0">
                                          <p:val>
                                            <p:strVal val="#ppt_x"/>
                                          </p:val>
                                        </p:tav>
                                        <p:tav tm="100000">
                                          <p:val>
                                            <p:strVal val="#ppt_x"/>
                                          </p:val>
                                        </p:tav>
                                      </p:tavLst>
                                    </p:anim>
                                    <p:anim calcmode="lin" valueType="num">
                                      <p:cBhvr>
                                        <p:cTn id="163" dur="1000" fill="hold"/>
                                        <p:tgtEl>
                                          <p:spTgt spid="79"/>
                                        </p:tgtEl>
                                        <p:attrNameLst>
                                          <p:attrName>ppt_y</p:attrName>
                                        </p:attrNameLst>
                                      </p:cBhvr>
                                      <p:tavLst>
                                        <p:tav tm="0">
                                          <p:val>
                                            <p:strVal val="#ppt_y+.1"/>
                                          </p:val>
                                        </p:tav>
                                        <p:tav tm="100000">
                                          <p:val>
                                            <p:strVal val="#ppt_y"/>
                                          </p:val>
                                        </p:tav>
                                      </p:tavLst>
                                    </p:anim>
                                  </p:childTnLst>
                                </p:cTn>
                              </p:par>
                              <p:par>
                                <p:cTn id="164" presetID="42" presetClass="entr" presetSubtype="0" fill="hold" grpId="0" nodeType="withEffect">
                                  <p:stCondLst>
                                    <p:cond delay="0"/>
                                  </p:stCondLst>
                                  <p:childTnLst>
                                    <p:set>
                                      <p:cBhvr>
                                        <p:cTn id="165" dur="1" fill="hold">
                                          <p:stCondLst>
                                            <p:cond delay="0"/>
                                          </p:stCondLst>
                                        </p:cTn>
                                        <p:tgtEl>
                                          <p:spTgt spid="80"/>
                                        </p:tgtEl>
                                        <p:attrNameLst>
                                          <p:attrName>style.visibility</p:attrName>
                                        </p:attrNameLst>
                                      </p:cBhvr>
                                      <p:to>
                                        <p:strVal val="visible"/>
                                      </p:to>
                                    </p:set>
                                    <p:animEffect transition="in" filter="fade">
                                      <p:cBhvr>
                                        <p:cTn id="166" dur="1000"/>
                                        <p:tgtEl>
                                          <p:spTgt spid="80"/>
                                        </p:tgtEl>
                                      </p:cBhvr>
                                    </p:animEffect>
                                    <p:anim calcmode="lin" valueType="num">
                                      <p:cBhvr>
                                        <p:cTn id="167" dur="1000" fill="hold"/>
                                        <p:tgtEl>
                                          <p:spTgt spid="80"/>
                                        </p:tgtEl>
                                        <p:attrNameLst>
                                          <p:attrName>ppt_x</p:attrName>
                                        </p:attrNameLst>
                                      </p:cBhvr>
                                      <p:tavLst>
                                        <p:tav tm="0">
                                          <p:val>
                                            <p:strVal val="#ppt_x"/>
                                          </p:val>
                                        </p:tav>
                                        <p:tav tm="100000">
                                          <p:val>
                                            <p:strVal val="#ppt_x"/>
                                          </p:val>
                                        </p:tav>
                                      </p:tavLst>
                                    </p:anim>
                                    <p:anim calcmode="lin" valueType="num">
                                      <p:cBhvr>
                                        <p:cTn id="168" dur="1000" fill="hold"/>
                                        <p:tgtEl>
                                          <p:spTgt spid="80"/>
                                        </p:tgtEl>
                                        <p:attrNameLst>
                                          <p:attrName>ppt_y</p:attrName>
                                        </p:attrNameLst>
                                      </p:cBhvr>
                                      <p:tavLst>
                                        <p:tav tm="0">
                                          <p:val>
                                            <p:strVal val="#ppt_y+.1"/>
                                          </p:val>
                                        </p:tav>
                                        <p:tav tm="100000">
                                          <p:val>
                                            <p:strVal val="#ppt_y"/>
                                          </p:val>
                                        </p:tav>
                                      </p:tavLst>
                                    </p:anim>
                                  </p:childTnLst>
                                </p:cTn>
                              </p:par>
                              <p:par>
                                <p:cTn id="169" presetID="42" presetClass="entr" presetSubtype="0" fill="hold" nodeType="withEffect">
                                  <p:stCondLst>
                                    <p:cond delay="0"/>
                                  </p:stCondLst>
                                  <p:childTnLst>
                                    <p:set>
                                      <p:cBhvr>
                                        <p:cTn id="170" dur="1" fill="hold">
                                          <p:stCondLst>
                                            <p:cond delay="0"/>
                                          </p:stCondLst>
                                        </p:cTn>
                                        <p:tgtEl>
                                          <p:spTgt spid="78"/>
                                        </p:tgtEl>
                                        <p:attrNameLst>
                                          <p:attrName>style.visibility</p:attrName>
                                        </p:attrNameLst>
                                      </p:cBhvr>
                                      <p:to>
                                        <p:strVal val="visible"/>
                                      </p:to>
                                    </p:set>
                                    <p:animEffect transition="in" filter="fade">
                                      <p:cBhvr>
                                        <p:cTn id="171" dur="1000"/>
                                        <p:tgtEl>
                                          <p:spTgt spid="78"/>
                                        </p:tgtEl>
                                      </p:cBhvr>
                                    </p:animEffect>
                                    <p:anim calcmode="lin" valueType="num">
                                      <p:cBhvr>
                                        <p:cTn id="172" dur="1000" fill="hold"/>
                                        <p:tgtEl>
                                          <p:spTgt spid="78"/>
                                        </p:tgtEl>
                                        <p:attrNameLst>
                                          <p:attrName>ppt_x</p:attrName>
                                        </p:attrNameLst>
                                      </p:cBhvr>
                                      <p:tavLst>
                                        <p:tav tm="0">
                                          <p:val>
                                            <p:strVal val="#ppt_x"/>
                                          </p:val>
                                        </p:tav>
                                        <p:tav tm="100000">
                                          <p:val>
                                            <p:strVal val="#ppt_x"/>
                                          </p:val>
                                        </p:tav>
                                      </p:tavLst>
                                    </p:anim>
                                    <p:anim calcmode="lin" valueType="num">
                                      <p:cBhvr>
                                        <p:cTn id="173"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par>
                    <p:cTn id="174" fill="hold">
                      <p:stCondLst>
                        <p:cond delay="indefinite"/>
                      </p:stCondLst>
                      <p:childTnLst>
                        <p:par>
                          <p:cTn id="175" fill="hold">
                            <p:stCondLst>
                              <p:cond delay="0"/>
                            </p:stCondLst>
                            <p:childTnLst>
                              <p:par>
                                <p:cTn id="176" presetID="42" presetClass="entr" presetSubtype="0" fill="hold" nodeType="clickEffect">
                                  <p:stCondLst>
                                    <p:cond delay="0"/>
                                  </p:stCondLst>
                                  <p:childTnLst>
                                    <p:set>
                                      <p:cBhvr>
                                        <p:cTn id="177" dur="1" fill="hold">
                                          <p:stCondLst>
                                            <p:cond delay="0"/>
                                          </p:stCondLst>
                                        </p:cTn>
                                        <p:tgtEl>
                                          <p:spTgt spid="76"/>
                                        </p:tgtEl>
                                        <p:attrNameLst>
                                          <p:attrName>style.visibility</p:attrName>
                                        </p:attrNameLst>
                                      </p:cBhvr>
                                      <p:to>
                                        <p:strVal val="visible"/>
                                      </p:to>
                                    </p:set>
                                    <p:animEffect transition="in" filter="fade">
                                      <p:cBhvr>
                                        <p:cTn id="178" dur="1000"/>
                                        <p:tgtEl>
                                          <p:spTgt spid="76"/>
                                        </p:tgtEl>
                                      </p:cBhvr>
                                    </p:animEffect>
                                    <p:anim calcmode="lin" valueType="num">
                                      <p:cBhvr>
                                        <p:cTn id="179" dur="1000" fill="hold"/>
                                        <p:tgtEl>
                                          <p:spTgt spid="76"/>
                                        </p:tgtEl>
                                        <p:attrNameLst>
                                          <p:attrName>ppt_x</p:attrName>
                                        </p:attrNameLst>
                                      </p:cBhvr>
                                      <p:tavLst>
                                        <p:tav tm="0">
                                          <p:val>
                                            <p:strVal val="#ppt_x"/>
                                          </p:val>
                                        </p:tav>
                                        <p:tav tm="100000">
                                          <p:val>
                                            <p:strVal val="#ppt_x"/>
                                          </p:val>
                                        </p:tav>
                                      </p:tavLst>
                                    </p:anim>
                                    <p:anim calcmode="lin" valueType="num">
                                      <p:cBhvr>
                                        <p:cTn id="180"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4" grpId="0" animBg="1"/>
      <p:bldP spid="26" grpId="0" animBg="1"/>
      <p:bldP spid="49" grpId="0"/>
      <p:bldP spid="50" grpId="0"/>
      <p:bldP spid="51" grpId="0"/>
      <p:bldP spid="52" grpId="0"/>
      <p:bldP spid="66" grpId="0" animBg="1"/>
      <p:bldP spid="70" grpId="0"/>
      <p:bldP spid="79" grpId="0"/>
      <p:bldP spid="80" grpId="0"/>
      <p:bldP spid="81" grpId="0"/>
      <p:bldP spid="8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INTELLIGENCE PHASE</a:t>
            </a:r>
            <a:endParaRPr lang="en-US" dirty="0"/>
          </a:p>
        </p:txBody>
      </p:sp>
      <p:sp>
        <p:nvSpPr>
          <p:cNvPr id="3" name="Content Placeholder 2"/>
          <p:cNvSpPr>
            <a:spLocks noGrp="1"/>
          </p:cNvSpPr>
          <p:nvPr>
            <p:ph idx="1"/>
          </p:nvPr>
        </p:nvSpPr>
        <p:spPr/>
        <p:txBody>
          <a:bodyPr>
            <a:normAutofit/>
          </a:bodyPr>
          <a:lstStyle/>
          <a:p>
            <a:pPr algn="just"/>
            <a:r>
              <a:rPr lang="en-US" dirty="0" smtClean="0"/>
              <a:t>Problem (or opportunity) identification</a:t>
            </a:r>
          </a:p>
          <a:p>
            <a:pPr lvl="1" algn="just"/>
            <a:r>
              <a:rPr lang="en-US" dirty="0" smtClean="0"/>
              <a:t>Begins with the identification of organization goals and objectives related to an issue of concern and determination of whether they are being met</a:t>
            </a:r>
          </a:p>
          <a:p>
            <a:pPr lvl="1" algn="just"/>
            <a:r>
              <a:rPr lang="en-US" dirty="0" smtClean="0"/>
              <a:t>Determine whether a problem exists, identify its symptoms, determine its magnitude and explicitly define it</a:t>
            </a:r>
          </a:p>
        </p:txBody>
      </p:sp>
    </p:spTree>
    <p:extLst>
      <p:ext uri="{BB962C8B-B14F-4D97-AF65-F5344CB8AC3E}">
        <p14:creationId xmlns:p14="http://schemas.microsoft.com/office/powerpoint/2010/main" val="3565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a:t>Problem </a:t>
            </a:r>
            <a:r>
              <a:rPr lang="en-US" dirty="0" smtClean="0"/>
              <a:t>classification</a:t>
            </a:r>
          </a:p>
          <a:p>
            <a:pPr lvl="1" algn="just"/>
            <a:r>
              <a:rPr lang="en-US" dirty="0" smtClean="0"/>
              <a:t>It is the conceptualization of a problem in an attempt to place it in a definable category</a:t>
            </a:r>
          </a:p>
          <a:p>
            <a:pPr lvl="1" algn="just"/>
            <a:r>
              <a:rPr lang="en-US" dirty="0" smtClean="0"/>
              <a:t>It helps in leading to a standard solution approach</a:t>
            </a:r>
          </a:p>
          <a:p>
            <a:pPr lvl="1" algn="just"/>
            <a:r>
              <a:rPr lang="en-US" dirty="0" smtClean="0"/>
              <a:t>Ex. </a:t>
            </a:r>
          </a:p>
          <a:p>
            <a:pPr lvl="2" algn="just"/>
            <a:r>
              <a:rPr lang="en-US" sz="2800" dirty="0" smtClean="0"/>
              <a:t>Classifying according to the degree of </a:t>
            </a:r>
            <a:r>
              <a:rPr lang="en-GB" sz="2800" dirty="0" smtClean="0"/>
              <a:t>structuredness</a:t>
            </a:r>
            <a:r>
              <a:rPr lang="en-US" sz="2800" dirty="0" smtClean="0"/>
              <a:t> evident in the problem</a:t>
            </a:r>
          </a:p>
        </p:txBody>
      </p:sp>
    </p:spTree>
    <p:extLst>
      <p:ext uri="{BB962C8B-B14F-4D97-AF65-F5344CB8AC3E}">
        <p14:creationId xmlns:p14="http://schemas.microsoft.com/office/powerpoint/2010/main" val="134939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dirty="0"/>
              <a:t>Problem </a:t>
            </a:r>
            <a:r>
              <a:rPr lang="en-US" dirty="0" smtClean="0"/>
              <a:t>decomposition</a:t>
            </a:r>
          </a:p>
          <a:p>
            <a:pPr lvl="1" algn="just"/>
            <a:r>
              <a:rPr lang="en-US" dirty="0" smtClean="0"/>
              <a:t>Many complex problems can be divided into sub-problems</a:t>
            </a:r>
          </a:p>
          <a:p>
            <a:pPr lvl="1" algn="just"/>
            <a:r>
              <a:rPr lang="en-US" dirty="0" smtClean="0"/>
              <a:t>Solving these simpler sub-problems helps in solving the complex problem</a:t>
            </a:r>
            <a:endParaRPr lang="en-US" dirty="0"/>
          </a:p>
          <a:p>
            <a:pPr algn="just"/>
            <a:r>
              <a:rPr lang="en-US" dirty="0"/>
              <a:t>Problem </a:t>
            </a:r>
            <a:r>
              <a:rPr lang="en-US" dirty="0" smtClean="0"/>
              <a:t>ownership</a:t>
            </a:r>
          </a:p>
          <a:p>
            <a:pPr lvl="1" algn="just"/>
            <a:r>
              <a:rPr lang="en-US" dirty="0" smtClean="0"/>
              <a:t>It is important to understand whether the problem is a controllable or uncontrollable factor and if organization has the ability to solve it</a:t>
            </a:r>
            <a:endParaRPr lang="en-US" dirty="0"/>
          </a:p>
          <a:p>
            <a:pPr algn="just"/>
            <a:endParaRPr lang="en-US" dirty="0"/>
          </a:p>
        </p:txBody>
      </p:sp>
    </p:spTree>
    <p:extLst>
      <p:ext uri="{BB962C8B-B14F-4D97-AF65-F5344CB8AC3E}">
        <p14:creationId xmlns:p14="http://schemas.microsoft.com/office/powerpoint/2010/main" val="62842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DESIGN PHASE</a:t>
            </a:r>
            <a:endParaRPr lang="en-US" dirty="0"/>
          </a:p>
        </p:txBody>
      </p:sp>
      <p:sp>
        <p:nvSpPr>
          <p:cNvPr id="3" name="Content Placeholder 2"/>
          <p:cNvSpPr>
            <a:spLocks noGrp="1"/>
          </p:cNvSpPr>
          <p:nvPr>
            <p:ph idx="1"/>
          </p:nvPr>
        </p:nvSpPr>
        <p:spPr/>
        <p:txBody>
          <a:bodyPr>
            <a:normAutofit/>
          </a:bodyPr>
          <a:lstStyle/>
          <a:p>
            <a:pPr algn="just"/>
            <a:r>
              <a:rPr lang="en-US" dirty="0" smtClean="0"/>
              <a:t>The design phase involves finding and analyzing possible course of action</a:t>
            </a:r>
          </a:p>
          <a:p>
            <a:pPr algn="just"/>
            <a:r>
              <a:rPr lang="en-US" dirty="0" smtClean="0"/>
              <a:t>These include understanding the problem and testing solutions for feasibility</a:t>
            </a:r>
          </a:p>
          <a:p>
            <a:pPr algn="just"/>
            <a:r>
              <a:rPr lang="en-US" dirty="0" smtClean="0"/>
              <a:t>A model of the decision making problem is constructed, tested and validated</a:t>
            </a:r>
          </a:p>
        </p:txBody>
      </p:sp>
    </p:spTree>
    <p:extLst>
      <p:ext uri="{BB962C8B-B14F-4D97-AF65-F5344CB8AC3E}">
        <p14:creationId xmlns:p14="http://schemas.microsoft.com/office/powerpoint/2010/main" val="114691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a:t>Formulate a </a:t>
            </a:r>
            <a:r>
              <a:rPr lang="en-US" dirty="0" smtClean="0"/>
              <a:t>model</a:t>
            </a:r>
          </a:p>
          <a:p>
            <a:pPr lvl="1" algn="just"/>
            <a:r>
              <a:rPr lang="en-US" dirty="0" smtClean="0"/>
              <a:t>Modeling involves conceptualization of the problem and its abstraction to quantitative and/or qualitative forms</a:t>
            </a:r>
          </a:p>
          <a:p>
            <a:pPr marL="457200" lvl="1" indent="0" algn="just">
              <a:buNone/>
            </a:pPr>
            <a:endParaRPr lang="en-US" dirty="0" smtClean="0"/>
          </a:p>
          <a:p>
            <a:pPr marL="457200" lvl="1" indent="0" algn="just">
              <a:buNone/>
            </a:pPr>
            <a:endParaRPr lang="en-US" dirty="0"/>
          </a:p>
          <a:p>
            <a:pPr algn="just"/>
            <a:endParaRPr lang="en-US" dirty="0"/>
          </a:p>
        </p:txBody>
      </p:sp>
      <p:sp>
        <p:nvSpPr>
          <p:cNvPr id="4" name="Rectangle 3"/>
          <p:cNvSpPr/>
          <p:nvPr/>
        </p:nvSpPr>
        <p:spPr>
          <a:xfrm>
            <a:off x="3657600" y="3810000"/>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Uncontrollable Variables</a:t>
            </a:r>
            <a:endParaRPr lang="en-US" dirty="0"/>
          </a:p>
        </p:txBody>
      </p:sp>
      <p:sp>
        <p:nvSpPr>
          <p:cNvPr id="6" name="Rectangle 5"/>
          <p:cNvSpPr/>
          <p:nvPr/>
        </p:nvSpPr>
        <p:spPr>
          <a:xfrm>
            <a:off x="685800" y="5029200"/>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Decision  Variables</a:t>
            </a:r>
            <a:endParaRPr lang="en-US" dirty="0"/>
          </a:p>
        </p:txBody>
      </p:sp>
      <p:sp>
        <p:nvSpPr>
          <p:cNvPr id="7" name="Rectangle 6"/>
          <p:cNvSpPr/>
          <p:nvPr/>
        </p:nvSpPr>
        <p:spPr>
          <a:xfrm>
            <a:off x="3657600" y="5029200"/>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Mathematical Relationships</a:t>
            </a:r>
            <a:endParaRPr lang="en-US" dirty="0"/>
          </a:p>
        </p:txBody>
      </p:sp>
      <p:sp>
        <p:nvSpPr>
          <p:cNvPr id="8" name="Rectangle 7"/>
          <p:cNvSpPr/>
          <p:nvPr/>
        </p:nvSpPr>
        <p:spPr>
          <a:xfrm>
            <a:off x="6553200" y="4999809"/>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Result Variables</a:t>
            </a:r>
            <a:endParaRPr lang="en-US" dirty="0"/>
          </a:p>
        </p:txBody>
      </p:sp>
      <p:cxnSp>
        <p:nvCxnSpPr>
          <p:cNvPr id="10" name="Straight Arrow Connector 9"/>
          <p:cNvCxnSpPr>
            <a:stCxn id="4" idx="2"/>
          </p:cNvCxnSpPr>
          <p:nvPr/>
        </p:nvCxnSpPr>
        <p:spPr>
          <a:xfrm>
            <a:off x="4686300" y="4343400"/>
            <a:ext cx="0" cy="656409"/>
          </a:xfrm>
          <a:prstGeom prst="straightConnector1">
            <a:avLst/>
          </a:prstGeom>
          <a:ln w="44450" cmpd="sng">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3"/>
            <a:endCxn id="7" idx="1"/>
          </p:cNvCxnSpPr>
          <p:nvPr/>
        </p:nvCxnSpPr>
        <p:spPr>
          <a:xfrm>
            <a:off x="2743200" y="5295900"/>
            <a:ext cx="914400" cy="0"/>
          </a:xfrm>
          <a:prstGeom prst="straightConnector1">
            <a:avLst/>
          </a:prstGeom>
          <a:ln w="44450" cmpd="sng">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3"/>
            <a:endCxn id="8" idx="1"/>
          </p:cNvCxnSpPr>
          <p:nvPr/>
        </p:nvCxnSpPr>
        <p:spPr>
          <a:xfrm flipV="1">
            <a:off x="5715000" y="5266509"/>
            <a:ext cx="838200" cy="29391"/>
          </a:xfrm>
          <a:prstGeom prst="straightConnector1">
            <a:avLst/>
          </a:prstGeom>
          <a:ln w="44450" cmpd="sng">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235885" y="5943600"/>
            <a:ext cx="4900829" cy="369332"/>
          </a:xfrm>
          <a:prstGeom prst="rect">
            <a:avLst/>
          </a:prstGeom>
          <a:noFill/>
        </p:spPr>
        <p:txBody>
          <a:bodyPr wrap="none" rtlCol="0">
            <a:spAutoFit/>
          </a:bodyPr>
          <a:lstStyle/>
          <a:p>
            <a:r>
              <a:rPr lang="en-US" dirty="0" smtClean="0"/>
              <a:t>GENERAL STRUCTURE OF A QUANTITATIVE MODEL</a:t>
            </a:r>
            <a:endParaRPr lang="en-US" dirty="0"/>
          </a:p>
        </p:txBody>
      </p:sp>
    </p:spTree>
    <p:extLst>
      <p:ext uri="{BB962C8B-B14F-4D97-AF65-F5344CB8AC3E}">
        <p14:creationId xmlns:p14="http://schemas.microsoft.com/office/powerpoint/2010/main" val="2574294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1000"/>
                                        <p:tgtEl>
                                          <p:spTgt spid="10"/>
                                        </p:tgtEl>
                                      </p:cBhvr>
                                    </p:animEffect>
                                    <p:anim calcmode="lin" valueType="num">
                                      <p:cBhvr>
                                        <p:cTn id="42" dur="1000" fill="hold"/>
                                        <p:tgtEl>
                                          <p:spTgt spid="10"/>
                                        </p:tgtEl>
                                        <p:attrNameLst>
                                          <p:attrName>ppt_x</p:attrName>
                                        </p:attrNameLst>
                                      </p:cBhvr>
                                      <p:tavLst>
                                        <p:tav tm="0">
                                          <p:val>
                                            <p:strVal val="#ppt_x"/>
                                          </p:val>
                                        </p:tav>
                                        <p:tav tm="100000">
                                          <p:val>
                                            <p:strVal val="#ppt_x"/>
                                          </p:val>
                                        </p:tav>
                                      </p:tavLst>
                                    </p:anim>
                                    <p:anim calcmode="lin" valueType="num">
                                      <p:cBhvr>
                                        <p:cTn id="43" dur="1000" fill="hold"/>
                                        <p:tgtEl>
                                          <p:spTgt spid="10"/>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1000"/>
                                        <p:tgtEl>
                                          <p:spTgt spid="14"/>
                                        </p:tgtEl>
                                      </p:cBhvr>
                                    </p:animEffect>
                                    <p:anim calcmode="lin" valueType="num">
                                      <p:cBhvr>
                                        <p:cTn id="52" dur="1000" fill="hold"/>
                                        <p:tgtEl>
                                          <p:spTgt spid="14"/>
                                        </p:tgtEl>
                                        <p:attrNameLst>
                                          <p:attrName>ppt_x</p:attrName>
                                        </p:attrNameLst>
                                      </p:cBhvr>
                                      <p:tavLst>
                                        <p:tav tm="0">
                                          <p:val>
                                            <p:strVal val="#ppt_x"/>
                                          </p:val>
                                        </p:tav>
                                        <p:tav tm="100000">
                                          <p:val>
                                            <p:strVal val="#ppt_x"/>
                                          </p:val>
                                        </p:tav>
                                      </p:tavLst>
                                    </p:anim>
                                    <p:anim calcmode="lin" valueType="num">
                                      <p:cBhvr>
                                        <p:cTn id="53" dur="1000" fill="hold"/>
                                        <p:tgtEl>
                                          <p:spTgt spid="14"/>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Decision making is a key managerial responsibility</a:t>
            </a:r>
          </a:p>
          <a:p>
            <a:pPr algn="just"/>
            <a:r>
              <a:rPr lang="en-US" dirty="0" smtClean="0"/>
              <a:t>Decision making is a choice amongst alternatives</a:t>
            </a:r>
          </a:p>
          <a:p>
            <a:pPr algn="just"/>
            <a:r>
              <a:rPr lang="en-US" dirty="0" smtClean="0"/>
              <a:t>Steps involved:</a:t>
            </a:r>
          </a:p>
          <a:p>
            <a:pPr lvl="1" algn="just"/>
            <a:r>
              <a:rPr lang="en-US" dirty="0" smtClean="0"/>
              <a:t>Defining the problem</a:t>
            </a:r>
          </a:p>
          <a:p>
            <a:pPr lvl="1" algn="just"/>
            <a:r>
              <a:rPr lang="en-US" dirty="0" smtClean="0"/>
              <a:t>Setting the objectives</a:t>
            </a:r>
          </a:p>
          <a:p>
            <a:pPr lvl="1" algn="just"/>
            <a:r>
              <a:rPr lang="en-US" dirty="0" smtClean="0"/>
              <a:t>Collecting data</a:t>
            </a:r>
          </a:p>
          <a:p>
            <a:pPr lvl="1" algn="just"/>
            <a:r>
              <a:rPr lang="en-US" dirty="0" smtClean="0"/>
              <a:t>Analyzing data/Generating alternatives</a:t>
            </a:r>
          </a:p>
          <a:p>
            <a:pPr lvl="1" algn="just"/>
            <a:r>
              <a:rPr lang="en-US" dirty="0" smtClean="0"/>
              <a:t>Evaluate and select the best alternative</a:t>
            </a:r>
          </a:p>
          <a:p>
            <a:pPr lvl="1"/>
            <a:endParaRPr lang="en-US" dirty="0"/>
          </a:p>
        </p:txBody>
      </p:sp>
    </p:spTree>
    <p:extLst>
      <p:ext uri="{BB962C8B-B14F-4D97-AF65-F5344CB8AC3E}">
        <p14:creationId xmlns:p14="http://schemas.microsoft.com/office/powerpoint/2010/main" val="357648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dirty="0"/>
              <a:t>Set criteria for </a:t>
            </a:r>
            <a:r>
              <a:rPr lang="en-US" dirty="0" smtClean="0"/>
              <a:t>choice</a:t>
            </a:r>
          </a:p>
          <a:p>
            <a:pPr lvl="1" algn="just"/>
            <a:r>
              <a:rPr lang="en-US" dirty="0" smtClean="0"/>
              <a:t>Selection of a principle of choice describes the acceptability of a solution approach</a:t>
            </a:r>
            <a:endParaRPr lang="en-US" dirty="0"/>
          </a:p>
          <a:p>
            <a:pPr algn="just"/>
            <a:r>
              <a:rPr lang="en-US" dirty="0"/>
              <a:t>Search for </a:t>
            </a:r>
            <a:r>
              <a:rPr lang="en-US" dirty="0" smtClean="0"/>
              <a:t>alternatives</a:t>
            </a:r>
          </a:p>
          <a:p>
            <a:pPr lvl="1" algn="just"/>
            <a:r>
              <a:rPr lang="en-US" dirty="0" smtClean="0"/>
              <a:t>Generating alternatives is a lengthy process that involves searching and creativity</a:t>
            </a:r>
          </a:p>
          <a:p>
            <a:pPr lvl="1" algn="just"/>
            <a:r>
              <a:rPr lang="en-US" dirty="0" smtClean="0"/>
              <a:t>It takes time and costs money</a:t>
            </a:r>
          </a:p>
          <a:p>
            <a:pPr lvl="1" algn="just"/>
            <a:r>
              <a:rPr lang="en-US" dirty="0" smtClean="0"/>
              <a:t>It is important to decide when to stop generating alternatives</a:t>
            </a:r>
            <a:endParaRPr lang="en-US" dirty="0"/>
          </a:p>
          <a:p>
            <a:endParaRPr lang="en-US" dirty="0"/>
          </a:p>
        </p:txBody>
      </p:sp>
    </p:spTree>
    <p:extLst>
      <p:ext uri="{BB962C8B-B14F-4D97-AF65-F5344CB8AC3E}">
        <p14:creationId xmlns:p14="http://schemas.microsoft.com/office/powerpoint/2010/main" val="1509979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a:t>Predict and measure outcomes</a:t>
            </a:r>
          </a:p>
          <a:p>
            <a:pPr lvl="1" algn="just"/>
            <a:r>
              <a:rPr lang="en-US" dirty="0" smtClean="0"/>
              <a:t>To evaluate and compare alternatives, it is necessary to predict the future outcome f each proposed alternative</a:t>
            </a:r>
          </a:p>
          <a:p>
            <a:pPr lvl="1" algn="just"/>
            <a:r>
              <a:rPr lang="en-US" dirty="0" smtClean="0"/>
              <a:t>It is done under three broad categories:</a:t>
            </a:r>
          </a:p>
          <a:p>
            <a:pPr lvl="2" algn="just"/>
            <a:r>
              <a:rPr lang="en-US" dirty="0" smtClean="0"/>
              <a:t>Decision making under certainty</a:t>
            </a:r>
          </a:p>
          <a:p>
            <a:pPr lvl="2" algn="just"/>
            <a:r>
              <a:rPr lang="en-US" dirty="0" smtClean="0"/>
              <a:t>Decision making under risk</a:t>
            </a:r>
          </a:p>
          <a:p>
            <a:pPr lvl="2" algn="just"/>
            <a:r>
              <a:rPr lang="en-US" dirty="0" smtClean="0"/>
              <a:t>Decision making under uncertainty</a:t>
            </a:r>
            <a:endParaRPr lang="en-US" dirty="0"/>
          </a:p>
        </p:txBody>
      </p:sp>
    </p:spTree>
    <p:extLst>
      <p:ext uri="{BB962C8B-B14F-4D97-AF65-F5344CB8AC3E}">
        <p14:creationId xmlns:p14="http://schemas.microsoft.com/office/powerpoint/2010/main" val="76045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0"/>
            <a:ext cx="8229599" cy="459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98092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CHOICE PHASE</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The choice phase is the one in which the actual decision is made, i.e., </a:t>
            </a:r>
            <a:r>
              <a:rPr lang="en-US" dirty="0"/>
              <a:t>t</a:t>
            </a:r>
            <a:r>
              <a:rPr lang="en-US" dirty="0" smtClean="0"/>
              <a:t>he commitment to follow a certain course of action is made. The boundary between the design and choice phase is unclear as one can jump frequently between this two phases. It includes,</a:t>
            </a:r>
          </a:p>
          <a:p>
            <a:pPr algn="just"/>
            <a:r>
              <a:rPr lang="en-US" dirty="0" smtClean="0"/>
              <a:t>Solution to the model</a:t>
            </a:r>
          </a:p>
          <a:p>
            <a:pPr algn="just"/>
            <a:r>
              <a:rPr lang="en-US" dirty="0" smtClean="0"/>
              <a:t>Selection of best alternative(s)</a:t>
            </a:r>
          </a:p>
          <a:p>
            <a:pPr algn="just"/>
            <a:r>
              <a:rPr lang="en-US" dirty="0" smtClean="0"/>
              <a:t>Plan for implementation</a:t>
            </a:r>
            <a:endParaRPr lang="en-US" dirty="0"/>
          </a:p>
        </p:txBody>
      </p:sp>
    </p:spTree>
    <p:extLst>
      <p:ext uri="{BB962C8B-B14F-4D97-AF65-F5344CB8AC3E}">
        <p14:creationId xmlns:p14="http://schemas.microsoft.com/office/powerpoint/2010/main" val="391493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1" y="1447800"/>
            <a:ext cx="8229600" cy="492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61980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SEEKING ANALYSIS</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38288"/>
            <a:ext cx="8229600" cy="463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753600"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01518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0"/>
            <a:ext cx="8229599"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753600"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86250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IMPLEMENTATION PHASE</a:t>
            </a:r>
            <a:endParaRPr lang="en-US" dirty="0"/>
          </a:p>
        </p:txBody>
      </p:sp>
      <p:sp>
        <p:nvSpPr>
          <p:cNvPr id="3" name="Content Placeholder 2"/>
          <p:cNvSpPr>
            <a:spLocks noGrp="1"/>
          </p:cNvSpPr>
          <p:nvPr>
            <p:ph idx="1"/>
          </p:nvPr>
        </p:nvSpPr>
        <p:spPr/>
        <p:txBody>
          <a:bodyPr/>
          <a:lstStyle/>
          <a:p>
            <a:pPr algn="just"/>
            <a:r>
              <a:rPr lang="en-US" dirty="0" smtClean="0"/>
              <a:t>The implementation phase is the final stage of the decision making process</a:t>
            </a:r>
          </a:p>
          <a:p>
            <a:pPr algn="just"/>
            <a:r>
              <a:rPr lang="en-US" dirty="0" smtClean="0"/>
              <a:t>It is concerned with implementing and monitoring</a:t>
            </a:r>
          </a:p>
          <a:p>
            <a:pPr algn="just"/>
            <a:r>
              <a:rPr lang="en-US" dirty="0" smtClean="0"/>
              <a:t>The role of the system is feedback and assessment</a:t>
            </a:r>
            <a:endParaRPr lang="en-US" dirty="0"/>
          </a:p>
        </p:txBody>
      </p:sp>
    </p:spTree>
    <p:extLst>
      <p:ext uri="{BB962C8B-B14F-4D97-AF65-F5344CB8AC3E}">
        <p14:creationId xmlns:p14="http://schemas.microsoft.com/office/powerpoint/2010/main" val="281432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18" y="182881"/>
            <a:ext cx="45719" cy="45719"/>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0" y="5135"/>
            <a:ext cx="9144000" cy="6852865"/>
          </a:xfrm>
        </p:spPr>
        <p:txBody>
          <a:bodyPr/>
          <a:lstStyle/>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			</a:t>
            </a:r>
            <a:endParaRPr lang="en-US" sz="1600" dirty="0"/>
          </a:p>
        </p:txBody>
      </p:sp>
      <p:sp>
        <p:nvSpPr>
          <p:cNvPr id="7" name="Rectangle 6"/>
          <p:cNvSpPr/>
          <p:nvPr/>
        </p:nvSpPr>
        <p:spPr>
          <a:xfrm>
            <a:off x="1117432" y="848189"/>
            <a:ext cx="1828800" cy="5312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Objective Setting</a:t>
            </a:r>
            <a:endParaRPr lang="en-US" dirty="0"/>
          </a:p>
        </p:txBody>
      </p:sp>
      <p:sp>
        <p:nvSpPr>
          <p:cNvPr id="8" name="Rectangle 7"/>
          <p:cNvSpPr/>
          <p:nvPr/>
        </p:nvSpPr>
        <p:spPr>
          <a:xfrm>
            <a:off x="1117432" y="2880519"/>
            <a:ext cx="1828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Information Gathering</a:t>
            </a:r>
            <a:endParaRPr lang="en-US" dirty="0"/>
          </a:p>
        </p:txBody>
      </p:sp>
      <p:sp>
        <p:nvSpPr>
          <p:cNvPr id="9" name="Rectangle 8"/>
          <p:cNvSpPr/>
          <p:nvPr/>
        </p:nvSpPr>
        <p:spPr>
          <a:xfrm>
            <a:off x="1117432" y="5673634"/>
            <a:ext cx="1828800" cy="561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Generation of Alternatives</a:t>
            </a:r>
            <a:endParaRPr lang="en-US" dirty="0"/>
          </a:p>
        </p:txBody>
      </p:sp>
      <p:sp>
        <p:nvSpPr>
          <p:cNvPr id="11" name="Rectangle 10"/>
          <p:cNvSpPr/>
          <p:nvPr/>
        </p:nvSpPr>
        <p:spPr>
          <a:xfrm>
            <a:off x="5952309" y="1229414"/>
            <a:ext cx="1828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Evaluation of Alternatives</a:t>
            </a:r>
            <a:endParaRPr lang="en-US" dirty="0"/>
          </a:p>
        </p:txBody>
      </p:sp>
      <p:sp>
        <p:nvSpPr>
          <p:cNvPr id="12" name="Rectangle 11"/>
          <p:cNvSpPr/>
          <p:nvPr/>
        </p:nvSpPr>
        <p:spPr>
          <a:xfrm>
            <a:off x="5943600" y="3297283"/>
            <a:ext cx="1828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Selection of Alternative </a:t>
            </a:r>
            <a:endParaRPr lang="en-US" dirty="0"/>
          </a:p>
        </p:txBody>
      </p:sp>
      <p:sp>
        <p:nvSpPr>
          <p:cNvPr id="13" name="Rectangle 12"/>
          <p:cNvSpPr/>
          <p:nvPr/>
        </p:nvSpPr>
        <p:spPr>
          <a:xfrm>
            <a:off x="5943600" y="4724400"/>
            <a:ext cx="1828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Implementation</a:t>
            </a:r>
            <a:endParaRPr lang="en-US" dirty="0"/>
          </a:p>
        </p:txBody>
      </p:sp>
      <p:sp>
        <p:nvSpPr>
          <p:cNvPr id="14" name="Rectangle 13"/>
          <p:cNvSpPr/>
          <p:nvPr/>
        </p:nvSpPr>
        <p:spPr>
          <a:xfrm>
            <a:off x="5952309" y="5978434"/>
            <a:ext cx="1828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Monitor and Control</a:t>
            </a:r>
            <a:endParaRPr lang="en-US" dirty="0"/>
          </a:p>
        </p:txBody>
      </p:sp>
      <p:cxnSp>
        <p:nvCxnSpPr>
          <p:cNvPr id="16" name="Straight Arrow Connector 15"/>
          <p:cNvCxnSpPr/>
          <p:nvPr/>
        </p:nvCxnSpPr>
        <p:spPr>
          <a:xfrm>
            <a:off x="2048329" y="1360266"/>
            <a:ext cx="0" cy="1530533"/>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2"/>
            <a:endCxn id="9" idx="0"/>
          </p:cNvCxnSpPr>
          <p:nvPr/>
        </p:nvCxnSpPr>
        <p:spPr>
          <a:xfrm>
            <a:off x="2031832" y="3413919"/>
            <a:ext cx="0" cy="2259715"/>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1" idx="2"/>
            <a:endCxn id="12" idx="0"/>
          </p:cNvCxnSpPr>
          <p:nvPr/>
        </p:nvCxnSpPr>
        <p:spPr>
          <a:xfrm flipH="1">
            <a:off x="6858000" y="1839014"/>
            <a:ext cx="8709" cy="1458269"/>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2" idx="2"/>
            <a:endCxn id="13" idx="0"/>
          </p:cNvCxnSpPr>
          <p:nvPr/>
        </p:nvCxnSpPr>
        <p:spPr>
          <a:xfrm>
            <a:off x="6858000" y="3830683"/>
            <a:ext cx="0" cy="893717"/>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endCxn id="14" idx="0"/>
          </p:cNvCxnSpPr>
          <p:nvPr/>
        </p:nvCxnSpPr>
        <p:spPr>
          <a:xfrm>
            <a:off x="6866709" y="5064034"/>
            <a:ext cx="0" cy="91440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2"/>
          </p:cNvCxnSpPr>
          <p:nvPr/>
        </p:nvCxnSpPr>
        <p:spPr>
          <a:xfrm>
            <a:off x="2031832" y="6235336"/>
            <a:ext cx="0" cy="276498"/>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031832" y="6477000"/>
            <a:ext cx="2159168" cy="0"/>
          </a:xfrm>
          <a:prstGeom prst="line">
            <a:avLst/>
          </a:prstGeom>
          <a:ln w="34925" cmpd="sng"/>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4191000" y="374467"/>
            <a:ext cx="0" cy="6102534"/>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191000" y="374467"/>
            <a:ext cx="2613660" cy="0"/>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804660" y="368048"/>
            <a:ext cx="0" cy="861366"/>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9760" y="5135"/>
            <a:ext cx="2015936" cy="369332"/>
          </a:xfrm>
          <a:prstGeom prst="rect">
            <a:avLst/>
          </a:prstGeom>
          <a:noFill/>
        </p:spPr>
        <p:txBody>
          <a:bodyPr wrap="none" rtlCol="0">
            <a:spAutoFit/>
          </a:bodyPr>
          <a:lstStyle/>
          <a:p>
            <a:r>
              <a:rPr lang="en-US" dirty="0" smtClean="0"/>
              <a:t>Define the problem</a:t>
            </a:r>
            <a:endParaRPr lang="en-US" dirty="0"/>
          </a:p>
        </p:txBody>
      </p:sp>
      <p:sp>
        <p:nvSpPr>
          <p:cNvPr id="27" name="TextBox 26"/>
          <p:cNvSpPr txBox="1"/>
          <p:nvPr/>
        </p:nvSpPr>
        <p:spPr>
          <a:xfrm>
            <a:off x="2590800" y="0"/>
            <a:ext cx="2254400" cy="646331"/>
          </a:xfrm>
          <a:prstGeom prst="rect">
            <a:avLst/>
          </a:prstGeom>
          <a:noFill/>
        </p:spPr>
        <p:txBody>
          <a:bodyPr wrap="none" rtlCol="0">
            <a:spAutoFit/>
          </a:bodyPr>
          <a:lstStyle/>
          <a:p>
            <a:r>
              <a:rPr lang="en-US" dirty="0" smtClean="0"/>
              <a:t>Establish cause-effect </a:t>
            </a:r>
          </a:p>
          <a:p>
            <a:r>
              <a:rPr lang="en-US" dirty="0" smtClean="0"/>
              <a:t>relationship</a:t>
            </a:r>
            <a:endParaRPr lang="en-US" dirty="0"/>
          </a:p>
        </p:txBody>
      </p:sp>
      <p:sp>
        <p:nvSpPr>
          <p:cNvPr id="32" name="TextBox 31"/>
          <p:cNvSpPr txBox="1"/>
          <p:nvPr/>
        </p:nvSpPr>
        <p:spPr>
          <a:xfrm>
            <a:off x="-43" y="4715470"/>
            <a:ext cx="1438214" cy="369332"/>
          </a:xfrm>
          <a:prstGeom prst="rect">
            <a:avLst/>
          </a:prstGeom>
          <a:noFill/>
        </p:spPr>
        <p:txBody>
          <a:bodyPr wrap="none" rtlCol="0">
            <a:spAutoFit/>
          </a:bodyPr>
          <a:lstStyle/>
          <a:p>
            <a:r>
              <a:rPr lang="en-US" dirty="0" smtClean="0"/>
              <a:t>Impose limits</a:t>
            </a:r>
            <a:endParaRPr lang="en-US" dirty="0"/>
          </a:p>
        </p:txBody>
      </p:sp>
      <p:sp>
        <p:nvSpPr>
          <p:cNvPr id="33" name="TextBox 32"/>
          <p:cNvSpPr txBox="1"/>
          <p:nvPr/>
        </p:nvSpPr>
        <p:spPr>
          <a:xfrm>
            <a:off x="4271593" y="486170"/>
            <a:ext cx="1995290" cy="369332"/>
          </a:xfrm>
          <a:prstGeom prst="rect">
            <a:avLst/>
          </a:prstGeom>
          <a:noFill/>
        </p:spPr>
        <p:txBody>
          <a:bodyPr wrap="none" rtlCol="0">
            <a:spAutoFit/>
          </a:bodyPr>
          <a:lstStyle/>
          <a:p>
            <a:r>
              <a:rPr lang="en-US" dirty="0" smtClean="0"/>
              <a:t>Look at short range</a:t>
            </a:r>
            <a:endParaRPr lang="en-US" dirty="0"/>
          </a:p>
        </p:txBody>
      </p:sp>
      <p:sp>
        <p:nvSpPr>
          <p:cNvPr id="35" name="TextBox 34"/>
          <p:cNvSpPr txBox="1"/>
          <p:nvPr/>
        </p:nvSpPr>
        <p:spPr>
          <a:xfrm>
            <a:off x="4271593" y="1988901"/>
            <a:ext cx="1910331" cy="369332"/>
          </a:xfrm>
          <a:prstGeom prst="rect">
            <a:avLst/>
          </a:prstGeom>
          <a:noFill/>
        </p:spPr>
        <p:txBody>
          <a:bodyPr wrap="none" rtlCol="0">
            <a:spAutoFit/>
          </a:bodyPr>
          <a:lstStyle/>
          <a:p>
            <a:r>
              <a:rPr lang="en-US" dirty="0" smtClean="0"/>
              <a:t>Look at long range</a:t>
            </a:r>
            <a:endParaRPr lang="en-US" dirty="0"/>
          </a:p>
        </p:txBody>
      </p:sp>
      <p:sp>
        <p:nvSpPr>
          <p:cNvPr id="37" name="TextBox 36"/>
          <p:cNvSpPr txBox="1"/>
          <p:nvPr/>
        </p:nvSpPr>
        <p:spPr>
          <a:xfrm>
            <a:off x="4271593" y="2643608"/>
            <a:ext cx="2178032" cy="369332"/>
          </a:xfrm>
          <a:prstGeom prst="rect">
            <a:avLst/>
          </a:prstGeom>
          <a:noFill/>
        </p:spPr>
        <p:txBody>
          <a:bodyPr wrap="square" rtlCol="0">
            <a:spAutoFit/>
          </a:bodyPr>
          <a:lstStyle/>
          <a:p>
            <a:r>
              <a:rPr lang="en-US" dirty="0" smtClean="0"/>
              <a:t>Apply qualitative aids</a:t>
            </a:r>
            <a:endParaRPr lang="en-US" dirty="0"/>
          </a:p>
        </p:txBody>
      </p:sp>
      <p:sp>
        <p:nvSpPr>
          <p:cNvPr id="39" name="TextBox 38"/>
          <p:cNvSpPr txBox="1"/>
          <p:nvPr/>
        </p:nvSpPr>
        <p:spPr>
          <a:xfrm>
            <a:off x="4271593" y="4112010"/>
            <a:ext cx="2178032" cy="369332"/>
          </a:xfrm>
          <a:prstGeom prst="rect">
            <a:avLst/>
          </a:prstGeom>
          <a:noFill/>
        </p:spPr>
        <p:txBody>
          <a:bodyPr wrap="none" rtlCol="0">
            <a:spAutoFit/>
          </a:bodyPr>
          <a:lstStyle/>
          <a:p>
            <a:r>
              <a:rPr lang="en-US" dirty="0" smtClean="0"/>
              <a:t>Translate into actions</a:t>
            </a:r>
            <a:endParaRPr lang="en-US" dirty="0"/>
          </a:p>
        </p:txBody>
      </p:sp>
      <p:sp>
        <p:nvSpPr>
          <p:cNvPr id="40" name="TextBox 39"/>
          <p:cNvSpPr txBox="1"/>
          <p:nvPr/>
        </p:nvSpPr>
        <p:spPr>
          <a:xfrm>
            <a:off x="2590800" y="3855879"/>
            <a:ext cx="1378262" cy="369332"/>
          </a:xfrm>
          <a:prstGeom prst="rect">
            <a:avLst/>
          </a:prstGeom>
          <a:noFill/>
        </p:spPr>
        <p:txBody>
          <a:bodyPr wrap="none" rtlCol="0">
            <a:spAutoFit/>
          </a:bodyPr>
          <a:lstStyle/>
          <a:p>
            <a:r>
              <a:rPr lang="en-US" dirty="0" smtClean="0"/>
              <a:t>Analyze data</a:t>
            </a:r>
            <a:endParaRPr lang="en-US" dirty="0"/>
          </a:p>
        </p:txBody>
      </p:sp>
      <p:sp>
        <p:nvSpPr>
          <p:cNvPr id="41" name="TextBox 40"/>
          <p:cNvSpPr txBox="1"/>
          <p:nvPr/>
        </p:nvSpPr>
        <p:spPr>
          <a:xfrm>
            <a:off x="2590800" y="1538622"/>
            <a:ext cx="2138278" cy="646331"/>
          </a:xfrm>
          <a:prstGeom prst="rect">
            <a:avLst/>
          </a:prstGeom>
          <a:noFill/>
        </p:spPr>
        <p:txBody>
          <a:bodyPr wrap="none" rtlCol="0">
            <a:spAutoFit/>
          </a:bodyPr>
          <a:lstStyle/>
          <a:p>
            <a:r>
              <a:rPr lang="en-US" dirty="0" smtClean="0"/>
              <a:t>Decide on boundary </a:t>
            </a:r>
          </a:p>
          <a:p>
            <a:r>
              <a:rPr lang="en-US" dirty="0" smtClean="0"/>
              <a:t>condition</a:t>
            </a:r>
            <a:endParaRPr lang="en-US" dirty="0"/>
          </a:p>
        </p:txBody>
      </p:sp>
      <p:sp>
        <p:nvSpPr>
          <p:cNvPr id="42" name="TextBox 41"/>
          <p:cNvSpPr txBox="1"/>
          <p:nvPr/>
        </p:nvSpPr>
        <p:spPr>
          <a:xfrm>
            <a:off x="-19760" y="1996478"/>
            <a:ext cx="1301318" cy="369332"/>
          </a:xfrm>
          <a:prstGeom prst="rect">
            <a:avLst/>
          </a:prstGeom>
          <a:noFill/>
        </p:spPr>
        <p:txBody>
          <a:bodyPr wrap="none" rtlCol="0">
            <a:spAutoFit/>
          </a:bodyPr>
          <a:lstStyle/>
          <a:p>
            <a:r>
              <a:rPr lang="en-US" dirty="0" smtClean="0"/>
              <a:t>Gather data</a:t>
            </a:r>
            <a:endParaRPr lang="en-US" dirty="0"/>
          </a:p>
        </p:txBody>
      </p:sp>
      <p:sp>
        <p:nvSpPr>
          <p:cNvPr id="49" name="TextBox 48"/>
          <p:cNvSpPr txBox="1"/>
          <p:nvPr/>
        </p:nvSpPr>
        <p:spPr>
          <a:xfrm>
            <a:off x="2590800" y="4715470"/>
            <a:ext cx="1956626" cy="646331"/>
          </a:xfrm>
          <a:prstGeom prst="rect">
            <a:avLst/>
          </a:prstGeom>
          <a:noFill/>
        </p:spPr>
        <p:txBody>
          <a:bodyPr wrap="none" rtlCol="0">
            <a:spAutoFit/>
          </a:bodyPr>
          <a:lstStyle/>
          <a:p>
            <a:r>
              <a:rPr lang="en-US" dirty="0" smtClean="0"/>
              <a:t>Decide on feasible </a:t>
            </a:r>
          </a:p>
          <a:p>
            <a:r>
              <a:rPr lang="en-US" dirty="0" smtClean="0"/>
              <a:t>alternatives</a:t>
            </a:r>
            <a:endParaRPr lang="en-US" dirty="0"/>
          </a:p>
        </p:txBody>
      </p:sp>
      <p:sp>
        <p:nvSpPr>
          <p:cNvPr id="50" name="TextBox 49"/>
          <p:cNvSpPr txBox="1"/>
          <p:nvPr/>
        </p:nvSpPr>
        <p:spPr>
          <a:xfrm>
            <a:off x="6981260" y="5135"/>
            <a:ext cx="2272610" cy="646331"/>
          </a:xfrm>
          <a:prstGeom prst="rect">
            <a:avLst/>
          </a:prstGeom>
          <a:noFill/>
        </p:spPr>
        <p:txBody>
          <a:bodyPr wrap="none" rtlCol="0">
            <a:spAutoFit/>
          </a:bodyPr>
          <a:lstStyle/>
          <a:p>
            <a:r>
              <a:rPr lang="en-US" dirty="0" smtClean="0"/>
              <a:t>Quantify and measure</a:t>
            </a:r>
          </a:p>
          <a:p>
            <a:r>
              <a:rPr lang="en-US" dirty="0" smtClean="0"/>
              <a:t> against objectives</a:t>
            </a:r>
            <a:endParaRPr lang="en-US" dirty="0"/>
          </a:p>
        </p:txBody>
      </p:sp>
      <p:sp>
        <p:nvSpPr>
          <p:cNvPr id="51" name="TextBox 50"/>
          <p:cNvSpPr txBox="1"/>
          <p:nvPr/>
        </p:nvSpPr>
        <p:spPr>
          <a:xfrm>
            <a:off x="7148229" y="2234188"/>
            <a:ext cx="2105641" cy="646331"/>
          </a:xfrm>
          <a:prstGeom prst="rect">
            <a:avLst/>
          </a:prstGeom>
          <a:noFill/>
        </p:spPr>
        <p:txBody>
          <a:bodyPr wrap="none" rtlCol="0">
            <a:spAutoFit/>
          </a:bodyPr>
          <a:lstStyle/>
          <a:p>
            <a:r>
              <a:rPr lang="en-US" dirty="0" smtClean="0"/>
              <a:t>Decide on strengths </a:t>
            </a:r>
          </a:p>
          <a:p>
            <a:r>
              <a:rPr lang="en-US" dirty="0" smtClean="0"/>
              <a:t>and weaknesses</a:t>
            </a:r>
            <a:endParaRPr lang="en-US" dirty="0"/>
          </a:p>
        </p:txBody>
      </p:sp>
      <p:sp>
        <p:nvSpPr>
          <p:cNvPr id="52" name="TextBox 51"/>
          <p:cNvSpPr txBox="1"/>
          <p:nvPr/>
        </p:nvSpPr>
        <p:spPr>
          <a:xfrm>
            <a:off x="7148229" y="4132550"/>
            <a:ext cx="1894621" cy="369332"/>
          </a:xfrm>
          <a:prstGeom prst="rect">
            <a:avLst/>
          </a:prstGeom>
          <a:noFill/>
        </p:spPr>
        <p:txBody>
          <a:bodyPr wrap="none" rtlCol="0">
            <a:spAutoFit/>
          </a:bodyPr>
          <a:lstStyle/>
          <a:p>
            <a:r>
              <a:rPr lang="en-US" dirty="0" smtClean="0"/>
              <a:t>Decide alternative</a:t>
            </a:r>
            <a:endParaRPr lang="en-US" dirty="0"/>
          </a:p>
        </p:txBody>
      </p:sp>
      <p:cxnSp>
        <p:nvCxnSpPr>
          <p:cNvPr id="66" name="Elbow Connector 65"/>
          <p:cNvCxnSpPr/>
          <p:nvPr/>
        </p:nvCxnSpPr>
        <p:spPr>
          <a:xfrm rot="16200000" flipH="1">
            <a:off x="922751" y="439924"/>
            <a:ext cx="424264" cy="293350"/>
          </a:xfrm>
          <a:prstGeom prst="bentConnector3">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2" name="Elbow Connector 71"/>
          <p:cNvCxnSpPr/>
          <p:nvPr/>
        </p:nvCxnSpPr>
        <p:spPr>
          <a:xfrm rot="16200000" flipH="1">
            <a:off x="625537" y="2371172"/>
            <a:ext cx="514709" cy="503984"/>
          </a:xfrm>
          <a:prstGeom prst="bentConnector3">
            <a:avLst>
              <a:gd name="adj1" fmla="val 52538"/>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5" name="Elbow Connector 74"/>
          <p:cNvCxnSpPr>
            <a:stCxn id="32" idx="2"/>
          </p:cNvCxnSpPr>
          <p:nvPr/>
        </p:nvCxnSpPr>
        <p:spPr>
          <a:xfrm rot="16200000" flipH="1">
            <a:off x="623832" y="5180034"/>
            <a:ext cx="588832" cy="398368"/>
          </a:xfrm>
          <a:prstGeom prst="bentConnector3">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7" name="Elbow Connector 76"/>
          <p:cNvCxnSpPr>
            <a:stCxn id="27" idx="2"/>
            <a:endCxn id="7" idx="3"/>
          </p:cNvCxnSpPr>
          <p:nvPr/>
        </p:nvCxnSpPr>
        <p:spPr>
          <a:xfrm rot="5400000">
            <a:off x="3098381" y="494182"/>
            <a:ext cx="467470" cy="771768"/>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81" name="Elbow Connector 80"/>
          <p:cNvCxnSpPr>
            <a:stCxn id="41" idx="0"/>
          </p:cNvCxnSpPr>
          <p:nvPr/>
        </p:nvCxnSpPr>
        <p:spPr>
          <a:xfrm rot="16200000" flipV="1">
            <a:off x="3213908" y="1092590"/>
            <a:ext cx="178356" cy="713707"/>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83" name="Elbow Connector 82"/>
          <p:cNvCxnSpPr>
            <a:stCxn id="40" idx="0"/>
          </p:cNvCxnSpPr>
          <p:nvPr/>
        </p:nvCxnSpPr>
        <p:spPr>
          <a:xfrm rot="16200000" flipV="1">
            <a:off x="2898010" y="3473957"/>
            <a:ext cx="430145" cy="333699"/>
          </a:xfrm>
          <a:prstGeom prst="bentConnector3">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87" name="Elbow Connector 86"/>
          <p:cNvCxnSpPr>
            <a:stCxn id="49" idx="2"/>
            <a:endCxn id="9" idx="3"/>
          </p:cNvCxnSpPr>
          <p:nvPr/>
        </p:nvCxnSpPr>
        <p:spPr>
          <a:xfrm rot="5400000">
            <a:off x="2961331" y="5346703"/>
            <a:ext cx="592684" cy="622881"/>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89" name="Elbow Connector 88"/>
          <p:cNvCxnSpPr>
            <a:stCxn id="33" idx="2"/>
            <a:endCxn id="11" idx="1"/>
          </p:cNvCxnSpPr>
          <p:nvPr/>
        </p:nvCxnSpPr>
        <p:spPr>
          <a:xfrm rot="16200000" flipH="1">
            <a:off x="5271417" y="853322"/>
            <a:ext cx="678712" cy="683071"/>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1" name="Elbow Connector 90"/>
          <p:cNvCxnSpPr>
            <a:stCxn id="35" idx="0"/>
          </p:cNvCxnSpPr>
          <p:nvPr/>
        </p:nvCxnSpPr>
        <p:spPr>
          <a:xfrm rot="5400000" flipH="1" flipV="1">
            <a:off x="5428929" y="1474231"/>
            <a:ext cx="312501" cy="716841"/>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3" name="Elbow Connector 92"/>
          <p:cNvCxnSpPr>
            <a:stCxn id="37" idx="2"/>
            <a:endCxn id="12" idx="1"/>
          </p:cNvCxnSpPr>
          <p:nvPr/>
        </p:nvCxnSpPr>
        <p:spPr>
          <a:xfrm rot="16200000" flipH="1">
            <a:off x="5376583" y="2996965"/>
            <a:ext cx="551043" cy="582991"/>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7" name="Elbow Connector 96"/>
          <p:cNvCxnSpPr>
            <a:stCxn id="39" idx="2"/>
            <a:endCxn id="13" idx="1"/>
          </p:cNvCxnSpPr>
          <p:nvPr/>
        </p:nvCxnSpPr>
        <p:spPr>
          <a:xfrm rot="16200000" flipH="1">
            <a:off x="5416275" y="4425675"/>
            <a:ext cx="471658" cy="582991"/>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9" name="Elbow Connector 98"/>
          <p:cNvCxnSpPr>
            <a:stCxn id="50" idx="2"/>
          </p:cNvCxnSpPr>
          <p:nvPr/>
        </p:nvCxnSpPr>
        <p:spPr>
          <a:xfrm rot="5400000">
            <a:off x="7673288" y="750579"/>
            <a:ext cx="543391" cy="345165"/>
          </a:xfrm>
          <a:prstGeom prst="bentConnector3">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02" name="Elbow Connector 101"/>
          <p:cNvCxnSpPr>
            <a:stCxn id="51" idx="0"/>
            <a:endCxn id="11" idx="3"/>
          </p:cNvCxnSpPr>
          <p:nvPr/>
        </p:nvCxnSpPr>
        <p:spPr>
          <a:xfrm rot="16200000" flipV="1">
            <a:off x="7641093" y="1674230"/>
            <a:ext cx="699974" cy="419941"/>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05" name="Elbow Connector 104"/>
          <p:cNvCxnSpPr>
            <a:stCxn id="52" idx="0"/>
            <a:endCxn id="12" idx="3"/>
          </p:cNvCxnSpPr>
          <p:nvPr/>
        </p:nvCxnSpPr>
        <p:spPr>
          <a:xfrm rot="16200000" flipV="1">
            <a:off x="7649687" y="3686697"/>
            <a:ext cx="568567" cy="323140"/>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4421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000"/>
                                        <p:tgtEl>
                                          <p:spTgt spid="19"/>
                                        </p:tgtEl>
                                      </p:cBhvr>
                                    </p:animEffect>
                                    <p:anim calcmode="lin" valueType="num">
                                      <p:cBhvr>
                                        <p:cTn id="23" dur="1000" fill="hold"/>
                                        <p:tgtEl>
                                          <p:spTgt spid="19"/>
                                        </p:tgtEl>
                                        <p:attrNameLst>
                                          <p:attrName>ppt_x</p:attrName>
                                        </p:attrNameLst>
                                      </p:cBhvr>
                                      <p:tavLst>
                                        <p:tav tm="0">
                                          <p:val>
                                            <p:strVal val="#ppt_x"/>
                                          </p:val>
                                        </p:tav>
                                        <p:tav tm="100000">
                                          <p:val>
                                            <p:strVal val="#ppt_x"/>
                                          </p:val>
                                        </p:tav>
                                      </p:tavLst>
                                    </p:anim>
                                    <p:anim calcmode="lin" valueType="num">
                                      <p:cBhvr>
                                        <p:cTn id="24" dur="1000" fill="hold"/>
                                        <p:tgtEl>
                                          <p:spTgt spid="1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1000" fill="hold"/>
                                        <p:tgtEl>
                                          <p:spTgt spid="15"/>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1000"/>
                                        <p:tgtEl>
                                          <p:spTgt spid="18"/>
                                        </p:tgtEl>
                                      </p:cBhvr>
                                    </p:animEffect>
                                    <p:anim calcmode="lin" valueType="num">
                                      <p:cBhvr>
                                        <p:cTn id="38" dur="1000" fill="hold"/>
                                        <p:tgtEl>
                                          <p:spTgt spid="18"/>
                                        </p:tgtEl>
                                        <p:attrNameLst>
                                          <p:attrName>ppt_x</p:attrName>
                                        </p:attrNameLst>
                                      </p:cBhvr>
                                      <p:tavLst>
                                        <p:tav tm="0">
                                          <p:val>
                                            <p:strVal val="#ppt_x"/>
                                          </p:val>
                                        </p:tav>
                                        <p:tav tm="100000">
                                          <p:val>
                                            <p:strVal val="#ppt_x"/>
                                          </p:val>
                                        </p:tav>
                                      </p:tavLst>
                                    </p:anim>
                                    <p:anim calcmode="lin" valueType="num">
                                      <p:cBhvr>
                                        <p:cTn id="39" dur="1000" fill="hold"/>
                                        <p:tgtEl>
                                          <p:spTgt spid="18"/>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1000"/>
                                        <p:tgtEl>
                                          <p:spTgt spid="25"/>
                                        </p:tgtEl>
                                      </p:cBhvr>
                                    </p:animEffect>
                                    <p:anim calcmode="lin" valueType="num">
                                      <p:cBhvr>
                                        <p:cTn id="53" dur="1000" fill="hold"/>
                                        <p:tgtEl>
                                          <p:spTgt spid="25"/>
                                        </p:tgtEl>
                                        <p:attrNameLst>
                                          <p:attrName>ppt_x</p:attrName>
                                        </p:attrNameLst>
                                      </p:cBhvr>
                                      <p:tavLst>
                                        <p:tav tm="0">
                                          <p:val>
                                            <p:strVal val="#ppt_x"/>
                                          </p:val>
                                        </p:tav>
                                        <p:tav tm="100000">
                                          <p:val>
                                            <p:strVal val="#ppt_x"/>
                                          </p:val>
                                        </p:tav>
                                      </p:tavLst>
                                    </p:anim>
                                    <p:anim calcmode="lin" valueType="num">
                                      <p:cBhvr>
                                        <p:cTn id="54" dur="1000" fill="hold"/>
                                        <p:tgtEl>
                                          <p:spTgt spid="2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1000"/>
                                        <p:tgtEl>
                                          <p:spTgt spid="11"/>
                                        </p:tgtEl>
                                      </p:cBhvr>
                                    </p:animEffect>
                                    <p:anim calcmode="lin" valueType="num">
                                      <p:cBhvr>
                                        <p:cTn id="58" dur="1000" fill="hold"/>
                                        <p:tgtEl>
                                          <p:spTgt spid="11"/>
                                        </p:tgtEl>
                                        <p:attrNameLst>
                                          <p:attrName>ppt_x</p:attrName>
                                        </p:attrNameLst>
                                      </p:cBhvr>
                                      <p:tavLst>
                                        <p:tav tm="0">
                                          <p:val>
                                            <p:strVal val="#ppt_x"/>
                                          </p:val>
                                        </p:tav>
                                        <p:tav tm="100000">
                                          <p:val>
                                            <p:strVal val="#ppt_x"/>
                                          </p:val>
                                        </p:tav>
                                      </p:tavLst>
                                    </p:anim>
                                    <p:anim calcmode="lin" valueType="num">
                                      <p:cBhvr>
                                        <p:cTn id="59" dur="1000" fill="hold"/>
                                        <p:tgtEl>
                                          <p:spTgt spid="11"/>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fade">
                                      <p:cBhvr>
                                        <p:cTn id="62" dur="1000"/>
                                        <p:tgtEl>
                                          <p:spTgt spid="34"/>
                                        </p:tgtEl>
                                      </p:cBhvr>
                                    </p:animEffect>
                                    <p:anim calcmode="lin" valueType="num">
                                      <p:cBhvr>
                                        <p:cTn id="63" dur="1000" fill="hold"/>
                                        <p:tgtEl>
                                          <p:spTgt spid="34"/>
                                        </p:tgtEl>
                                        <p:attrNameLst>
                                          <p:attrName>ppt_x</p:attrName>
                                        </p:attrNameLst>
                                      </p:cBhvr>
                                      <p:tavLst>
                                        <p:tav tm="0">
                                          <p:val>
                                            <p:strVal val="#ppt_x"/>
                                          </p:val>
                                        </p:tav>
                                        <p:tav tm="100000">
                                          <p:val>
                                            <p:strVal val="#ppt_x"/>
                                          </p:val>
                                        </p:tav>
                                      </p:tavLst>
                                    </p:anim>
                                    <p:anim calcmode="lin" valueType="num">
                                      <p:cBhvr>
                                        <p:cTn id="64" dur="1000" fill="hold"/>
                                        <p:tgtEl>
                                          <p:spTgt spid="34"/>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1000"/>
                                        <p:tgtEl>
                                          <p:spTgt spid="12"/>
                                        </p:tgtEl>
                                      </p:cBhvr>
                                    </p:animEffect>
                                    <p:anim calcmode="lin" valueType="num">
                                      <p:cBhvr>
                                        <p:cTn id="68" dur="1000" fill="hold"/>
                                        <p:tgtEl>
                                          <p:spTgt spid="12"/>
                                        </p:tgtEl>
                                        <p:attrNameLst>
                                          <p:attrName>ppt_x</p:attrName>
                                        </p:attrNameLst>
                                      </p:cBhvr>
                                      <p:tavLst>
                                        <p:tav tm="0">
                                          <p:val>
                                            <p:strVal val="#ppt_x"/>
                                          </p:val>
                                        </p:tav>
                                        <p:tav tm="100000">
                                          <p:val>
                                            <p:strVal val="#ppt_x"/>
                                          </p:val>
                                        </p:tav>
                                      </p:tavLst>
                                    </p:anim>
                                    <p:anim calcmode="lin" valueType="num">
                                      <p:cBhvr>
                                        <p:cTn id="69" dur="1000" fill="hold"/>
                                        <p:tgtEl>
                                          <p:spTgt spid="12"/>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fade">
                                      <p:cBhvr>
                                        <p:cTn id="72" dur="1000"/>
                                        <p:tgtEl>
                                          <p:spTgt spid="36"/>
                                        </p:tgtEl>
                                      </p:cBhvr>
                                    </p:animEffect>
                                    <p:anim calcmode="lin" valueType="num">
                                      <p:cBhvr>
                                        <p:cTn id="73" dur="1000" fill="hold"/>
                                        <p:tgtEl>
                                          <p:spTgt spid="36"/>
                                        </p:tgtEl>
                                        <p:attrNameLst>
                                          <p:attrName>ppt_x</p:attrName>
                                        </p:attrNameLst>
                                      </p:cBhvr>
                                      <p:tavLst>
                                        <p:tav tm="0">
                                          <p:val>
                                            <p:strVal val="#ppt_x"/>
                                          </p:val>
                                        </p:tav>
                                        <p:tav tm="100000">
                                          <p:val>
                                            <p:strVal val="#ppt_x"/>
                                          </p:val>
                                        </p:tav>
                                      </p:tavLst>
                                    </p:anim>
                                    <p:anim calcmode="lin" valueType="num">
                                      <p:cBhvr>
                                        <p:cTn id="74" dur="1000" fill="hold"/>
                                        <p:tgtEl>
                                          <p:spTgt spid="3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1000"/>
                                        <p:tgtEl>
                                          <p:spTgt spid="13"/>
                                        </p:tgtEl>
                                      </p:cBhvr>
                                    </p:animEffect>
                                    <p:anim calcmode="lin" valueType="num">
                                      <p:cBhvr>
                                        <p:cTn id="78" dur="1000" fill="hold"/>
                                        <p:tgtEl>
                                          <p:spTgt spid="13"/>
                                        </p:tgtEl>
                                        <p:attrNameLst>
                                          <p:attrName>ppt_x</p:attrName>
                                        </p:attrNameLst>
                                      </p:cBhvr>
                                      <p:tavLst>
                                        <p:tav tm="0">
                                          <p:val>
                                            <p:strVal val="#ppt_x"/>
                                          </p:val>
                                        </p:tav>
                                        <p:tav tm="100000">
                                          <p:val>
                                            <p:strVal val="#ppt_x"/>
                                          </p:val>
                                        </p:tav>
                                      </p:tavLst>
                                    </p:anim>
                                    <p:anim calcmode="lin" valueType="num">
                                      <p:cBhvr>
                                        <p:cTn id="79" dur="1000" fill="hold"/>
                                        <p:tgtEl>
                                          <p:spTgt spid="13"/>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38"/>
                                        </p:tgtEl>
                                        <p:attrNameLst>
                                          <p:attrName>style.visibility</p:attrName>
                                        </p:attrNameLst>
                                      </p:cBhvr>
                                      <p:to>
                                        <p:strVal val="visible"/>
                                      </p:to>
                                    </p:set>
                                    <p:animEffect transition="in" filter="fade">
                                      <p:cBhvr>
                                        <p:cTn id="82" dur="1000"/>
                                        <p:tgtEl>
                                          <p:spTgt spid="38"/>
                                        </p:tgtEl>
                                      </p:cBhvr>
                                    </p:animEffect>
                                    <p:anim calcmode="lin" valueType="num">
                                      <p:cBhvr>
                                        <p:cTn id="83" dur="1000" fill="hold"/>
                                        <p:tgtEl>
                                          <p:spTgt spid="38"/>
                                        </p:tgtEl>
                                        <p:attrNameLst>
                                          <p:attrName>ppt_x</p:attrName>
                                        </p:attrNameLst>
                                      </p:cBhvr>
                                      <p:tavLst>
                                        <p:tav tm="0">
                                          <p:val>
                                            <p:strVal val="#ppt_x"/>
                                          </p:val>
                                        </p:tav>
                                        <p:tav tm="100000">
                                          <p:val>
                                            <p:strVal val="#ppt_x"/>
                                          </p:val>
                                        </p:tav>
                                      </p:tavLst>
                                    </p:anim>
                                    <p:anim calcmode="lin" valueType="num">
                                      <p:cBhvr>
                                        <p:cTn id="84" dur="1000" fill="hold"/>
                                        <p:tgtEl>
                                          <p:spTgt spid="38"/>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fade">
                                      <p:cBhvr>
                                        <p:cTn id="87" dur="1000"/>
                                        <p:tgtEl>
                                          <p:spTgt spid="14"/>
                                        </p:tgtEl>
                                      </p:cBhvr>
                                    </p:animEffect>
                                    <p:anim calcmode="lin" valueType="num">
                                      <p:cBhvr>
                                        <p:cTn id="88" dur="1000" fill="hold"/>
                                        <p:tgtEl>
                                          <p:spTgt spid="14"/>
                                        </p:tgtEl>
                                        <p:attrNameLst>
                                          <p:attrName>ppt_x</p:attrName>
                                        </p:attrNameLst>
                                      </p:cBhvr>
                                      <p:tavLst>
                                        <p:tav tm="0">
                                          <p:val>
                                            <p:strVal val="#ppt_x"/>
                                          </p:val>
                                        </p:tav>
                                        <p:tav tm="100000">
                                          <p:val>
                                            <p:strVal val="#ppt_x"/>
                                          </p:val>
                                        </p:tav>
                                      </p:tavLst>
                                    </p:anim>
                                    <p:anim calcmode="lin" valueType="num">
                                      <p:cBhvr>
                                        <p:cTn id="8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26"/>
                                        </p:tgtEl>
                                        <p:attrNameLst>
                                          <p:attrName>style.visibility</p:attrName>
                                        </p:attrNameLst>
                                      </p:cBhvr>
                                      <p:to>
                                        <p:strVal val="visible"/>
                                      </p:to>
                                    </p:set>
                                    <p:animEffect transition="in" filter="fade">
                                      <p:cBhvr>
                                        <p:cTn id="94" dur="1000"/>
                                        <p:tgtEl>
                                          <p:spTgt spid="26"/>
                                        </p:tgtEl>
                                      </p:cBhvr>
                                    </p:animEffect>
                                    <p:anim calcmode="lin" valueType="num">
                                      <p:cBhvr>
                                        <p:cTn id="95" dur="1000" fill="hold"/>
                                        <p:tgtEl>
                                          <p:spTgt spid="26"/>
                                        </p:tgtEl>
                                        <p:attrNameLst>
                                          <p:attrName>ppt_x</p:attrName>
                                        </p:attrNameLst>
                                      </p:cBhvr>
                                      <p:tavLst>
                                        <p:tav tm="0">
                                          <p:val>
                                            <p:strVal val="#ppt_x"/>
                                          </p:val>
                                        </p:tav>
                                        <p:tav tm="100000">
                                          <p:val>
                                            <p:strVal val="#ppt_x"/>
                                          </p:val>
                                        </p:tav>
                                      </p:tavLst>
                                    </p:anim>
                                    <p:anim calcmode="lin" valueType="num">
                                      <p:cBhvr>
                                        <p:cTn id="96" dur="1000" fill="hold"/>
                                        <p:tgtEl>
                                          <p:spTgt spid="26"/>
                                        </p:tgtEl>
                                        <p:attrNameLst>
                                          <p:attrName>ppt_y</p:attrName>
                                        </p:attrNameLst>
                                      </p:cBhvr>
                                      <p:tavLst>
                                        <p:tav tm="0">
                                          <p:val>
                                            <p:strVal val="#ppt_y+.1"/>
                                          </p:val>
                                        </p:tav>
                                        <p:tav tm="100000">
                                          <p:val>
                                            <p:strVal val="#ppt_y"/>
                                          </p:val>
                                        </p:tav>
                                      </p:tavLst>
                                    </p:anim>
                                  </p:childTnLst>
                                </p:cTn>
                              </p:par>
                              <p:par>
                                <p:cTn id="97" presetID="42" presetClass="entr" presetSubtype="0" fill="hold" nodeType="withEffect">
                                  <p:stCondLst>
                                    <p:cond delay="0"/>
                                  </p:stCondLst>
                                  <p:childTnLst>
                                    <p:set>
                                      <p:cBhvr>
                                        <p:cTn id="98" dur="1" fill="hold">
                                          <p:stCondLst>
                                            <p:cond delay="0"/>
                                          </p:stCondLst>
                                        </p:cTn>
                                        <p:tgtEl>
                                          <p:spTgt spid="66"/>
                                        </p:tgtEl>
                                        <p:attrNameLst>
                                          <p:attrName>style.visibility</p:attrName>
                                        </p:attrNameLst>
                                      </p:cBhvr>
                                      <p:to>
                                        <p:strVal val="visible"/>
                                      </p:to>
                                    </p:set>
                                    <p:animEffect transition="in" filter="fade">
                                      <p:cBhvr>
                                        <p:cTn id="99" dur="1000"/>
                                        <p:tgtEl>
                                          <p:spTgt spid="66"/>
                                        </p:tgtEl>
                                      </p:cBhvr>
                                    </p:animEffect>
                                    <p:anim calcmode="lin" valueType="num">
                                      <p:cBhvr>
                                        <p:cTn id="100" dur="1000" fill="hold"/>
                                        <p:tgtEl>
                                          <p:spTgt spid="66"/>
                                        </p:tgtEl>
                                        <p:attrNameLst>
                                          <p:attrName>ppt_x</p:attrName>
                                        </p:attrNameLst>
                                      </p:cBhvr>
                                      <p:tavLst>
                                        <p:tav tm="0">
                                          <p:val>
                                            <p:strVal val="#ppt_x"/>
                                          </p:val>
                                        </p:tav>
                                        <p:tav tm="100000">
                                          <p:val>
                                            <p:strVal val="#ppt_x"/>
                                          </p:val>
                                        </p:tav>
                                      </p:tavLst>
                                    </p:anim>
                                    <p:anim calcmode="lin" valueType="num">
                                      <p:cBhvr>
                                        <p:cTn id="101" dur="1000" fill="hold"/>
                                        <p:tgtEl>
                                          <p:spTgt spid="66"/>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7"/>
                                        </p:tgtEl>
                                        <p:attrNameLst>
                                          <p:attrName>style.visibility</p:attrName>
                                        </p:attrNameLst>
                                      </p:cBhvr>
                                      <p:to>
                                        <p:strVal val="visible"/>
                                      </p:to>
                                    </p:set>
                                    <p:animEffect transition="in" filter="fade">
                                      <p:cBhvr>
                                        <p:cTn id="104" dur="1000"/>
                                        <p:tgtEl>
                                          <p:spTgt spid="27"/>
                                        </p:tgtEl>
                                      </p:cBhvr>
                                    </p:animEffect>
                                    <p:anim calcmode="lin" valueType="num">
                                      <p:cBhvr>
                                        <p:cTn id="105" dur="1000" fill="hold"/>
                                        <p:tgtEl>
                                          <p:spTgt spid="27"/>
                                        </p:tgtEl>
                                        <p:attrNameLst>
                                          <p:attrName>ppt_x</p:attrName>
                                        </p:attrNameLst>
                                      </p:cBhvr>
                                      <p:tavLst>
                                        <p:tav tm="0">
                                          <p:val>
                                            <p:strVal val="#ppt_x"/>
                                          </p:val>
                                        </p:tav>
                                        <p:tav tm="100000">
                                          <p:val>
                                            <p:strVal val="#ppt_x"/>
                                          </p:val>
                                        </p:tav>
                                      </p:tavLst>
                                    </p:anim>
                                    <p:anim calcmode="lin" valueType="num">
                                      <p:cBhvr>
                                        <p:cTn id="106" dur="1000" fill="hold"/>
                                        <p:tgtEl>
                                          <p:spTgt spid="27"/>
                                        </p:tgtEl>
                                        <p:attrNameLst>
                                          <p:attrName>ppt_y</p:attrName>
                                        </p:attrNameLst>
                                      </p:cBhvr>
                                      <p:tavLst>
                                        <p:tav tm="0">
                                          <p:val>
                                            <p:strVal val="#ppt_y+.1"/>
                                          </p:val>
                                        </p:tav>
                                        <p:tav tm="100000">
                                          <p:val>
                                            <p:strVal val="#ppt_y"/>
                                          </p:val>
                                        </p:tav>
                                      </p:tavLst>
                                    </p:anim>
                                  </p:childTnLst>
                                </p:cTn>
                              </p:par>
                              <p:par>
                                <p:cTn id="107" presetID="42" presetClass="entr" presetSubtype="0" fill="hold" nodeType="withEffect">
                                  <p:stCondLst>
                                    <p:cond delay="0"/>
                                  </p:stCondLst>
                                  <p:childTnLst>
                                    <p:set>
                                      <p:cBhvr>
                                        <p:cTn id="108" dur="1" fill="hold">
                                          <p:stCondLst>
                                            <p:cond delay="0"/>
                                          </p:stCondLst>
                                        </p:cTn>
                                        <p:tgtEl>
                                          <p:spTgt spid="77"/>
                                        </p:tgtEl>
                                        <p:attrNameLst>
                                          <p:attrName>style.visibility</p:attrName>
                                        </p:attrNameLst>
                                      </p:cBhvr>
                                      <p:to>
                                        <p:strVal val="visible"/>
                                      </p:to>
                                    </p:set>
                                    <p:animEffect transition="in" filter="fade">
                                      <p:cBhvr>
                                        <p:cTn id="109" dur="1000"/>
                                        <p:tgtEl>
                                          <p:spTgt spid="77"/>
                                        </p:tgtEl>
                                      </p:cBhvr>
                                    </p:animEffect>
                                    <p:anim calcmode="lin" valueType="num">
                                      <p:cBhvr>
                                        <p:cTn id="110" dur="1000" fill="hold"/>
                                        <p:tgtEl>
                                          <p:spTgt spid="77"/>
                                        </p:tgtEl>
                                        <p:attrNameLst>
                                          <p:attrName>ppt_x</p:attrName>
                                        </p:attrNameLst>
                                      </p:cBhvr>
                                      <p:tavLst>
                                        <p:tav tm="0">
                                          <p:val>
                                            <p:strVal val="#ppt_x"/>
                                          </p:val>
                                        </p:tav>
                                        <p:tav tm="100000">
                                          <p:val>
                                            <p:strVal val="#ppt_x"/>
                                          </p:val>
                                        </p:tav>
                                      </p:tavLst>
                                    </p:anim>
                                    <p:anim calcmode="lin" valueType="num">
                                      <p:cBhvr>
                                        <p:cTn id="111" dur="1000" fill="hold"/>
                                        <p:tgtEl>
                                          <p:spTgt spid="77"/>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41"/>
                                        </p:tgtEl>
                                        <p:attrNameLst>
                                          <p:attrName>style.visibility</p:attrName>
                                        </p:attrNameLst>
                                      </p:cBhvr>
                                      <p:to>
                                        <p:strVal val="visible"/>
                                      </p:to>
                                    </p:set>
                                    <p:animEffect transition="in" filter="fade">
                                      <p:cBhvr>
                                        <p:cTn id="114" dur="1000"/>
                                        <p:tgtEl>
                                          <p:spTgt spid="41"/>
                                        </p:tgtEl>
                                      </p:cBhvr>
                                    </p:animEffect>
                                    <p:anim calcmode="lin" valueType="num">
                                      <p:cBhvr>
                                        <p:cTn id="115" dur="1000" fill="hold"/>
                                        <p:tgtEl>
                                          <p:spTgt spid="41"/>
                                        </p:tgtEl>
                                        <p:attrNameLst>
                                          <p:attrName>ppt_x</p:attrName>
                                        </p:attrNameLst>
                                      </p:cBhvr>
                                      <p:tavLst>
                                        <p:tav tm="0">
                                          <p:val>
                                            <p:strVal val="#ppt_x"/>
                                          </p:val>
                                        </p:tav>
                                        <p:tav tm="100000">
                                          <p:val>
                                            <p:strVal val="#ppt_x"/>
                                          </p:val>
                                        </p:tav>
                                      </p:tavLst>
                                    </p:anim>
                                    <p:anim calcmode="lin" valueType="num">
                                      <p:cBhvr>
                                        <p:cTn id="116" dur="1000" fill="hold"/>
                                        <p:tgtEl>
                                          <p:spTgt spid="41"/>
                                        </p:tgtEl>
                                        <p:attrNameLst>
                                          <p:attrName>ppt_y</p:attrName>
                                        </p:attrNameLst>
                                      </p:cBhvr>
                                      <p:tavLst>
                                        <p:tav tm="0">
                                          <p:val>
                                            <p:strVal val="#ppt_y+.1"/>
                                          </p:val>
                                        </p:tav>
                                        <p:tav tm="100000">
                                          <p:val>
                                            <p:strVal val="#ppt_y"/>
                                          </p:val>
                                        </p:tav>
                                      </p:tavLst>
                                    </p:anim>
                                  </p:childTnLst>
                                </p:cTn>
                              </p:par>
                              <p:par>
                                <p:cTn id="117" presetID="42" presetClass="entr" presetSubtype="0" fill="hold" nodeType="withEffect">
                                  <p:stCondLst>
                                    <p:cond delay="0"/>
                                  </p:stCondLst>
                                  <p:childTnLst>
                                    <p:set>
                                      <p:cBhvr>
                                        <p:cTn id="118" dur="1" fill="hold">
                                          <p:stCondLst>
                                            <p:cond delay="0"/>
                                          </p:stCondLst>
                                        </p:cTn>
                                        <p:tgtEl>
                                          <p:spTgt spid="81"/>
                                        </p:tgtEl>
                                        <p:attrNameLst>
                                          <p:attrName>style.visibility</p:attrName>
                                        </p:attrNameLst>
                                      </p:cBhvr>
                                      <p:to>
                                        <p:strVal val="visible"/>
                                      </p:to>
                                    </p:set>
                                    <p:animEffect transition="in" filter="fade">
                                      <p:cBhvr>
                                        <p:cTn id="119" dur="1000"/>
                                        <p:tgtEl>
                                          <p:spTgt spid="81"/>
                                        </p:tgtEl>
                                      </p:cBhvr>
                                    </p:animEffect>
                                    <p:anim calcmode="lin" valueType="num">
                                      <p:cBhvr>
                                        <p:cTn id="120" dur="1000" fill="hold"/>
                                        <p:tgtEl>
                                          <p:spTgt spid="81"/>
                                        </p:tgtEl>
                                        <p:attrNameLst>
                                          <p:attrName>ppt_x</p:attrName>
                                        </p:attrNameLst>
                                      </p:cBhvr>
                                      <p:tavLst>
                                        <p:tav tm="0">
                                          <p:val>
                                            <p:strVal val="#ppt_x"/>
                                          </p:val>
                                        </p:tav>
                                        <p:tav tm="100000">
                                          <p:val>
                                            <p:strVal val="#ppt_x"/>
                                          </p:val>
                                        </p:tav>
                                      </p:tavLst>
                                    </p:anim>
                                    <p:anim calcmode="lin" valueType="num">
                                      <p:cBhvr>
                                        <p:cTn id="121" dur="1000" fill="hold"/>
                                        <p:tgtEl>
                                          <p:spTgt spid="81"/>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42"/>
                                        </p:tgtEl>
                                        <p:attrNameLst>
                                          <p:attrName>style.visibility</p:attrName>
                                        </p:attrNameLst>
                                      </p:cBhvr>
                                      <p:to>
                                        <p:strVal val="visible"/>
                                      </p:to>
                                    </p:set>
                                    <p:animEffect transition="in" filter="fade">
                                      <p:cBhvr>
                                        <p:cTn id="124" dur="1000"/>
                                        <p:tgtEl>
                                          <p:spTgt spid="42"/>
                                        </p:tgtEl>
                                      </p:cBhvr>
                                    </p:animEffect>
                                    <p:anim calcmode="lin" valueType="num">
                                      <p:cBhvr>
                                        <p:cTn id="125" dur="1000" fill="hold"/>
                                        <p:tgtEl>
                                          <p:spTgt spid="42"/>
                                        </p:tgtEl>
                                        <p:attrNameLst>
                                          <p:attrName>ppt_x</p:attrName>
                                        </p:attrNameLst>
                                      </p:cBhvr>
                                      <p:tavLst>
                                        <p:tav tm="0">
                                          <p:val>
                                            <p:strVal val="#ppt_x"/>
                                          </p:val>
                                        </p:tav>
                                        <p:tav tm="100000">
                                          <p:val>
                                            <p:strVal val="#ppt_x"/>
                                          </p:val>
                                        </p:tav>
                                      </p:tavLst>
                                    </p:anim>
                                    <p:anim calcmode="lin" valueType="num">
                                      <p:cBhvr>
                                        <p:cTn id="126" dur="1000" fill="hold"/>
                                        <p:tgtEl>
                                          <p:spTgt spid="42"/>
                                        </p:tgtEl>
                                        <p:attrNameLst>
                                          <p:attrName>ppt_y</p:attrName>
                                        </p:attrNameLst>
                                      </p:cBhvr>
                                      <p:tavLst>
                                        <p:tav tm="0">
                                          <p:val>
                                            <p:strVal val="#ppt_y+.1"/>
                                          </p:val>
                                        </p:tav>
                                        <p:tav tm="100000">
                                          <p:val>
                                            <p:strVal val="#ppt_y"/>
                                          </p:val>
                                        </p:tav>
                                      </p:tavLst>
                                    </p:anim>
                                  </p:childTnLst>
                                </p:cTn>
                              </p:par>
                              <p:par>
                                <p:cTn id="127" presetID="42" presetClass="entr" presetSubtype="0" fill="hold" nodeType="withEffect">
                                  <p:stCondLst>
                                    <p:cond delay="0"/>
                                  </p:stCondLst>
                                  <p:childTnLst>
                                    <p:set>
                                      <p:cBhvr>
                                        <p:cTn id="128" dur="1" fill="hold">
                                          <p:stCondLst>
                                            <p:cond delay="0"/>
                                          </p:stCondLst>
                                        </p:cTn>
                                        <p:tgtEl>
                                          <p:spTgt spid="72"/>
                                        </p:tgtEl>
                                        <p:attrNameLst>
                                          <p:attrName>style.visibility</p:attrName>
                                        </p:attrNameLst>
                                      </p:cBhvr>
                                      <p:to>
                                        <p:strVal val="visible"/>
                                      </p:to>
                                    </p:set>
                                    <p:animEffect transition="in" filter="fade">
                                      <p:cBhvr>
                                        <p:cTn id="129" dur="1000"/>
                                        <p:tgtEl>
                                          <p:spTgt spid="72"/>
                                        </p:tgtEl>
                                      </p:cBhvr>
                                    </p:animEffect>
                                    <p:anim calcmode="lin" valueType="num">
                                      <p:cBhvr>
                                        <p:cTn id="130" dur="1000" fill="hold"/>
                                        <p:tgtEl>
                                          <p:spTgt spid="72"/>
                                        </p:tgtEl>
                                        <p:attrNameLst>
                                          <p:attrName>ppt_x</p:attrName>
                                        </p:attrNameLst>
                                      </p:cBhvr>
                                      <p:tavLst>
                                        <p:tav tm="0">
                                          <p:val>
                                            <p:strVal val="#ppt_x"/>
                                          </p:val>
                                        </p:tav>
                                        <p:tav tm="100000">
                                          <p:val>
                                            <p:strVal val="#ppt_x"/>
                                          </p:val>
                                        </p:tav>
                                      </p:tavLst>
                                    </p:anim>
                                    <p:anim calcmode="lin" valueType="num">
                                      <p:cBhvr>
                                        <p:cTn id="131" dur="1000" fill="hold"/>
                                        <p:tgtEl>
                                          <p:spTgt spid="72"/>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40"/>
                                        </p:tgtEl>
                                        <p:attrNameLst>
                                          <p:attrName>style.visibility</p:attrName>
                                        </p:attrNameLst>
                                      </p:cBhvr>
                                      <p:to>
                                        <p:strVal val="visible"/>
                                      </p:to>
                                    </p:set>
                                    <p:animEffect transition="in" filter="fade">
                                      <p:cBhvr>
                                        <p:cTn id="134" dur="1000"/>
                                        <p:tgtEl>
                                          <p:spTgt spid="40"/>
                                        </p:tgtEl>
                                      </p:cBhvr>
                                    </p:animEffect>
                                    <p:anim calcmode="lin" valueType="num">
                                      <p:cBhvr>
                                        <p:cTn id="135" dur="1000" fill="hold"/>
                                        <p:tgtEl>
                                          <p:spTgt spid="40"/>
                                        </p:tgtEl>
                                        <p:attrNameLst>
                                          <p:attrName>ppt_x</p:attrName>
                                        </p:attrNameLst>
                                      </p:cBhvr>
                                      <p:tavLst>
                                        <p:tav tm="0">
                                          <p:val>
                                            <p:strVal val="#ppt_x"/>
                                          </p:val>
                                        </p:tav>
                                        <p:tav tm="100000">
                                          <p:val>
                                            <p:strVal val="#ppt_x"/>
                                          </p:val>
                                        </p:tav>
                                      </p:tavLst>
                                    </p:anim>
                                    <p:anim calcmode="lin" valueType="num">
                                      <p:cBhvr>
                                        <p:cTn id="136" dur="1000" fill="hold"/>
                                        <p:tgtEl>
                                          <p:spTgt spid="40"/>
                                        </p:tgtEl>
                                        <p:attrNameLst>
                                          <p:attrName>ppt_y</p:attrName>
                                        </p:attrNameLst>
                                      </p:cBhvr>
                                      <p:tavLst>
                                        <p:tav tm="0">
                                          <p:val>
                                            <p:strVal val="#ppt_y+.1"/>
                                          </p:val>
                                        </p:tav>
                                        <p:tav tm="100000">
                                          <p:val>
                                            <p:strVal val="#ppt_y"/>
                                          </p:val>
                                        </p:tav>
                                      </p:tavLst>
                                    </p:anim>
                                  </p:childTnLst>
                                </p:cTn>
                              </p:par>
                              <p:par>
                                <p:cTn id="137" presetID="42" presetClass="entr" presetSubtype="0" fill="hold" nodeType="withEffect">
                                  <p:stCondLst>
                                    <p:cond delay="0"/>
                                  </p:stCondLst>
                                  <p:childTnLst>
                                    <p:set>
                                      <p:cBhvr>
                                        <p:cTn id="138" dur="1" fill="hold">
                                          <p:stCondLst>
                                            <p:cond delay="0"/>
                                          </p:stCondLst>
                                        </p:cTn>
                                        <p:tgtEl>
                                          <p:spTgt spid="83"/>
                                        </p:tgtEl>
                                        <p:attrNameLst>
                                          <p:attrName>style.visibility</p:attrName>
                                        </p:attrNameLst>
                                      </p:cBhvr>
                                      <p:to>
                                        <p:strVal val="visible"/>
                                      </p:to>
                                    </p:set>
                                    <p:animEffect transition="in" filter="fade">
                                      <p:cBhvr>
                                        <p:cTn id="139" dur="1000"/>
                                        <p:tgtEl>
                                          <p:spTgt spid="83"/>
                                        </p:tgtEl>
                                      </p:cBhvr>
                                    </p:animEffect>
                                    <p:anim calcmode="lin" valueType="num">
                                      <p:cBhvr>
                                        <p:cTn id="140" dur="1000" fill="hold"/>
                                        <p:tgtEl>
                                          <p:spTgt spid="83"/>
                                        </p:tgtEl>
                                        <p:attrNameLst>
                                          <p:attrName>ppt_x</p:attrName>
                                        </p:attrNameLst>
                                      </p:cBhvr>
                                      <p:tavLst>
                                        <p:tav tm="0">
                                          <p:val>
                                            <p:strVal val="#ppt_x"/>
                                          </p:val>
                                        </p:tav>
                                        <p:tav tm="100000">
                                          <p:val>
                                            <p:strVal val="#ppt_x"/>
                                          </p:val>
                                        </p:tav>
                                      </p:tavLst>
                                    </p:anim>
                                    <p:anim calcmode="lin" valueType="num">
                                      <p:cBhvr>
                                        <p:cTn id="141" dur="1000" fill="hold"/>
                                        <p:tgtEl>
                                          <p:spTgt spid="83"/>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32"/>
                                        </p:tgtEl>
                                        <p:attrNameLst>
                                          <p:attrName>style.visibility</p:attrName>
                                        </p:attrNameLst>
                                      </p:cBhvr>
                                      <p:to>
                                        <p:strVal val="visible"/>
                                      </p:to>
                                    </p:set>
                                    <p:animEffect transition="in" filter="fade">
                                      <p:cBhvr>
                                        <p:cTn id="144" dur="1000"/>
                                        <p:tgtEl>
                                          <p:spTgt spid="32"/>
                                        </p:tgtEl>
                                      </p:cBhvr>
                                    </p:animEffect>
                                    <p:anim calcmode="lin" valueType="num">
                                      <p:cBhvr>
                                        <p:cTn id="145" dur="1000" fill="hold"/>
                                        <p:tgtEl>
                                          <p:spTgt spid="32"/>
                                        </p:tgtEl>
                                        <p:attrNameLst>
                                          <p:attrName>ppt_x</p:attrName>
                                        </p:attrNameLst>
                                      </p:cBhvr>
                                      <p:tavLst>
                                        <p:tav tm="0">
                                          <p:val>
                                            <p:strVal val="#ppt_x"/>
                                          </p:val>
                                        </p:tav>
                                        <p:tav tm="100000">
                                          <p:val>
                                            <p:strVal val="#ppt_x"/>
                                          </p:val>
                                        </p:tav>
                                      </p:tavLst>
                                    </p:anim>
                                    <p:anim calcmode="lin" valueType="num">
                                      <p:cBhvr>
                                        <p:cTn id="146" dur="1000" fill="hold"/>
                                        <p:tgtEl>
                                          <p:spTgt spid="32"/>
                                        </p:tgtEl>
                                        <p:attrNameLst>
                                          <p:attrName>ppt_y</p:attrName>
                                        </p:attrNameLst>
                                      </p:cBhvr>
                                      <p:tavLst>
                                        <p:tav tm="0">
                                          <p:val>
                                            <p:strVal val="#ppt_y+.1"/>
                                          </p:val>
                                        </p:tav>
                                        <p:tav tm="100000">
                                          <p:val>
                                            <p:strVal val="#ppt_y"/>
                                          </p:val>
                                        </p:tav>
                                      </p:tavLst>
                                    </p:anim>
                                  </p:childTnLst>
                                </p:cTn>
                              </p:par>
                              <p:par>
                                <p:cTn id="147" presetID="42" presetClass="entr" presetSubtype="0" fill="hold" nodeType="withEffect">
                                  <p:stCondLst>
                                    <p:cond delay="0"/>
                                  </p:stCondLst>
                                  <p:childTnLst>
                                    <p:set>
                                      <p:cBhvr>
                                        <p:cTn id="148" dur="1" fill="hold">
                                          <p:stCondLst>
                                            <p:cond delay="0"/>
                                          </p:stCondLst>
                                        </p:cTn>
                                        <p:tgtEl>
                                          <p:spTgt spid="75"/>
                                        </p:tgtEl>
                                        <p:attrNameLst>
                                          <p:attrName>style.visibility</p:attrName>
                                        </p:attrNameLst>
                                      </p:cBhvr>
                                      <p:to>
                                        <p:strVal val="visible"/>
                                      </p:to>
                                    </p:set>
                                    <p:animEffect transition="in" filter="fade">
                                      <p:cBhvr>
                                        <p:cTn id="149" dur="1000"/>
                                        <p:tgtEl>
                                          <p:spTgt spid="75"/>
                                        </p:tgtEl>
                                      </p:cBhvr>
                                    </p:animEffect>
                                    <p:anim calcmode="lin" valueType="num">
                                      <p:cBhvr>
                                        <p:cTn id="150" dur="1000" fill="hold"/>
                                        <p:tgtEl>
                                          <p:spTgt spid="75"/>
                                        </p:tgtEl>
                                        <p:attrNameLst>
                                          <p:attrName>ppt_x</p:attrName>
                                        </p:attrNameLst>
                                      </p:cBhvr>
                                      <p:tavLst>
                                        <p:tav tm="0">
                                          <p:val>
                                            <p:strVal val="#ppt_x"/>
                                          </p:val>
                                        </p:tav>
                                        <p:tav tm="100000">
                                          <p:val>
                                            <p:strVal val="#ppt_x"/>
                                          </p:val>
                                        </p:tav>
                                      </p:tavLst>
                                    </p:anim>
                                    <p:anim calcmode="lin" valueType="num">
                                      <p:cBhvr>
                                        <p:cTn id="151" dur="1000" fill="hold"/>
                                        <p:tgtEl>
                                          <p:spTgt spid="75"/>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49"/>
                                        </p:tgtEl>
                                        <p:attrNameLst>
                                          <p:attrName>style.visibility</p:attrName>
                                        </p:attrNameLst>
                                      </p:cBhvr>
                                      <p:to>
                                        <p:strVal val="visible"/>
                                      </p:to>
                                    </p:set>
                                    <p:animEffect transition="in" filter="fade">
                                      <p:cBhvr>
                                        <p:cTn id="154" dur="1000"/>
                                        <p:tgtEl>
                                          <p:spTgt spid="49"/>
                                        </p:tgtEl>
                                      </p:cBhvr>
                                    </p:animEffect>
                                    <p:anim calcmode="lin" valueType="num">
                                      <p:cBhvr>
                                        <p:cTn id="155" dur="1000" fill="hold"/>
                                        <p:tgtEl>
                                          <p:spTgt spid="49"/>
                                        </p:tgtEl>
                                        <p:attrNameLst>
                                          <p:attrName>ppt_x</p:attrName>
                                        </p:attrNameLst>
                                      </p:cBhvr>
                                      <p:tavLst>
                                        <p:tav tm="0">
                                          <p:val>
                                            <p:strVal val="#ppt_x"/>
                                          </p:val>
                                        </p:tav>
                                        <p:tav tm="100000">
                                          <p:val>
                                            <p:strVal val="#ppt_x"/>
                                          </p:val>
                                        </p:tav>
                                      </p:tavLst>
                                    </p:anim>
                                    <p:anim calcmode="lin" valueType="num">
                                      <p:cBhvr>
                                        <p:cTn id="156" dur="1000" fill="hold"/>
                                        <p:tgtEl>
                                          <p:spTgt spid="49"/>
                                        </p:tgtEl>
                                        <p:attrNameLst>
                                          <p:attrName>ppt_y</p:attrName>
                                        </p:attrNameLst>
                                      </p:cBhvr>
                                      <p:tavLst>
                                        <p:tav tm="0">
                                          <p:val>
                                            <p:strVal val="#ppt_y+.1"/>
                                          </p:val>
                                        </p:tav>
                                        <p:tav tm="100000">
                                          <p:val>
                                            <p:strVal val="#ppt_y"/>
                                          </p:val>
                                        </p:tav>
                                      </p:tavLst>
                                    </p:anim>
                                  </p:childTnLst>
                                </p:cTn>
                              </p:par>
                              <p:par>
                                <p:cTn id="157" presetID="42" presetClass="entr" presetSubtype="0" fill="hold" nodeType="withEffect">
                                  <p:stCondLst>
                                    <p:cond delay="0"/>
                                  </p:stCondLst>
                                  <p:childTnLst>
                                    <p:set>
                                      <p:cBhvr>
                                        <p:cTn id="158" dur="1" fill="hold">
                                          <p:stCondLst>
                                            <p:cond delay="0"/>
                                          </p:stCondLst>
                                        </p:cTn>
                                        <p:tgtEl>
                                          <p:spTgt spid="87"/>
                                        </p:tgtEl>
                                        <p:attrNameLst>
                                          <p:attrName>style.visibility</p:attrName>
                                        </p:attrNameLst>
                                      </p:cBhvr>
                                      <p:to>
                                        <p:strVal val="visible"/>
                                      </p:to>
                                    </p:set>
                                    <p:animEffect transition="in" filter="fade">
                                      <p:cBhvr>
                                        <p:cTn id="159" dur="1000"/>
                                        <p:tgtEl>
                                          <p:spTgt spid="87"/>
                                        </p:tgtEl>
                                      </p:cBhvr>
                                    </p:animEffect>
                                    <p:anim calcmode="lin" valueType="num">
                                      <p:cBhvr>
                                        <p:cTn id="160" dur="1000" fill="hold"/>
                                        <p:tgtEl>
                                          <p:spTgt spid="87"/>
                                        </p:tgtEl>
                                        <p:attrNameLst>
                                          <p:attrName>ppt_x</p:attrName>
                                        </p:attrNameLst>
                                      </p:cBhvr>
                                      <p:tavLst>
                                        <p:tav tm="0">
                                          <p:val>
                                            <p:strVal val="#ppt_x"/>
                                          </p:val>
                                        </p:tav>
                                        <p:tav tm="100000">
                                          <p:val>
                                            <p:strVal val="#ppt_x"/>
                                          </p:val>
                                        </p:tav>
                                      </p:tavLst>
                                    </p:anim>
                                    <p:anim calcmode="lin" valueType="num">
                                      <p:cBhvr>
                                        <p:cTn id="161" dur="1000" fill="hold"/>
                                        <p:tgtEl>
                                          <p:spTgt spid="87"/>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33"/>
                                        </p:tgtEl>
                                        <p:attrNameLst>
                                          <p:attrName>style.visibility</p:attrName>
                                        </p:attrNameLst>
                                      </p:cBhvr>
                                      <p:to>
                                        <p:strVal val="visible"/>
                                      </p:to>
                                    </p:set>
                                    <p:animEffect transition="in" filter="fade">
                                      <p:cBhvr>
                                        <p:cTn id="164" dur="1000"/>
                                        <p:tgtEl>
                                          <p:spTgt spid="33"/>
                                        </p:tgtEl>
                                      </p:cBhvr>
                                    </p:animEffect>
                                    <p:anim calcmode="lin" valueType="num">
                                      <p:cBhvr>
                                        <p:cTn id="165" dur="1000" fill="hold"/>
                                        <p:tgtEl>
                                          <p:spTgt spid="33"/>
                                        </p:tgtEl>
                                        <p:attrNameLst>
                                          <p:attrName>ppt_x</p:attrName>
                                        </p:attrNameLst>
                                      </p:cBhvr>
                                      <p:tavLst>
                                        <p:tav tm="0">
                                          <p:val>
                                            <p:strVal val="#ppt_x"/>
                                          </p:val>
                                        </p:tav>
                                        <p:tav tm="100000">
                                          <p:val>
                                            <p:strVal val="#ppt_x"/>
                                          </p:val>
                                        </p:tav>
                                      </p:tavLst>
                                    </p:anim>
                                    <p:anim calcmode="lin" valueType="num">
                                      <p:cBhvr>
                                        <p:cTn id="166" dur="1000" fill="hold"/>
                                        <p:tgtEl>
                                          <p:spTgt spid="33"/>
                                        </p:tgtEl>
                                        <p:attrNameLst>
                                          <p:attrName>ppt_y</p:attrName>
                                        </p:attrNameLst>
                                      </p:cBhvr>
                                      <p:tavLst>
                                        <p:tav tm="0">
                                          <p:val>
                                            <p:strVal val="#ppt_y+.1"/>
                                          </p:val>
                                        </p:tav>
                                        <p:tav tm="100000">
                                          <p:val>
                                            <p:strVal val="#ppt_y"/>
                                          </p:val>
                                        </p:tav>
                                      </p:tavLst>
                                    </p:anim>
                                  </p:childTnLst>
                                </p:cTn>
                              </p:par>
                              <p:par>
                                <p:cTn id="167" presetID="42" presetClass="entr" presetSubtype="0" fill="hold" nodeType="withEffect">
                                  <p:stCondLst>
                                    <p:cond delay="0"/>
                                  </p:stCondLst>
                                  <p:childTnLst>
                                    <p:set>
                                      <p:cBhvr>
                                        <p:cTn id="168" dur="1" fill="hold">
                                          <p:stCondLst>
                                            <p:cond delay="0"/>
                                          </p:stCondLst>
                                        </p:cTn>
                                        <p:tgtEl>
                                          <p:spTgt spid="89"/>
                                        </p:tgtEl>
                                        <p:attrNameLst>
                                          <p:attrName>style.visibility</p:attrName>
                                        </p:attrNameLst>
                                      </p:cBhvr>
                                      <p:to>
                                        <p:strVal val="visible"/>
                                      </p:to>
                                    </p:set>
                                    <p:animEffect transition="in" filter="fade">
                                      <p:cBhvr>
                                        <p:cTn id="169" dur="1000"/>
                                        <p:tgtEl>
                                          <p:spTgt spid="89"/>
                                        </p:tgtEl>
                                      </p:cBhvr>
                                    </p:animEffect>
                                    <p:anim calcmode="lin" valueType="num">
                                      <p:cBhvr>
                                        <p:cTn id="170" dur="1000" fill="hold"/>
                                        <p:tgtEl>
                                          <p:spTgt spid="89"/>
                                        </p:tgtEl>
                                        <p:attrNameLst>
                                          <p:attrName>ppt_x</p:attrName>
                                        </p:attrNameLst>
                                      </p:cBhvr>
                                      <p:tavLst>
                                        <p:tav tm="0">
                                          <p:val>
                                            <p:strVal val="#ppt_x"/>
                                          </p:val>
                                        </p:tav>
                                        <p:tav tm="100000">
                                          <p:val>
                                            <p:strVal val="#ppt_x"/>
                                          </p:val>
                                        </p:tav>
                                      </p:tavLst>
                                    </p:anim>
                                    <p:anim calcmode="lin" valueType="num">
                                      <p:cBhvr>
                                        <p:cTn id="171" dur="1000" fill="hold"/>
                                        <p:tgtEl>
                                          <p:spTgt spid="89"/>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35"/>
                                        </p:tgtEl>
                                        <p:attrNameLst>
                                          <p:attrName>style.visibility</p:attrName>
                                        </p:attrNameLst>
                                      </p:cBhvr>
                                      <p:to>
                                        <p:strVal val="visible"/>
                                      </p:to>
                                    </p:set>
                                    <p:animEffect transition="in" filter="fade">
                                      <p:cBhvr>
                                        <p:cTn id="174" dur="1000"/>
                                        <p:tgtEl>
                                          <p:spTgt spid="35"/>
                                        </p:tgtEl>
                                      </p:cBhvr>
                                    </p:animEffect>
                                    <p:anim calcmode="lin" valueType="num">
                                      <p:cBhvr>
                                        <p:cTn id="175" dur="1000" fill="hold"/>
                                        <p:tgtEl>
                                          <p:spTgt spid="35"/>
                                        </p:tgtEl>
                                        <p:attrNameLst>
                                          <p:attrName>ppt_x</p:attrName>
                                        </p:attrNameLst>
                                      </p:cBhvr>
                                      <p:tavLst>
                                        <p:tav tm="0">
                                          <p:val>
                                            <p:strVal val="#ppt_x"/>
                                          </p:val>
                                        </p:tav>
                                        <p:tav tm="100000">
                                          <p:val>
                                            <p:strVal val="#ppt_x"/>
                                          </p:val>
                                        </p:tav>
                                      </p:tavLst>
                                    </p:anim>
                                    <p:anim calcmode="lin" valueType="num">
                                      <p:cBhvr>
                                        <p:cTn id="176" dur="1000" fill="hold"/>
                                        <p:tgtEl>
                                          <p:spTgt spid="35"/>
                                        </p:tgtEl>
                                        <p:attrNameLst>
                                          <p:attrName>ppt_y</p:attrName>
                                        </p:attrNameLst>
                                      </p:cBhvr>
                                      <p:tavLst>
                                        <p:tav tm="0">
                                          <p:val>
                                            <p:strVal val="#ppt_y+.1"/>
                                          </p:val>
                                        </p:tav>
                                        <p:tav tm="100000">
                                          <p:val>
                                            <p:strVal val="#ppt_y"/>
                                          </p:val>
                                        </p:tav>
                                      </p:tavLst>
                                    </p:anim>
                                  </p:childTnLst>
                                </p:cTn>
                              </p:par>
                              <p:par>
                                <p:cTn id="177" presetID="42" presetClass="entr" presetSubtype="0" fill="hold" nodeType="withEffect">
                                  <p:stCondLst>
                                    <p:cond delay="0"/>
                                  </p:stCondLst>
                                  <p:childTnLst>
                                    <p:set>
                                      <p:cBhvr>
                                        <p:cTn id="178" dur="1" fill="hold">
                                          <p:stCondLst>
                                            <p:cond delay="0"/>
                                          </p:stCondLst>
                                        </p:cTn>
                                        <p:tgtEl>
                                          <p:spTgt spid="91"/>
                                        </p:tgtEl>
                                        <p:attrNameLst>
                                          <p:attrName>style.visibility</p:attrName>
                                        </p:attrNameLst>
                                      </p:cBhvr>
                                      <p:to>
                                        <p:strVal val="visible"/>
                                      </p:to>
                                    </p:set>
                                    <p:animEffect transition="in" filter="fade">
                                      <p:cBhvr>
                                        <p:cTn id="179" dur="1000"/>
                                        <p:tgtEl>
                                          <p:spTgt spid="91"/>
                                        </p:tgtEl>
                                      </p:cBhvr>
                                    </p:animEffect>
                                    <p:anim calcmode="lin" valueType="num">
                                      <p:cBhvr>
                                        <p:cTn id="180" dur="1000" fill="hold"/>
                                        <p:tgtEl>
                                          <p:spTgt spid="91"/>
                                        </p:tgtEl>
                                        <p:attrNameLst>
                                          <p:attrName>ppt_x</p:attrName>
                                        </p:attrNameLst>
                                      </p:cBhvr>
                                      <p:tavLst>
                                        <p:tav tm="0">
                                          <p:val>
                                            <p:strVal val="#ppt_x"/>
                                          </p:val>
                                        </p:tav>
                                        <p:tav tm="100000">
                                          <p:val>
                                            <p:strVal val="#ppt_x"/>
                                          </p:val>
                                        </p:tav>
                                      </p:tavLst>
                                    </p:anim>
                                    <p:anim calcmode="lin" valueType="num">
                                      <p:cBhvr>
                                        <p:cTn id="181" dur="1000" fill="hold"/>
                                        <p:tgtEl>
                                          <p:spTgt spid="91"/>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50"/>
                                        </p:tgtEl>
                                        <p:attrNameLst>
                                          <p:attrName>style.visibility</p:attrName>
                                        </p:attrNameLst>
                                      </p:cBhvr>
                                      <p:to>
                                        <p:strVal val="visible"/>
                                      </p:to>
                                    </p:set>
                                    <p:animEffect transition="in" filter="fade">
                                      <p:cBhvr>
                                        <p:cTn id="184" dur="1000"/>
                                        <p:tgtEl>
                                          <p:spTgt spid="50"/>
                                        </p:tgtEl>
                                      </p:cBhvr>
                                    </p:animEffect>
                                    <p:anim calcmode="lin" valueType="num">
                                      <p:cBhvr>
                                        <p:cTn id="185" dur="1000" fill="hold"/>
                                        <p:tgtEl>
                                          <p:spTgt spid="50"/>
                                        </p:tgtEl>
                                        <p:attrNameLst>
                                          <p:attrName>ppt_x</p:attrName>
                                        </p:attrNameLst>
                                      </p:cBhvr>
                                      <p:tavLst>
                                        <p:tav tm="0">
                                          <p:val>
                                            <p:strVal val="#ppt_x"/>
                                          </p:val>
                                        </p:tav>
                                        <p:tav tm="100000">
                                          <p:val>
                                            <p:strVal val="#ppt_x"/>
                                          </p:val>
                                        </p:tav>
                                      </p:tavLst>
                                    </p:anim>
                                    <p:anim calcmode="lin" valueType="num">
                                      <p:cBhvr>
                                        <p:cTn id="186" dur="1000" fill="hold"/>
                                        <p:tgtEl>
                                          <p:spTgt spid="50"/>
                                        </p:tgtEl>
                                        <p:attrNameLst>
                                          <p:attrName>ppt_y</p:attrName>
                                        </p:attrNameLst>
                                      </p:cBhvr>
                                      <p:tavLst>
                                        <p:tav tm="0">
                                          <p:val>
                                            <p:strVal val="#ppt_y+.1"/>
                                          </p:val>
                                        </p:tav>
                                        <p:tav tm="100000">
                                          <p:val>
                                            <p:strVal val="#ppt_y"/>
                                          </p:val>
                                        </p:tav>
                                      </p:tavLst>
                                    </p:anim>
                                  </p:childTnLst>
                                </p:cTn>
                              </p:par>
                              <p:par>
                                <p:cTn id="187" presetID="42" presetClass="entr" presetSubtype="0" fill="hold" nodeType="withEffect">
                                  <p:stCondLst>
                                    <p:cond delay="0"/>
                                  </p:stCondLst>
                                  <p:childTnLst>
                                    <p:set>
                                      <p:cBhvr>
                                        <p:cTn id="188" dur="1" fill="hold">
                                          <p:stCondLst>
                                            <p:cond delay="0"/>
                                          </p:stCondLst>
                                        </p:cTn>
                                        <p:tgtEl>
                                          <p:spTgt spid="99"/>
                                        </p:tgtEl>
                                        <p:attrNameLst>
                                          <p:attrName>style.visibility</p:attrName>
                                        </p:attrNameLst>
                                      </p:cBhvr>
                                      <p:to>
                                        <p:strVal val="visible"/>
                                      </p:to>
                                    </p:set>
                                    <p:animEffect transition="in" filter="fade">
                                      <p:cBhvr>
                                        <p:cTn id="189" dur="1000"/>
                                        <p:tgtEl>
                                          <p:spTgt spid="99"/>
                                        </p:tgtEl>
                                      </p:cBhvr>
                                    </p:animEffect>
                                    <p:anim calcmode="lin" valueType="num">
                                      <p:cBhvr>
                                        <p:cTn id="190" dur="1000" fill="hold"/>
                                        <p:tgtEl>
                                          <p:spTgt spid="99"/>
                                        </p:tgtEl>
                                        <p:attrNameLst>
                                          <p:attrName>ppt_x</p:attrName>
                                        </p:attrNameLst>
                                      </p:cBhvr>
                                      <p:tavLst>
                                        <p:tav tm="0">
                                          <p:val>
                                            <p:strVal val="#ppt_x"/>
                                          </p:val>
                                        </p:tav>
                                        <p:tav tm="100000">
                                          <p:val>
                                            <p:strVal val="#ppt_x"/>
                                          </p:val>
                                        </p:tav>
                                      </p:tavLst>
                                    </p:anim>
                                    <p:anim calcmode="lin" valueType="num">
                                      <p:cBhvr>
                                        <p:cTn id="191" dur="1000" fill="hold"/>
                                        <p:tgtEl>
                                          <p:spTgt spid="99"/>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51"/>
                                        </p:tgtEl>
                                        <p:attrNameLst>
                                          <p:attrName>style.visibility</p:attrName>
                                        </p:attrNameLst>
                                      </p:cBhvr>
                                      <p:to>
                                        <p:strVal val="visible"/>
                                      </p:to>
                                    </p:set>
                                    <p:animEffect transition="in" filter="fade">
                                      <p:cBhvr>
                                        <p:cTn id="194" dur="1000"/>
                                        <p:tgtEl>
                                          <p:spTgt spid="51"/>
                                        </p:tgtEl>
                                      </p:cBhvr>
                                    </p:animEffect>
                                    <p:anim calcmode="lin" valueType="num">
                                      <p:cBhvr>
                                        <p:cTn id="195" dur="1000" fill="hold"/>
                                        <p:tgtEl>
                                          <p:spTgt spid="51"/>
                                        </p:tgtEl>
                                        <p:attrNameLst>
                                          <p:attrName>ppt_x</p:attrName>
                                        </p:attrNameLst>
                                      </p:cBhvr>
                                      <p:tavLst>
                                        <p:tav tm="0">
                                          <p:val>
                                            <p:strVal val="#ppt_x"/>
                                          </p:val>
                                        </p:tav>
                                        <p:tav tm="100000">
                                          <p:val>
                                            <p:strVal val="#ppt_x"/>
                                          </p:val>
                                        </p:tav>
                                      </p:tavLst>
                                    </p:anim>
                                    <p:anim calcmode="lin" valueType="num">
                                      <p:cBhvr>
                                        <p:cTn id="196" dur="1000" fill="hold"/>
                                        <p:tgtEl>
                                          <p:spTgt spid="51"/>
                                        </p:tgtEl>
                                        <p:attrNameLst>
                                          <p:attrName>ppt_y</p:attrName>
                                        </p:attrNameLst>
                                      </p:cBhvr>
                                      <p:tavLst>
                                        <p:tav tm="0">
                                          <p:val>
                                            <p:strVal val="#ppt_y+.1"/>
                                          </p:val>
                                        </p:tav>
                                        <p:tav tm="100000">
                                          <p:val>
                                            <p:strVal val="#ppt_y"/>
                                          </p:val>
                                        </p:tav>
                                      </p:tavLst>
                                    </p:anim>
                                  </p:childTnLst>
                                </p:cTn>
                              </p:par>
                              <p:par>
                                <p:cTn id="197" presetID="42" presetClass="entr" presetSubtype="0" fill="hold" nodeType="withEffect">
                                  <p:stCondLst>
                                    <p:cond delay="0"/>
                                  </p:stCondLst>
                                  <p:childTnLst>
                                    <p:set>
                                      <p:cBhvr>
                                        <p:cTn id="198" dur="1" fill="hold">
                                          <p:stCondLst>
                                            <p:cond delay="0"/>
                                          </p:stCondLst>
                                        </p:cTn>
                                        <p:tgtEl>
                                          <p:spTgt spid="102"/>
                                        </p:tgtEl>
                                        <p:attrNameLst>
                                          <p:attrName>style.visibility</p:attrName>
                                        </p:attrNameLst>
                                      </p:cBhvr>
                                      <p:to>
                                        <p:strVal val="visible"/>
                                      </p:to>
                                    </p:set>
                                    <p:animEffect transition="in" filter="fade">
                                      <p:cBhvr>
                                        <p:cTn id="199" dur="1000"/>
                                        <p:tgtEl>
                                          <p:spTgt spid="102"/>
                                        </p:tgtEl>
                                      </p:cBhvr>
                                    </p:animEffect>
                                    <p:anim calcmode="lin" valueType="num">
                                      <p:cBhvr>
                                        <p:cTn id="200" dur="1000" fill="hold"/>
                                        <p:tgtEl>
                                          <p:spTgt spid="102"/>
                                        </p:tgtEl>
                                        <p:attrNameLst>
                                          <p:attrName>ppt_x</p:attrName>
                                        </p:attrNameLst>
                                      </p:cBhvr>
                                      <p:tavLst>
                                        <p:tav tm="0">
                                          <p:val>
                                            <p:strVal val="#ppt_x"/>
                                          </p:val>
                                        </p:tav>
                                        <p:tav tm="100000">
                                          <p:val>
                                            <p:strVal val="#ppt_x"/>
                                          </p:val>
                                        </p:tav>
                                      </p:tavLst>
                                    </p:anim>
                                    <p:anim calcmode="lin" valueType="num">
                                      <p:cBhvr>
                                        <p:cTn id="201" dur="1000" fill="hold"/>
                                        <p:tgtEl>
                                          <p:spTgt spid="102"/>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37"/>
                                        </p:tgtEl>
                                        <p:attrNameLst>
                                          <p:attrName>style.visibility</p:attrName>
                                        </p:attrNameLst>
                                      </p:cBhvr>
                                      <p:to>
                                        <p:strVal val="visible"/>
                                      </p:to>
                                    </p:set>
                                    <p:animEffect transition="in" filter="fade">
                                      <p:cBhvr>
                                        <p:cTn id="204" dur="1000"/>
                                        <p:tgtEl>
                                          <p:spTgt spid="37"/>
                                        </p:tgtEl>
                                      </p:cBhvr>
                                    </p:animEffect>
                                    <p:anim calcmode="lin" valueType="num">
                                      <p:cBhvr>
                                        <p:cTn id="205" dur="1000" fill="hold"/>
                                        <p:tgtEl>
                                          <p:spTgt spid="37"/>
                                        </p:tgtEl>
                                        <p:attrNameLst>
                                          <p:attrName>ppt_x</p:attrName>
                                        </p:attrNameLst>
                                      </p:cBhvr>
                                      <p:tavLst>
                                        <p:tav tm="0">
                                          <p:val>
                                            <p:strVal val="#ppt_x"/>
                                          </p:val>
                                        </p:tav>
                                        <p:tav tm="100000">
                                          <p:val>
                                            <p:strVal val="#ppt_x"/>
                                          </p:val>
                                        </p:tav>
                                      </p:tavLst>
                                    </p:anim>
                                    <p:anim calcmode="lin" valueType="num">
                                      <p:cBhvr>
                                        <p:cTn id="206" dur="1000" fill="hold"/>
                                        <p:tgtEl>
                                          <p:spTgt spid="37"/>
                                        </p:tgtEl>
                                        <p:attrNameLst>
                                          <p:attrName>ppt_y</p:attrName>
                                        </p:attrNameLst>
                                      </p:cBhvr>
                                      <p:tavLst>
                                        <p:tav tm="0">
                                          <p:val>
                                            <p:strVal val="#ppt_y+.1"/>
                                          </p:val>
                                        </p:tav>
                                        <p:tav tm="100000">
                                          <p:val>
                                            <p:strVal val="#ppt_y"/>
                                          </p:val>
                                        </p:tav>
                                      </p:tavLst>
                                    </p:anim>
                                  </p:childTnLst>
                                </p:cTn>
                              </p:par>
                              <p:par>
                                <p:cTn id="207" presetID="42" presetClass="entr" presetSubtype="0" fill="hold" nodeType="withEffect">
                                  <p:stCondLst>
                                    <p:cond delay="0"/>
                                  </p:stCondLst>
                                  <p:childTnLst>
                                    <p:set>
                                      <p:cBhvr>
                                        <p:cTn id="208" dur="1" fill="hold">
                                          <p:stCondLst>
                                            <p:cond delay="0"/>
                                          </p:stCondLst>
                                        </p:cTn>
                                        <p:tgtEl>
                                          <p:spTgt spid="93"/>
                                        </p:tgtEl>
                                        <p:attrNameLst>
                                          <p:attrName>style.visibility</p:attrName>
                                        </p:attrNameLst>
                                      </p:cBhvr>
                                      <p:to>
                                        <p:strVal val="visible"/>
                                      </p:to>
                                    </p:set>
                                    <p:animEffect transition="in" filter="fade">
                                      <p:cBhvr>
                                        <p:cTn id="209" dur="1000"/>
                                        <p:tgtEl>
                                          <p:spTgt spid="93"/>
                                        </p:tgtEl>
                                      </p:cBhvr>
                                    </p:animEffect>
                                    <p:anim calcmode="lin" valueType="num">
                                      <p:cBhvr>
                                        <p:cTn id="210" dur="1000" fill="hold"/>
                                        <p:tgtEl>
                                          <p:spTgt spid="93"/>
                                        </p:tgtEl>
                                        <p:attrNameLst>
                                          <p:attrName>ppt_x</p:attrName>
                                        </p:attrNameLst>
                                      </p:cBhvr>
                                      <p:tavLst>
                                        <p:tav tm="0">
                                          <p:val>
                                            <p:strVal val="#ppt_x"/>
                                          </p:val>
                                        </p:tav>
                                        <p:tav tm="100000">
                                          <p:val>
                                            <p:strVal val="#ppt_x"/>
                                          </p:val>
                                        </p:tav>
                                      </p:tavLst>
                                    </p:anim>
                                    <p:anim calcmode="lin" valueType="num">
                                      <p:cBhvr>
                                        <p:cTn id="211" dur="1000" fill="hold"/>
                                        <p:tgtEl>
                                          <p:spTgt spid="93"/>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52"/>
                                        </p:tgtEl>
                                        <p:attrNameLst>
                                          <p:attrName>style.visibility</p:attrName>
                                        </p:attrNameLst>
                                      </p:cBhvr>
                                      <p:to>
                                        <p:strVal val="visible"/>
                                      </p:to>
                                    </p:set>
                                    <p:animEffect transition="in" filter="fade">
                                      <p:cBhvr>
                                        <p:cTn id="214" dur="1000"/>
                                        <p:tgtEl>
                                          <p:spTgt spid="52"/>
                                        </p:tgtEl>
                                      </p:cBhvr>
                                    </p:animEffect>
                                    <p:anim calcmode="lin" valueType="num">
                                      <p:cBhvr>
                                        <p:cTn id="215" dur="1000" fill="hold"/>
                                        <p:tgtEl>
                                          <p:spTgt spid="52"/>
                                        </p:tgtEl>
                                        <p:attrNameLst>
                                          <p:attrName>ppt_x</p:attrName>
                                        </p:attrNameLst>
                                      </p:cBhvr>
                                      <p:tavLst>
                                        <p:tav tm="0">
                                          <p:val>
                                            <p:strVal val="#ppt_x"/>
                                          </p:val>
                                        </p:tav>
                                        <p:tav tm="100000">
                                          <p:val>
                                            <p:strVal val="#ppt_x"/>
                                          </p:val>
                                        </p:tav>
                                      </p:tavLst>
                                    </p:anim>
                                    <p:anim calcmode="lin" valueType="num">
                                      <p:cBhvr>
                                        <p:cTn id="216" dur="1000" fill="hold"/>
                                        <p:tgtEl>
                                          <p:spTgt spid="52"/>
                                        </p:tgtEl>
                                        <p:attrNameLst>
                                          <p:attrName>ppt_y</p:attrName>
                                        </p:attrNameLst>
                                      </p:cBhvr>
                                      <p:tavLst>
                                        <p:tav tm="0">
                                          <p:val>
                                            <p:strVal val="#ppt_y+.1"/>
                                          </p:val>
                                        </p:tav>
                                        <p:tav tm="100000">
                                          <p:val>
                                            <p:strVal val="#ppt_y"/>
                                          </p:val>
                                        </p:tav>
                                      </p:tavLst>
                                    </p:anim>
                                  </p:childTnLst>
                                </p:cTn>
                              </p:par>
                              <p:par>
                                <p:cTn id="217" presetID="42" presetClass="entr" presetSubtype="0" fill="hold" nodeType="withEffect">
                                  <p:stCondLst>
                                    <p:cond delay="0"/>
                                  </p:stCondLst>
                                  <p:childTnLst>
                                    <p:set>
                                      <p:cBhvr>
                                        <p:cTn id="218" dur="1" fill="hold">
                                          <p:stCondLst>
                                            <p:cond delay="0"/>
                                          </p:stCondLst>
                                        </p:cTn>
                                        <p:tgtEl>
                                          <p:spTgt spid="105"/>
                                        </p:tgtEl>
                                        <p:attrNameLst>
                                          <p:attrName>style.visibility</p:attrName>
                                        </p:attrNameLst>
                                      </p:cBhvr>
                                      <p:to>
                                        <p:strVal val="visible"/>
                                      </p:to>
                                    </p:set>
                                    <p:animEffect transition="in" filter="fade">
                                      <p:cBhvr>
                                        <p:cTn id="219" dur="1000"/>
                                        <p:tgtEl>
                                          <p:spTgt spid="105"/>
                                        </p:tgtEl>
                                      </p:cBhvr>
                                    </p:animEffect>
                                    <p:anim calcmode="lin" valueType="num">
                                      <p:cBhvr>
                                        <p:cTn id="220" dur="1000" fill="hold"/>
                                        <p:tgtEl>
                                          <p:spTgt spid="105"/>
                                        </p:tgtEl>
                                        <p:attrNameLst>
                                          <p:attrName>ppt_x</p:attrName>
                                        </p:attrNameLst>
                                      </p:cBhvr>
                                      <p:tavLst>
                                        <p:tav tm="0">
                                          <p:val>
                                            <p:strVal val="#ppt_x"/>
                                          </p:val>
                                        </p:tav>
                                        <p:tav tm="100000">
                                          <p:val>
                                            <p:strVal val="#ppt_x"/>
                                          </p:val>
                                        </p:tav>
                                      </p:tavLst>
                                    </p:anim>
                                    <p:anim calcmode="lin" valueType="num">
                                      <p:cBhvr>
                                        <p:cTn id="221" dur="1000" fill="hold"/>
                                        <p:tgtEl>
                                          <p:spTgt spid="105"/>
                                        </p:tgtEl>
                                        <p:attrNameLst>
                                          <p:attrName>ppt_y</p:attrName>
                                        </p:attrNameLst>
                                      </p:cBhvr>
                                      <p:tavLst>
                                        <p:tav tm="0">
                                          <p:val>
                                            <p:strVal val="#ppt_y+.1"/>
                                          </p:val>
                                        </p:tav>
                                        <p:tav tm="100000">
                                          <p:val>
                                            <p:strVal val="#ppt_y"/>
                                          </p:val>
                                        </p:tav>
                                      </p:tavLst>
                                    </p:anim>
                                  </p:childTnLst>
                                </p:cTn>
                              </p:par>
                              <p:par>
                                <p:cTn id="222" presetID="42" presetClass="entr" presetSubtype="0" fill="hold" grpId="0" nodeType="withEffect">
                                  <p:stCondLst>
                                    <p:cond delay="0"/>
                                  </p:stCondLst>
                                  <p:childTnLst>
                                    <p:set>
                                      <p:cBhvr>
                                        <p:cTn id="223" dur="1" fill="hold">
                                          <p:stCondLst>
                                            <p:cond delay="0"/>
                                          </p:stCondLst>
                                        </p:cTn>
                                        <p:tgtEl>
                                          <p:spTgt spid="39"/>
                                        </p:tgtEl>
                                        <p:attrNameLst>
                                          <p:attrName>style.visibility</p:attrName>
                                        </p:attrNameLst>
                                      </p:cBhvr>
                                      <p:to>
                                        <p:strVal val="visible"/>
                                      </p:to>
                                    </p:set>
                                    <p:animEffect transition="in" filter="fade">
                                      <p:cBhvr>
                                        <p:cTn id="224" dur="1000"/>
                                        <p:tgtEl>
                                          <p:spTgt spid="39"/>
                                        </p:tgtEl>
                                      </p:cBhvr>
                                    </p:animEffect>
                                    <p:anim calcmode="lin" valueType="num">
                                      <p:cBhvr>
                                        <p:cTn id="225" dur="1000" fill="hold"/>
                                        <p:tgtEl>
                                          <p:spTgt spid="39"/>
                                        </p:tgtEl>
                                        <p:attrNameLst>
                                          <p:attrName>ppt_x</p:attrName>
                                        </p:attrNameLst>
                                      </p:cBhvr>
                                      <p:tavLst>
                                        <p:tav tm="0">
                                          <p:val>
                                            <p:strVal val="#ppt_x"/>
                                          </p:val>
                                        </p:tav>
                                        <p:tav tm="100000">
                                          <p:val>
                                            <p:strVal val="#ppt_x"/>
                                          </p:val>
                                        </p:tav>
                                      </p:tavLst>
                                    </p:anim>
                                    <p:anim calcmode="lin" valueType="num">
                                      <p:cBhvr>
                                        <p:cTn id="226" dur="1000" fill="hold"/>
                                        <p:tgtEl>
                                          <p:spTgt spid="39"/>
                                        </p:tgtEl>
                                        <p:attrNameLst>
                                          <p:attrName>ppt_y</p:attrName>
                                        </p:attrNameLst>
                                      </p:cBhvr>
                                      <p:tavLst>
                                        <p:tav tm="0">
                                          <p:val>
                                            <p:strVal val="#ppt_y+.1"/>
                                          </p:val>
                                        </p:tav>
                                        <p:tav tm="100000">
                                          <p:val>
                                            <p:strVal val="#ppt_y"/>
                                          </p:val>
                                        </p:tav>
                                      </p:tavLst>
                                    </p:anim>
                                  </p:childTnLst>
                                </p:cTn>
                              </p:par>
                              <p:par>
                                <p:cTn id="227" presetID="42" presetClass="entr" presetSubtype="0" fill="hold" nodeType="withEffect">
                                  <p:stCondLst>
                                    <p:cond delay="0"/>
                                  </p:stCondLst>
                                  <p:childTnLst>
                                    <p:set>
                                      <p:cBhvr>
                                        <p:cTn id="228" dur="1" fill="hold">
                                          <p:stCondLst>
                                            <p:cond delay="0"/>
                                          </p:stCondLst>
                                        </p:cTn>
                                        <p:tgtEl>
                                          <p:spTgt spid="97"/>
                                        </p:tgtEl>
                                        <p:attrNameLst>
                                          <p:attrName>style.visibility</p:attrName>
                                        </p:attrNameLst>
                                      </p:cBhvr>
                                      <p:to>
                                        <p:strVal val="visible"/>
                                      </p:to>
                                    </p:set>
                                    <p:animEffect transition="in" filter="fade">
                                      <p:cBhvr>
                                        <p:cTn id="229" dur="1000"/>
                                        <p:tgtEl>
                                          <p:spTgt spid="97"/>
                                        </p:tgtEl>
                                      </p:cBhvr>
                                    </p:animEffect>
                                    <p:anim calcmode="lin" valueType="num">
                                      <p:cBhvr>
                                        <p:cTn id="230" dur="1000" fill="hold"/>
                                        <p:tgtEl>
                                          <p:spTgt spid="97"/>
                                        </p:tgtEl>
                                        <p:attrNameLst>
                                          <p:attrName>ppt_x</p:attrName>
                                        </p:attrNameLst>
                                      </p:cBhvr>
                                      <p:tavLst>
                                        <p:tav tm="0">
                                          <p:val>
                                            <p:strVal val="#ppt_x"/>
                                          </p:val>
                                        </p:tav>
                                        <p:tav tm="100000">
                                          <p:val>
                                            <p:strVal val="#ppt_x"/>
                                          </p:val>
                                        </p:tav>
                                      </p:tavLst>
                                    </p:anim>
                                    <p:anim calcmode="lin" valueType="num">
                                      <p:cBhvr>
                                        <p:cTn id="231" dur="1000" fill="hold"/>
                                        <p:tgtEl>
                                          <p:spTgt spid="9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P spid="12" grpId="0" animBg="1"/>
      <p:bldP spid="13" grpId="0" animBg="1"/>
      <p:bldP spid="14" grpId="0" animBg="1"/>
      <p:bldP spid="26" grpId="0"/>
      <p:bldP spid="27" grpId="0"/>
      <p:bldP spid="32" grpId="0"/>
      <p:bldP spid="33" grpId="0"/>
      <p:bldP spid="35" grpId="0"/>
      <p:bldP spid="37" grpId="0"/>
      <p:bldP spid="39" grpId="0"/>
      <p:bldP spid="40" grpId="0"/>
      <p:bldP spid="41" grpId="0"/>
      <p:bldP spid="42" grpId="0"/>
      <p:bldP spid="49" grpId="0"/>
      <p:bldP spid="50" grpId="0"/>
      <p:bldP spid="51" grpId="0"/>
      <p:bldP spid="5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MASSIE’S DECISION MAKING MODEL </a:t>
            </a:r>
            <a:endParaRPr lang="en-US" dirty="0"/>
          </a:p>
        </p:txBody>
      </p:sp>
      <p:sp>
        <p:nvSpPr>
          <p:cNvPr id="3" name="Content Placeholder 2"/>
          <p:cNvSpPr>
            <a:spLocks noGrp="1"/>
          </p:cNvSpPr>
          <p:nvPr>
            <p:ph idx="1"/>
          </p:nvPr>
        </p:nvSpPr>
        <p:spPr/>
        <p:txBody>
          <a:bodyPr/>
          <a:lstStyle/>
          <a:p>
            <a:r>
              <a:rPr lang="en-US" dirty="0" smtClean="0"/>
              <a:t>It is a five stage procedure as follows:</a:t>
            </a:r>
          </a:p>
          <a:p>
            <a:pPr marL="514350" indent="-514350">
              <a:buFont typeface="+mj-lt"/>
              <a:buAutoNum type="arabicPeriod"/>
            </a:pPr>
            <a:r>
              <a:rPr lang="en-US" dirty="0" smtClean="0"/>
              <a:t>Understand situation</a:t>
            </a:r>
          </a:p>
          <a:p>
            <a:pPr marL="514350" indent="-514350">
              <a:buFont typeface="+mj-lt"/>
              <a:buAutoNum type="arabicPeriod"/>
            </a:pPr>
            <a:r>
              <a:rPr lang="en-US" dirty="0" smtClean="0"/>
              <a:t>Diagnose and define problem</a:t>
            </a:r>
          </a:p>
          <a:p>
            <a:pPr marL="514350" indent="-514350">
              <a:buFont typeface="+mj-lt"/>
              <a:buAutoNum type="arabicPeriod"/>
            </a:pPr>
            <a:r>
              <a:rPr lang="en-US" dirty="0" smtClean="0"/>
              <a:t>Find alternatives</a:t>
            </a:r>
          </a:p>
          <a:p>
            <a:pPr marL="514350" indent="-514350">
              <a:buFont typeface="+mj-lt"/>
              <a:buAutoNum type="arabicPeriod"/>
            </a:pPr>
            <a:r>
              <a:rPr lang="en-US" dirty="0" smtClean="0"/>
              <a:t>Select action</a:t>
            </a:r>
          </a:p>
          <a:p>
            <a:pPr marL="514350" indent="-514350">
              <a:buFont typeface="+mj-lt"/>
              <a:buAutoNum type="arabicPeriod"/>
            </a:pPr>
            <a:r>
              <a:rPr lang="en-US" dirty="0" smtClean="0"/>
              <a:t>Secure acceptance of decision</a:t>
            </a:r>
            <a:endParaRPr lang="en-US" dirty="0"/>
          </a:p>
        </p:txBody>
      </p:sp>
    </p:spTree>
    <p:extLst>
      <p:ext uri="{BB962C8B-B14F-4D97-AF65-F5344CB8AC3E}">
        <p14:creationId xmlns:p14="http://schemas.microsoft.com/office/powerpoint/2010/main" val="176753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DECISIONS</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Based on Simon’s idea decisions can be:</a:t>
            </a:r>
          </a:p>
          <a:p>
            <a:pPr algn="just"/>
            <a:r>
              <a:rPr lang="en-US" dirty="0" smtClean="0"/>
              <a:t>Structured decisions which are for routine and typically repetitive problems for which standard solution method exists</a:t>
            </a:r>
          </a:p>
          <a:p>
            <a:pPr algn="just"/>
            <a:r>
              <a:rPr lang="en-US" dirty="0" smtClean="0"/>
              <a:t>Unstructured decisions which are for fuzzy, complex problems for which there are no cut-and-dried solution methods</a:t>
            </a:r>
          </a:p>
          <a:p>
            <a:pPr algn="just"/>
            <a:r>
              <a:rPr lang="en-US" dirty="0" smtClean="0"/>
              <a:t>Semi structured decisions which are for problems having some structured elements and some unstructured elements</a:t>
            </a:r>
            <a:endParaRPr lang="en-US" dirty="0"/>
          </a:p>
        </p:txBody>
      </p:sp>
    </p:spTree>
    <p:extLst>
      <p:ext uri="{BB962C8B-B14F-4D97-AF65-F5344CB8AC3E}">
        <p14:creationId xmlns:p14="http://schemas.microsoft.com/office/powerpoint/2010/main" val="426241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a:t>
            </a:r>
            <a:endParaRPr lang="en-US" dirty="0"/>
          </a:p>
        </p:txBody>
      </p:sp>
      <p:sp>
        <p:nvSpPr>
          <p:cNvPr id="3" name="Content Placeholder 2"/>
          <p:cNvSpPr>
            <a:spLocks noGrp="1"/>
          </p:cNvSpPr>
          <p:nvPr>
            <p:ph idx="1"/>
          </p:nvPr>
        </p:nvSpPr>
        <p:spPr/>
        <p:txBody>
          <a:bodyPr/>
          <a:lstStyle/>
          <a:p>
            <a:pPr marL="0" indent="0" algn="just">
              <a:buNone/>
            </a:pPr>
            <a:r>
              <a:rPr lang="en-US" dirty="0" smtClean="0"/>
              <a:t>DSS is a computer based support system for processing data to aid the management in decision making.</a:t>
            </a:r>
          </a:p>
        </p:txBody>
      </p:sp>
    </p:spTree>
    <p:extLst>
      <p:ext uri="{BB962C8B-B14F-4D97-AF65-F5344CB8AC3E}">
        <p14:creationId xmlns:p14="http://schemas.microsoft.com/office/powerpoint/2010/main" val="33362240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CAPABILITIES OF DSS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Semi structured programs</a:t>
            </a:r>
          </a:p>
          <a:p>
            <a:pPr algn="just"/>
            <a:r>
              <a:rPr lang="en-US" dirty="0" smtClean="0"/>
              <a:t>For managers at different levels</a:t>
            </a:r>
          </a:p>
          <a:p>
            <a:pPr algn="just"/>
            <a:r>
              <a:rPr lang="en-US" dirty="0" smtClean="0"/>
              <a:t>For groups and individuals</a:t>
            </a:r>
          </a:p>
          <a:p>
            <a:pPr algn="just"/>
            <a:r>
              <a:rPr lang="en-US" dirty="0" smtClean="0"/>
              <a:t>Interdependent/Sequential decisions</a:t>
            </a:r>
          </a:p>
          <a:p>
            <a:pPr algn="just"/>
            <a:r>
              <a:rPr lang="en-US" dirty="0" smtClean="0"/>
              <a:t>Supports intelligence, design, choice phase</a:t>
            </a:r>
          </a:p>
          <a:p>
            <a:pPr algn="just"/>
            <a:r>
              <a:rPr lang="en-US" dirty="0" smtClean="0"/>
              <a:t>Adaptability and flexibility</a:t>
            </a:r>
          </a:p>
          <a:p>
            <a:pPr algn="just"/>
            <a:r>
              <a:rPr lang="en-US" dirty="0" smtClean="0"/>
              <a:t>Interactive ease of use</a:t>
            </a:r>
          </a:p>
          <a:p>
            <a:pPr algn="just"/>
            <a:r>
              <a:rPr lang="en-US" dirty="0" smtClean="0"/>
              <a:t>Ease of construction</a:t>
            </a:r>
          </a:p>
          <a:p>
            <a:pPr algn="just"/>
            <a:r>
              <a:rPr lang="en-US" dirty="0" smtClean="0"/>
              <a:t>Modelling and analysis</a:t>
            </a:r>
          </a:p>
        </p:txBody>
      </p:sp>
    </p:spTree>
    <p:extLst>
      <p:ext uri="{BB962C8B-B14F-4D97-AF65-F5344CB8AC3E}">
        <p14:creationId xmlns:p14="http://schemas.microsoft.com/office/powerpoint/2010/main" val="15095714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DSS</a:t>
            </a:r>
            <a:endParaRPr lang="en-US" dirty="0"/>
          </a:p>
        </p:txBody>
      </p:sp>
      <p:sp>
        <p:nvSpPr>
          <p:cNvPr id="3" name="Content Placeholder 2"/>
          <p:cNvSpPr>
            <a:spLocks noGrp="1"/>
          </p:cNvSpPr>
          <p:nvPr>
            <p:ph idx="1"/>
          </p:nvPr>
        </p:nvSpPr>
        <p:spPr/>
        <p:txBody>
          <a:bodyPr/>
          <a:lstStyle/>
          <a:p>
            <a:r>
              <a:rPr lang="en-US" dirty="0" smtClean="0"/>
              <a:t>Data management subsystem</a:t>
            </a:r>
          </a:p>
          <a:p>
            <a:pPr lvl="1"/>
            <a:r>
              <a:rPr lang="en-US" dirty="0" smtClean="0"/>
              <a:t>DSS database, DBMS, data directory</a:t>
            </a:r>
          </a:p>
          <a:p>
            <a:r>
              <a:rPr lang="en-US" dirty="0" smtClean="0"/>
              <a:t>Model </a:t>
            </a:r>
            <a:r>
              <a:rPr lang="en-US" dirty="0"/>
              <a:t>management </a:t>
            </a:r>
            <a:r>
              <a:rPr lang="en-US" dirty="0" smtClean="0"/>
              <a:t>subsystem</a:t>
            </a:r>
          </a:p>
          <a:p>
            <a:pPr lvl="1"/>
            <a:r>
              <a:rPr lang="en-US" dirty="0" smtClean="0"/>
              <a:t>Model base, MBMS, model directory</a:t>
            </a:r>
          </a:p>
          <a:p>
            <a:r>
              <a:rPr lang="en-US" dirty="0" smtClean="0"/>
              <a:t>Knowledge-based </a:t>
            </a:r>
            <a:r>
              <a:rPr lang="en-US" dirty="0"/>
              <a:t>management </a:t>
            </a:r>
            <a:r>
              <a:rPr lang="en-US" dirty="0" smtClean="0"/>
              <a:t>subsystem</a:t>
            </a:r>
          </a:p>
          <a:p>
            <a:pPr lvl="1"/>
            <a:r>
              <a:rPr lang="en-US" dirty="0" smtClean="0"/>
              <a:t>Intelligent system, KBES</a:t>
            </a:r>
          </a:p>
          <a:p>
            <a:r>
              <a:rPr lang="en-US" dirty="0" smtClean="0"/>
              <a:t>User interface</a:t>
            </a:r>
            <a:r>
              <a:rPr lang="en-US" dirty="0"/>
              <a:t> </a:t>
            </a:r>
            <a:r>
              <a:rPr lang="en-US" dirty="0" smtClean="0"/>
              <a:t>subsystem</a:t>
            </a:r>
          </a:p>
          <a:p>
            <a:pPr lvl="1"/>
            <a:r>
              <a:rPr lang="en-US" dirty="0" smtClean="0"/>
              <a:t>Dialog, UIMS, GUI</a:t>
            </a:r>
            <a:endParaRPr lang="en-US" dirty="0"/>
          </a:p>
        </p:txBody>
      </p:sp>
    </p:spTree>
    <p:extLst>
      <p:ext uri="{BB962C8B-B14F-4D97-AF65-F5344CB8AC3E}">
        <p14:creationId xmlns:p14="http://schemas.microsoft.com/office/powerpoint/2010/main" val="29856028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CLASSIFICATIONS</a:t>
            </a:r>
            <a:endParaRPr lang="en-US" dirty="0"/>
          </a:p>
        </p:txBody>
      </p:sp>
      <p:sp>
        <p:nvSpPr>
          <p:cNvPr id="3" name="Content Placeholder 2"/>
          <p:cNvSpPr>
            <a:spLocks noGrp="1"/>
          </p:cNvSpPr>
          <p:nvPr>
            <p:ph idx="1"/>
          </p:nvPr>
        </p:nvSpPr>
        <p:spPr/>
        <p:txBody>
          <a:bodyPr/>
          <a:lstStyle/>
          <a:p>
            <a:r>
              <a:rPr lang="en-US" dirty="0" smtClean="0"/>
              <a:t>Text oriented DSS</a:t>
            </a:r>
          </a:p>
          <a:p>
            <a:r>
              <a:rPr lang="en-US" dirty="0" smtClean="0"/>
              <a:t>Database oriented DSS</a:t>
            </a:r>
          </a:p>
          <a:p>
            <a:r>
              <a:rPr lang="en-US" dirty="0" smtClean="0"/>
              <a:t>Spreadsheet oriented DSS</a:t>
            </a:r>
          </a:p>
          <a:p>
            <a:r>
              <a:rPr lang="en-US" dirty="0" smtClean="0"/>
              <a:t>Solver oriented DSS</a:t>
            </a:r>
          </a:p>
          <a:p>
            <a:r>
              <a:rPr lang="en-US" dirty="0" smtClean="0"/>
              <a:t>Rule oriented DSS</a:t>
            </a:r>
          </a:p>
          <a:p>
            <a:r>
              <a:rPr lang="en-US" dirty="0" smtClean="0"/>
              <a:t>Compound DSS</a:t>
            </a:r>
          </a:p>
          <a:p>
            <a:r>
              <a:rPr lang="en-US" dirty="0" smtClean="0"/>
              <a:t>Intelligent </a:t>
            </a:r>
            <a:r>
              <a:rPr lang="en-US" dirty="0"/>
              <a:t>DSS</a:t>
            </a:r>
          </a:p>
        </p:txBody>
      </p:sp>
    </p:spTree>
    <p:extLst>
      <p:ext uri="{BB962C8B-B14F-4D97-AF65-F5344CB8AC3E}">
        <p14:creationId xmlns:p14="http://schemas.microsoft.com/office/powerpoint/2010/main" val="30936416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APPLICATIONS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Market planning and research</a:t>
            </a:r>
          </a:p>
          <a:p>
            <a:pPr lvl="1" algn="just"/>
            <a:r>
              <a:rPr lang="en-US" dirty="0" smtClean="0"/>
              <a:t>DSS applications include pricing decisions for each customer, forecasting, termination or expansion and customer satisfaction</a:t>
            </a:r>
          </a:p>
          <a:p>
            <a:pPr algn="just"/>
            <a:r>
              <a:rPr lang="en-US" dirty="0" smtClean="0"/>
              <a:t>Operation and strategic planning</a:t>
            </a:r>
          </a:p>
          <a:p>
            <a:pPr lvl="1" algn="just"/>
            <a:r>
              <a:rPr lang="en-US" dirty="0" smtClean="0"/>
              <a:t>DSS is used to support both short-term and strategic planning for monitoring, analyzing and reporting on the market trends</a:t>
            </a:r>
          </a:p>
          <a:p>
            <a:pPr algn="just"/>
            <a:r>
              <a:rPr lang="en-US" dirty="0" smtClean="0"/>
              <a:t>Sales support</a:t>
            </a:r>
          </a:p>
          <a:p>
            <a:pPr lvl="1" algn="just"/>
            <a:r>
              <a:rPr lang="en-US" dirty="0" smtClean="0"/>
              <a:t>DSS helps by generating daily sales summaries</a:t>
            </a:r>
            <a:endParaRPr lang="en-US" dirty="0"/>
          </a:p>
        </p:txBody>
      </p:sp>
    </p:spTree>
    <p:extLst>
      <p:ext uri="{BB962C8B-B14F-4D97-AF65-F5344CB8AC3E}">
        <p14:creationId xmlns:p14="http://schemas.microsoft.com/office/powerpoint/2010/main" val="378639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ACTIVITIES OF BUSINESS INTELLIGENCE</a:t>
            </a:r>
          </a:p>
        </p:txBody>
      </p:sp>
      <p:sp>
        <p:nvSpPr>
          <p:cNvPr id="3" name="Content Placeholder 2"/>
          <p:cNvSpPr>
            <a:spLocks noGrp="1"/>
          </p:cNvSpPr>
          <p:nvPr>
            <p:ph idx="1"/>
          </p:nvPr>
        </p:nvSpPr>
        <p:spPr/>
        <p:txBody>
          <a:bodyPr/>
          <a:lstStyle/>
          <a:p>
            <a:pPr marL="0" indent="0">
              <a:buNone/>
            </a:pPr>
            <a:endParaRPr lang="en-US" dirty="0"/>
          </a:p>
        </p:txBody>
      </p:sp>
      <p:sp>
        <p:nvSpPr>
          <p:cNvPr id="4" name="Rectangle 3"/>
          <p:cNvSpPr/>
          <p:nvPr/>
        </p:nvSpPr>
        <p:spPr>
          <a:xfrm>
            <a:off x="468573" y="3459707"/>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sources</a:t>
            </a:r>
            <a:endParaRPr lang="en-US" dirty="0"/>
          </a:p>
        </p:txBody>
      </p:sp>
      <p:sp>
        <p:nvSpPr>
          <p:cNvPr id="5" name="Rectangle 4"/>
          <p:cNvSpPr/>
          <p:nvPr/>
        </p:nvSpPr>
        <p:spPr>
          <a:xfrm>
            <a:off x="2438400" y="3459707"/>
            <a:ext cx="1295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warehouse</a:t>
            </a:r>
            <a:endParaRPr lang="en-US" dirty="0"/>
          </a:p>
        </p:txBody>
      </p:sp>
      <p:sp>
        <p:nvSpPr>
          <p:cNvPr id="6" name="Rectangle 5"/>
          <p:cNvSpPr/>
          <p:nvPr/>
        </p:nvSpPr>
        <p:spPr>
          <a:xfrm>
            <a:off x="6888284" y="3459707"/>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Results</a:t>
            </a:r>
            <a:endParaRPr lang="en-US" dirty="0"/>
          </a:p>
        </p:txBody>
      </p:sp>
      <p:cxnSp>
        <p:nvCxnSpPr>
          <p:cNvPr id="8" name="Straight Arrow Connector 7"/>
          <p:cNvCxnSpPr>
            <a:stCxn id="4" idx="3"/>
            <a:endCxn id="5" idx="1"/>
          </p:cNvCxnSpPr>
          <p:nvPr/>
        </p:nvCxnSpPr>
        <p:spPr>
          <a:xfrm>
            <a:off x="1382973" y="3916907"/>
            <a:ext cx="1055427"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3"/>
          </p:cNvCxnSpPr>
          <p:nvPr/>
        </p:nvCxnSpPr>
        <p:spPr>
          <a:xfrm>
            <a:off x="3733800" y="3916907"/>
            <a:ext cx="8382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3733800" y="3459707"/>
            <a:ext cx="838200" cy="197893"/>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733800" y="4191000"/>
            <a:ext cx="838200" cy="183107"/>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376386" y="5334000"/>
            <a:ext cx="1419428" cy="369332"/>
          </a:xfrm>
          <a:prstGeom prst="rect">
            <a:avLst/>
          </a:prstGeom>
          <a:noFill/>
        </p:spPr>
        <p:txBody>
          <a:bodyPr wrap="none" rtlCol="0">
            <a:spAutoFit/>
          </a:bodyPr>
          <a:lstStyle/>
          <a:p>
            <a:r>
              <a:rPr lang="en-US" dirty="0" smtClean="0"/>
              <a:t>Visualization </a:t>
            </a:r>
            <a:endParaRPr lang="en-US" dirty="0"/>
          </a:p>
        </p:txBody>
      </p:sp>
      <p:sp>
        <p:nvSpPr>
          <p:cNvPr id="20" name="TextBox 19"/>
          <p:cNvSpPr txBox="1"/>
          <p:nvPr/>
        </p:nvSpPr>
        <p:spPr>
          <a:xfrm>
            <a:off x="4876800" y="3090375"/>
            <a:ext cx="686406" cy="369332"/>
          </a:xfrm>
          <a:prstGeom prst="rect">
            <a:avLst/>
          </a:prstGeom>
          <a:noFill/>
        </p:spPr>
        <p:txBody>
          <a:bodyPr wrap="none" rtlCol="0">
            <a:spAutoFit/>
          </a:bodyPr>
          <a:lstStyle/>
          <a:p>
            <a:r>
              <a:rPr lang="en-US" dirty="0" smtClean="0"/>
              <a:t>OLAP</a:t>
            </a:r>
            <a:endParaRPr lang="en-US" dirty="0"/>
          </a:p>
        </p:txBody>
      </p:sp>
      <p:sp>
        <p:nvSpPr>
          <p:cNvPr id="21" name="TextBox 20"/>
          <p:cNvSpPr txBox="1"/>
          <p:nvPr/>
        </p:nvSpPr>
        <p:spPr>
          <a:xfrm>
            <a:off x="4723301" y="3636222"/>
            <a:ext cx="979755" cy="646331"/>
          </a:xfrm>
          <a:prstGeom prst="rect">
            <a:avLst/>
          </a:prstGeom>
          <a:noFill/>
        </p:spPr>
        <p:txBody>
          <a:bodyPr wrap="none" rtlCol="0">
            <a:spAutoFit/>
          </a:bodyPr>
          <a:lstStyle/>
          <a:p>
            <a:pPr algn="ctr"/>
            <a:r>
              <a:rPr lang="en-US" dirty="0" smtClean="0"/>
              <a:t>Decision</a:t>
            </a:r>
          </a:p>
          <a:p>
            <a:pPr algn="ctr"/>
            <a:r>
              <a:rPr lang="en-US" dirty="0" smtClean="0"/>
              <a:t>support</a:t>
            </a:r>
            <a:endParaRPr lang="en-US" dirty="0"/>
          </a:p>
        </p:txBody>
      </p:sp>
      <p:sp>
        <p:nvSpPr>
          <p:cNvPr id="22" name="TextBox 21"/>
          <p:cNvSpPr txBox="1"/>
          <p:nvPr/>
        </p:nvSpPr>
        <p:spPr>
          <a:xfrm>
            <a:off x="4607317" y="4374107"/>
            <a:ext cx="1316258" cy="369332"/>
          </a:xfrm>
          <a:prstGeom prst="rect">
            <a:avLst/>
          </a:prstGeom>
          <a:noFill/>
        </p:spPr>
        <p:txBody>
          <a:bodyPr wrap="none" rtlCol="0">
            <a:spAutoFit/>
          </a:bodyPr>
          <a:lstStyle/>
          <a:p>
            <a:r>
              <a:rPr lang="en-US" dirty="0" smtClean="0"/>
              <a:t>Data mining</a:t>
            </a:r>
            <a:endParaRPr lang="en-US" dirty="0"/>
          </a:p>
        </p:txBody>
      </p:sp>
      <p:cxnSp>
        <p:nvCxnSpPr>
          <p:cNvPr id="24" name="Straight Arrow Connector 23"/>
          <p:cNvCxnSpPr/>
          <p:nvPr/>
        </p:nvCxnSpPr>
        <p:spPr>
          <a:xfrm>
            <a:off x="5907919" y="3360760"/>
            <a:ext cx="978090" cy="19789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791200" y="3916907"/>
            <a:ext cx="1094809"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5910194" y="4279709"/>
            <a:ext cx="978090" cy="18310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635770" y="5334000"/>
            <a:ext cx="1419428" cy="369332"/>
          </a:xfrm>
          <a:prstGeom prst="rect">
            <a:avLst/>
          </a:prstGeom>
          <a:noFill/>
        </p:spPr>
        <p:txBody>
          <a:bodyPr wrap="none" rtlCol="0">
            <a:spAutoFit/>
          </a:bodyPr>
          <a:lstStyle/>
          <a:p>
            <a:r>
              <a:rPr lang="en-US" dirty="0" smtClean="0"/>
              <a:t>Visualization </a:t>
            </a:r>
            <a:endParaRPr lang="en-US" dirty="0"/>
          </a:p>
        </p:txBody>
      </p:sp>
      <p:cxnSp>
        <p:nvCxnSpPr>
          <p:cNvPr id="35" name="Straight Arrow Connector 34"/>
          <p:cNvCxnSpPr>
            <a:stCxn id="5" idx="2"/>
            <a:endCxn id="19" idx="0"/>
          </p:cNvCxnSpPr>
          <p:nvPr/>
        </p:nvCxnSpPr>
        <p:spPr>
          <a:xfrm>
            <a:off x="3086100" y="4374107"/>
            <a:ext cx="0" cy="959893"/>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33" idx="0"/>
          </p:cNvCxnSpPr>
          <p:nvPr/>
        </p:nvCxnSpPr>
        <p:spPr>
          <a:xfrm>
            <a:off x="7345484" y="4374107"/>
            <a:ext cx="0" cy="959893"/>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47203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GROUP WORK</a:t>
            </a:r>
            <a:endParaRPr lang="en-US" dirty="0"/>
          </a:p>
        </p:txBody>
      </p:sp>
      <p:sp>
        <p:nvSpPr>
          <p:cNvPr id="3" name="Content Placeholder 2"/>
          <p:cNvSpPr>
            <a:spLocks noGrp="1"/>
          </p:cNvSpPr>
          <p:nvPr>
            <p:ph idx="1"/>
          </p:nvPr>
        </p:nvSpPr>
        <p:spPr/>
        <p:txBody>
          <a:bodyPr/>
          <a:lstStyle/>
          <a:p>
            <a:pPr algn="just"/>
            <a:r>
              <a:rPr lang="en-US" sz="2800" dirty="0" smtClean="0"/>
              <a:t>A group performs a task, sometimes decision making, sometimes not</a:t>
            </a:r>
          </a:p>
          <a:p>
            <a:pPr algn="just"/>
            <a:r>
              <a:rPr lang="en-US" sz="2800" dirty="0"/>
              <a:t>G</a:t>
            </a:r>
            <a:r>
              <a:rPr lang="en-US" sz="2800" dirty="0" smtClean="0"/>
              <a:t>roup members may be located in different places</a:t>
            </a:r>
          </a:p>
          <a:p>
            <a:pPr algn="just"/>
            <a:r>
              <a:rPr lang="en-US" sz="2800" dirty="0"/>
              <a:t>G</a:t>
            </a:r>
            <a:r>
              <a:rPr lang="en-US" sz="2800" dirty="0" smtClean="0"/>
              <a:t>roup members may work at different times</a:t>
            </a:r>
          </a:p>
          <a:p>
            <a:pPr algn="just"/>
            <a:r>
              <a:rPr lang="en-US" sz="2800" dirty="0" smtClean="0"/>
              <a:t>Group members may work for the same or for different organizations</a:t>
            </a:r>
          </a:p>
          <a:p>
            <a:pPr algn="just"/>
            <a:r>
              <a:rPr lang="en-US" sz="2800" dirty="0" smtClean="0"/>
              <a:t>The group can be permanent or temporary</a:t>
            </a:r>
          </a:p>
          <a:p>
            <a:pPr algn="just"/>
            <a:r>
              <a:rPr lang="en-US" sz="2800" dirty="0" smtClean="0"/>
              <a:t>The group can be at any managerial level or span levels</a:t>
            </a:r>
          </a:p>
          <a:p>
            <a:pPr algn="just"/>
            <a:endParaRPr lang="en-US" sz="2800" dirty="0" smtClean="0"/>
          </a:p>
          <a:p>
            <a:pPr algn="just"/>
            <a:endParaRPr lang="en-US" sz="2800" dirty="0" smtClean="0"/>
          </a:p>
          <a:p>
            <a:pPr algn="just"/>
            <a:endParaRPr lang="en-US" dirty="0"/>
          </a:p>
        </p:txBody>
      </p:sp>
    </p:spTree>
    <p:extLst>
      <p:ext uri="{BB962C8B-B14F-4D97-AF65-F5344CB8AC3E}">
        <p14:creationId xmlns:p14="http://schemas.microsoft.com/office/powerpoint/2010/main" val="26260507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There can be synergy or conflict in group work</a:t>
            </a:r>
          </a:p>
          <a:p>
            <a:pPr algn="just"/>
            <a:r>
              <a:rPr lang="en-US" dirty="0" smtClean="0"/>
              <a:t>There can be gains/losses in productivity from group work</a:t>
            </a:r>
          </a:p>
          <a:p>
            <a:pPr algn="just"/>
            <a:r>
              <a:rPr lang="en-US" dirty="0" smtClean="0"/>
              <a:t>The task might have to be accomplished very quickly</a:t>
            </a:r>
          </a:p>
          <a:p>
            <a:pPr algn="just"/>
            <a:r>
              <a:rPr lang="en-US" dirty="0" smtClean="0"/>
              <a:t>It may be impossible for all members to meet in one place</a:t>
            </a:r>
          </a:p>
          <a:p>
            <a:pPr algn="just"/>
            <a:r>
              <a:rPr lang="en-US" dirty="0" smtClean="0"/>
              <a:t>Some of the data needed may be located in sources external to the organization</a:t>
            </a:r>
          </a:p>
          <a:p>
            <a:pPr algn="just"/>
            <a:r>
              <a:rPr lang="en-US" dirty="0" smtClean="0"/>
              <a:t>The expertise of non-team members may be needed</a:t>
            </a:r>
            <a:endParaRPr lang="en-US" dirty="0"/>
          </a:p>
        </p:txBody>
      </p:sp>
    </p:spTree>
    <p:extLst>
      <p:ext uri="{BB962C8B-B14F-4D97-AF65-F5344CB8AC3E}">
        <p14:creationId xmlns:p14="http://schemas.microsoft.com/office/powerpoint/2010/main" val="33497549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SUPPORT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sz="2800" dirty="0" smtClean="0"/>
              <a:t>Communication is a vital element for decision support</a:t>
            </a:r>
          </a:p>
          <a:p>
            <a:pPr algn="just"/>
            <a:r>
              <a:rPr lang="en-US" sz="2800" dirty="0" smtClean="0"/>
              <a:t>Without communication there is no collaboration</a:t>
            </a:r>
          </a:p>
          <a:p>
            <a:pPr algn="just"/>
            <a:r>
              <a:rPr lang="en-US" sz="2800" dirty="0" smtClean="0"/>
              <a:t>Groups of decision makers must communicate, collaborate and negotiate in their work</a:t>
            </a:r>
          </a:p>
          <a:p>
            <a:pPr algn="just"/>
            <a:r>
              <a:rPr lang="en-US" sz="2800" dirty="0" smtClean="0"/>
              <a:t>Effective e-commerce is possible only via modern communication technologies</a:t>
            </a:r>
          </a:p>
          <a:p>
            <a:pPr algn="just"/>
            <a:r>
              <a:rPr lang="en-US" sz="2800" dirty="0" smtClean="0"/>
              <a:t>Modern information technologies provide inexpensive, fast, capable and reliable means of supporting communication</a:t>
            </a:r>
          </a:p>
          <a:p>
            <a:pPr algn="just"/>
            <a:r>
              <a:rPr lang="en-US" sz="2800" dirty="0" smtClean="0"/>
              <a:t>Collaborative technologies like EMS(electronic meeting systems) and electronic conferencing systems and services helps in connecting decision makers</a:t>
            </a:r>
          </a:p>
          <a:p>
            <a:pPr algn="just"/>
            <a:endParaRPr lang="en-US" dirty="0"/>
          </a:p>
        </p:txBody>
      </p:sp>
    </p:spTree>
    <p:extLst>
      <p:ext uri="{BB962C8B-B14F-4D97-AF65-F5344CB8AC3E}">
        <p14:creationId xmlns:p14="http://schemas.microsoft.com/office/powerpoint/2010/main" val="39887337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TIME/PLACE COMMUNICATION FRAMEWORK</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5265637"/>
              </p:ext>
            </p:extLst>
          </p:nvPr>
        </p:nvGraphicFramePr>
        <p:xfrm>
          <a:off x="457200" y="1600200"/>
          <a:ext cx="8229600" cy="44805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endParaRPr lang="en-US" dirty="0"/>
                    </a:p>
                  </a:txBody>
                  <a:tcPr/>
                </a:tc>
                <a:tc>
                  <a:txBody>
                    <a:bodyPr/>
                    <a:lstStyle/>
                    <a:p>
                      <a:pPr algn="ctr"/>
                      <a:r>
                        <a:rPr lang="en-US" sz="2400" dirty="0" smtClean="0"/>
                        <a:t>Same Time</a:t>
                      </a:r>
                      <a:endParaRPr lang="en-US" sz="2400" dirty="0"/>
                    </a:p>
                  </a:txBody>
                  <a:tcPr/>
                </a:tc>
                <a:tc>
                  <a:txBody>
                    <a:bodyPr/>
                    <a:lstStyle/>
                    <a:p>
                      <a:pPr algn="ctr"/>
                      <a:r>
                        <a:rPr lang="en-US" sz="2400" dirty="0" smtClean="0"/>
                        <a:t>Different Time</a:t>
                      </a:r>
                      <a:endParaRPr lang="en-US" sz="2400" dirty="0"/>
                    </a:p>
                  </a:txBody>
                  <a:tcPr/>
                </a:tc>
              </a:tr>
              <a:tr h="370840">
                <a:tc>
                  <a:txBody>
                    <a:bodyPr/>
                    <a:lstStyle/>
                    <a:p>
                      <a:pPr algn="l"/>
                      <a:endParaRPr lang="en-US" dirty="0" smtClean="0"/>
                    </a:p>
                    <a:p>
                      <a:pPr algn="l"/>
                      <a:endParaRPr lang="en-US" dirty="0" smtClean="0"/>
                    </a:p>
                    <a:p>
                      <a:pPr algn="l"/>
                      <a:r>
                        <a:rPr lang="en-US" sz="2400" b="1" dirty="0" smtClean="0">
                          <a:solidFill>
                            <a:schemeClr val="bg1"/>
                          </a:solidFill>
                        </a:rPr>
                        <a:t>Same Place</a:t>
                      </a:r>
                      <a:endParaRPr lang="en-US" sz="2400" b="1" dirty="0">
                        <a:solidFill>
                          <a:schemeClr val="bg1"/>
                        </a:solidFill>
                      </a:endParaRPr>
                    </a:p>
                  </a:txBody>
                  <a:tcPr>
                    <a:solidFill>
                      <a:schemeClr val="accent1"/>
                    </a:solidFill>
                  </a:tcPr>
                </a:tc>
                <a:tc>
                  <a:txBody>
                    <a:bodyPr/>
                    <a:lstStyle/>
                    <a:p>
                      <a:pPr marL="285750" indent="-285750">
                        <a:buFont typeface="Arial" pitchFamily="34" charset="0"/>
                        <a:buChar char="•"/>
                      </a:pPr>
                      <a:r>
                        <a:rPr lang="en-US" dirty="0" smtClean="0"/>
                        <a:t>GSS in a decision room</a:t>
                      </a:r>
                    </a:p>
                    <a:p>
                      <a:pPr marL="285750" indent="-285750">
                        <a:buFont typeface="Arial" pitchFamily="34" charset="0"/>
                        <a:buChar char="•"/>
                      </a:pPr>
                      <a:r>
                        <a:rPr lang="en-US" dirty="0" smtClean="0"/>
                        <a:t>Web-based</a:t>
                      </a:r>
                      <a:r>
                        <a:rPr lang="en-US" baseline="0" dirty="0" smtClean="0"/>
                        <a:t> GSS</a:t>
                      </a:r>
                    </a:p>
                    <a:p>
                      <a:pPr marL="285750" indent="-285750">
                        <a:buFont typeface="Arial" pitchFamily="34" charset="0"/>
                        <a:buChar char="•"/>
                      </a:pPr>
                      <a:r>
                        <a:rPr lang="en-US" baseline="0" dirty="0" smtClean="0"/>
                        <a:t>Multimedia presentation systems</a:t>
                      </a:r>
                    </a:p>
                    <a:p>
                      <a:pPr marL="285750" indent="-285750">
                        <a:buFont typeface="Arial" pitchFamily="34" charset="0"/>
                        <a:buChar char="•"/>
                      </a:pPr>
                      <a:r>
                        <a:rPr lang="en-US" baseline="0" dirty="0" smtClean="0"/>
                        <a:t>Whiteboard</a:t>
                      </a:r>
                    </a:p>
                    <a:p>
                      <a:pPr marL="285750" indent="-285750">
                        <a:buFont typeface="Arial" pitchFamily="34" charset="0"/>
                        <a:buChar char="•"/>
                      </a:pPr>
                      <a:r>
                        <a:rPr lang="en-US" baseline="0" dirty="0" smtClean="0"/>
                        <a:t>Document sharing</a:t>
                      </a:r>
                      <a:endParaRPr lang="en-US" dirty="0"/>
                    </a:p>
                  </a:txBody>
                  <a:tcPr/>
                </a:tc>
                <a:tc>
                  <a:txBody>
                    <a:bodyPr/>
                    <a:lstStyle/>
                    <a:p>
                      <a:pPr marL="285750" indent="-285750">
                        <a:buFont typeface="Arial" pitchFamily="34" charset="0"/>
                        <a:buChar char="•"/>
                      </a:pPr>
                      <a:r>
                        <a:rPr lang="en-US" dirty="0" smtClean="0"/>
                        <a:t>GSS in a decision room</a:t>
                      </a:r>
                    </a:p>
                    <a:p>
                      <a:pPr marL="285750" indent="-285750">
                        <a:buFont typeface="Arial" pitchFamily="34" charset="0"/>
                        <a:buChar char="•"/>
                      </a:pPr>
                      <a:r>
                        <a:rPr lang="en-US" dirty="0" smtClean="0"/>
                        <a:t>web=-based GSS</a:t>
                      </a:r>
                    </a:p>
                    <a:p>
                      <a:pPr marL="285750" indent="-285750">
                        <a:buFont typeface="Arial" pitchFamily="34" charset="0"/>
                        <a:buChar char="•"/>
                      </a:pPr>
                      <a:r>
                        <a:rPr lang="en-US" dirty="0" smtClean="0"/>
                        <a:t>Workflow management systems</a:t>
                      </a:r>
                    </a:p>
                    <a:p>
                      <a:pPr marL="285750" indent="-285750">
                        <a:buFont typeface="Arial" pitchFamily="34" charset="0"/>
                        <a:buChar char="•"/>
                      </a:pPr>
                      <a:r>
                        <a:rPr lang="en-US" dirty="0" smtClean="0"/>
                        <a:t>Document</a:t>
                      </a:r>
                      <a:r>
                        <a:rPr lang="en-US" baseline="0" dirty="0" smtClean="0"/>
                        <a:t> sharing</a:t>
                      </a:r>
                    </a:p>
                    <a:p>
                      <a:pPr marL="285750" indent="-285750">
                        <a:buFont typeface="Arial" pitchFamily="34" charset="0"/>
                        <a:buChar char="•"/>
                      </a:pPr>
                      <a:r>
                        <a:rPr lang="en-US" baseline="0" dirty="0" smtClean="0"/>
                        <a:t>E-mail, V-mail</a:t>
                      </a:r>
                      <a:endParaRPr lang="en-US" dirty="0"/>
                    </a:p>
                  </a:txBody>
                  <a:tcPr/>
                </a:tc>
              </a:tr>
              <a:tr h="370840">
                <a:tc>
                  <a:txBody>
                    <a:bodyPr/>
                    <a:lstStyle/>
                    <a:p>
                      <a:pPr algn="l"/>
                      <a:endParaRPr lang="en-US" dirty="0" smtClean="0"/>
                    </a:p>
                    <a:p>
                      <a:pPr algn="l"/>
                      <a:endParaRPr lang="en-US" dirty="0" smtClean="0"/>
                    </a:p>
                    <a:p>
                      <a:pPr algn="l"/>
                      <a:endParaRPr lang="en-US" dirty="0" smtClean="0"/>
                    </a:p>
                    <a:p>
                      <a:pPr algn="l"/>
                      <a:r>
                        <a:rPr lang="en-US" sz="2400" b="1" dirty="0" smtClean="0">
                          <a:solidFill>
                            <a:schemeClr val="bg1"/>
                          </a:solidFill>
                        </a:rPr>
                        <a:t>Different Place</a:t>
                      </a:r>
                      <a:endParaRPr lang="en-US" sz="2400" b="1" dirty="0">
                        <a:solidFill>
                          <a:schemeClr val="bg1"/>
                        </a:solidFill>
                      </a:endParaRPr>
                    </a:p>
                  </a:txBody>
                  <a:tcPr>
                    <a:solidFill>
                      <a:schemeClr val="accent1"/>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Web-based</a:t>
                      </a:r>
                      <a:r>
                        <a:rPr lang="en-US" baseline="0" dirty="0" smtClean="0"/>
                        <a:t> GSS</a:t>
                      </a:r>
                    </a:p>
                    <a:p>
                      <a:pPr marL="285750" indent="-285750">
                        <a:buFont typeface="Arial" pitchFamily="34" charset="0"/>
                        <a:buChar char="•"/>
                      </a:pPr>
                      <a:r>
                        <a:rPr lang="en-US" dirty="0" smtClean="0"/>
                        <a:t>Whiteboard</a:t>
                      </a:r>
                    </a:p>
                    <a:p>
                      <a:pPr marL="285750" indent="-285750">
                        <a:buFont typeface="Arial" pitchFamily="34" charset="0"/>
                        <a:buChar char="•"/>
                      </a:pPr>
                      <a:r>
                        <a:rPr lang="en-US" dirty="0" smtClean="0"/>
                        <a:t>Document sharing</a:t>
                      </a:r>
                    </a:p>
                    <a:p>
                      <a:pPr marL="285750" indent="-285750">
                        <a:buFont typeface="Arial" pitchFamily="34" charset="0"/>
                        <a:buChar char="•"/>
                      </a:pPr>
                      <a:r>
                        <a:rPr lang="en-US" dirty="0" smtClean="0"/>
                        <a:t>Video conferencing</a:t>
                      </a:r>
                    </a:p>
                    <a:p>
                      <a:pPr marL="285750" indent="-285750">
                        <a:buFont typeface="Arial" pitchFamily="34" charset="0"/>
                        <a:buChar char="•"/>
                      </a:pPr>
                      <a:r>
                        <a:rPr lang="en-US" dirty="0" smtClean="0"/>
                        <a:t>Audio conferencing</a:t>
                      </a:r>
                    </a:p>
                    <a:p>
                      <a:pPr marL="285750" indent="-285750">
                        <a:buFont typeface="Arial" pitchFamily="34" charset="0"/>
                        <a:buChar char="•"/>
                      </a:pPr>
                      <a:r>
                        <a:rPr lang="en-US" dirty="0" smtClean="0"/>
                        <a:t>Computer conferencing</a:t>
                      </a:r>
                    </a:p>
                    <a:p>
                      <a:pPr marL="285750" indent="-285750">
                        <a:buFont typeface="Arial" pitchFamily="34" charset="0"/>
                        <a:buChar char="•"/>
                      </a:pPr>
                      <a:r>
                        <a:rPr lang="en-US" dirty="0" smtClean="0"/>
                        <a:t>E-mail, V-mail</a:t>
                      </a:r>
                      <a:endParaRPr lang="en-US"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Web-based</a:t>
                      </a:r>
                      <a:r>
                        <a:rPr lang="en-US" baseline="0" dirty="0" smtClean="0"/>
                        <a:t> GSS</a:t>
                      </a:r>
                    </a:p>
                    <a:p>
                      <a:pPr marL="285750" indent="-285750">
                        <a:buFont typeface="Arial" pitchFamily="34" charset="0"/>
                        <a:buChar char="•"/>
                      </a:pPr>
                      <a:r>
                        <a:rPr lang="en-US" dirty="0" smtClean="0"/>
                        <a:t>Whiteboard</a:t>
                      </a:r>
                    </a:p>
                    <a:p>
                      <a:pPr marL="285750" indent="-285750">
                        <a:buFont typeface="Arial" pitchFamily="34" charset="0"/>
                        <a:buChar char="•"/>
                      </a:pPr>
                      <a:r>
                        <a:rPr lang="en-US" dirty="0" smtClean="0"/>
                        <a:t>E-mail, V-mail</a:t>
                      </a:r>
                    </a:p>
                    <a:p>
                      <a:pPr marL="285750" indent="-285750">
                        <a:buFont typeface="Arial" pitchFamily="34" charset="0"/>
                        <a:buChar char="•"/>
                      </a:pPr>
                      <a:r>
                        <a:rPr lang="en-US" dirty="0" smtClean="0"/>
                        <a:t>Workflow</a:t>
                      </a:r>
                      <a:r>
                        <a:rPr lang="en-US" baseline="0" dirty="0" smtClean="0"/>
                        <a:t> management systems</a:t>
                      </a:r>
                    </a:p>
                    <a:p>
                      <a:pPr marL="285750" indent="-285750">
                        <a:buFont typeface="Arial" pitchFamily="34" charset="0"/>
                        <a:buChar char="•"/>
                      </a:pPr>
                      <a:r>
                        <a:rPr lang="en-US" baseline="0" dirty="0" smtClean="0"/>
                        <a:t>Document sharing</a:t>
                      </a:r>
                    </a:p>
                    <a:p>
                      <a:pPr marL="285750" indent="-285750">
                        <a:buFont typeface="Arial" pitchFamily="34" charset="0"/>
                        <a:buChar char="•"/>
                      </a:pPr>
                      <a:r>
                        <a:rPr lang="en-US" baseline="0" dirty="0" smtClean="0"/>
                        <a:t>Computer conferencing with memory</a:t>
                      </a:r>
                      <a:endParaRPr lang="en-US" dirty="0"/>
                    </a:p>
                  </a:txBody>
                  <a:tcPr/>
                </a:tc>
              </a:tr>
            </a:tbl>
          </a:graphicData>
        </a:graphic>
      </p:graphicFrame>
    </p:spTree>
    <p:extLst>
      <p:ext uri="{BB962C8B-B14F-4D97-AF65-F5344CB8AC3E}">
        <p14:creationId xmlns:p14="http://schemas.microsoft.com/office/powerpoint/2010/main" val="3668002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TABLE</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Possible for only structured/programmed decisions</a:t>
            </a:r>
          </a:p>
          <a:p>
            <a:pPr algn="just"/>
            <a:r>
              <a:rPr lang="en-US" dirty="0" smtClean="0"/>
              <a:t>It is a non-graphical way of representing the steps involved in making a decision</a:t>
            </a:r>
          </a:p>
          <a:p>
            <a:pPr algn="just"/>
            <a:r>
              <a:rPr lang="en-US" dirty="0"/>
              <a:t>It is usually easier to construct a decision tree first from the description of how a decision is made and then create the decision table</a:t>
            </a:r>
            <a:endParaRPr lang="en-US" dirty="0" smtClean="0"/>
          </a:p>
          <a:p>
            <a:pPr algn="just"/>
            <a:r>
              <a:rPr lang="en-US" dirty="0" smtClean="0"/>
              <a:t>It consists of some conditions, rules and actions</a:t>
            </a:r>
            <a:endParaRPr lang="en-US" dirty="0"/>
          </a:p>
        </p:txBody>
      </p:sp>
    </p:spTree>
    <p:extLst>
      <p:ext uri="{BB962C8B-B14F-4D97-AF65-F5344CB8AC3E}">
        <p14:creationId xmlns:p14="http://schemas.microsoft.com/office/powerpoint/2010/main" val="166614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MANAGEMENT</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It is a process that helps organizations identify, select, organize, disseminate and transfer important information and expertise that are part of the organizational memory that typically resides within the organization in an unstructured manner</a:t>
            </a:r>
          </a:p>
          <a:p>
            <a:pPr algn="just"/>
            <a:r>
              <a:rPr lang="en-US" dirty="0" smtClean="0"/>
              <a:t>This enables effective and efficient problem solving, dynamic learning, strategic planning and decision making</a:t>
            </a:r>
          </a:p>
          <a:p>
            <a:pPr algn="just"/>
            <a:r>
              <a:rPr lang="en-US" dirty="0" smtClean="0"/>
              <a:t>It thus focuses on identifying knowledge, explicating it in a way so that it can be shared in a formal manner and thus reusing it</a:t>
            </a:r>
            <a:endParaRPr lang="en-US" dirty="0"/>
          </a:p>
        </p:txBody>
      </p:sp>
    </p:spTree>
    <p:extLst>
      <p:ext uri="{BB962C8B-B14F-4D97-AF65-F5344CB8AC3E}">
        <p14:creationId xmlns:p14="http://schemas.microsoft.com/office/powerpoint/2010/main" val="23299928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MANAGING KNOWLEDGE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Intellectual capital is a firm’s only appreciable asset. Most assets depreciate with time.</a:t>
            </a:r>
          </a:p>
          <a:p>
            <a:pPr algn="just"/>
            <a:r>
              <a:rPr lang="en-US" dirty="0" smtClean="0"/>
              <a:t>Knowledge work is increasing</a:t>
            </a:r>
          </a:p>
          <a:p>
            <a:pPr algn="just"/>
            <a:r>
              <a:rPr lang="en-US" dirty="0" smtClean="0"/>
              <a:t>Employees with the most intellectual capital have become volunteers</a:t>
            </a:r>
          </a:p>
          <a:p>
            <a:pPr algn="just"/>
            <a:r>
              <a:rPr lang="en-US" dirty="0" smtClean="0"/>
              <a:t>Many managers ignore intellectual capital and lose out on the benefits of its capture and use</a:t>
            </a:r>
          </a:p>
          <a:p>
            <a:pPr algn="just"/>
            <a:r>
              <a:rPr lang="en-US" dirty="0" smtClean="0"/>
              <a:t>Employees with the most intellectual capital are often the least appreciated</a:t>
            </a:r>
          </a:p>
          <a:p>
            <a:pPr algn="just"/>
            <a:r>
              <a:rPr lang="en-US" dirty="0" smtClean="0"/>
              <a:t>Many current investment in intellectual capital are </a:t>
            </a:r>
            <a:r>
              <a:rPr lang="en-US" dirty="0" err="1" smtClean="0"/>
              <a:t>misfocussed</a:t>
            </a:r>
            <a:endParaRPr lang="en-US" dirty="0"/>
          </a:p>
        </p:txBody>
      </p:sp>
    </p:spTree>
    <p:extLst>
      <p:ext uri="{BB962C8B-B14F-4D97-AF65-F5344CB8AC3E}">
        <p14:creationId xmlns:p14="http://schemas.microsoft.com/office/powerpoint/2010/main" val="14685479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FEATURES OF KNOWLEDGE MANAGEMENT SYSTEM</a:t>
            </a:r>
            <a:endParaRPr lang="en-US" dirty="0"/>
          </a:p>
        </p:txBody>
      </p:sp>
      <p:sp>
        <p:nvSpPr>
          <p:cNvPr id="3" name="Content Placeholder 2"/>
          <p:cNvSpPr>
            <a:spLocks noGrp="1"/>
          </p:cNvSpPr>
          <p:nvPr>
            <p:ph idx="1"/>
          </p:nvPr>
        </p:nvSpPr>
        <p:spPr/>
        <p:txBody>
          <a:bodyPr/>
          <a:lstStyle/>
          <a:p>
            <a:endParaRPr lang="en-US" dirty="0" smtClean="0"/>
          </a:p>
          <a:p>
            <a:r>
              <a:rPr lang="en-US" dirty="0" smtClean="0"/>
              <a:t>Creating a knowledge culture</a:t>
            </a:r>
          </a:p>
          <a:p>
            <a:r>
              <a:rPr lang="en-US" dirty="0" smtClean="0"/>
              <a:t>Capturing knowledge</a:t>
            </a:r>
          </a:p>
          <a:p>
            <a:r>
              <a:rPr lang="en-US" dirty="0" smtClean="0"/>
              <a:t>Knowledge generation</a:t>
            </a:r>
          </a:p>
          <a:p>
            <a:r>
              <a:rPr lang="en-US" dirty="0" smtClean="0"/>
              <a:t>Knowledge explication(and digitization)</a:t>
            </a:r>
          </a:p>
          <a:p>
            <a:r>
              <a:rPr lang="en-US" dirty="0" smtClean="0"/>
              <a:t>Knowledge sharing and reuse</a:t>
            </a:r>
          </a:p>
          <a:p>
            <a:r>
              <a:rPr lang="en-US" dirty="0" smtClean="0"/>
              <a:t>Knowledge renewal</a:t>
            </a:r>
            <a:endParaRPr lang="en-US" dirty="0"/>
          </a:p>
        </p:txBody>
      </p:sp>
    </p:spTree>
    <p:extLst>
      <p:ext uri="{BB962C8B-B14F-4D97-AF65-F5344CB8AC3E}">
        <p14:creationId xmlns:p14="http://schemas.microsoft.com/office/powerpoint/2010/main" val="3303800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Knowledge management system processes are designed to manage</a:t>
            </a:r>
          </a:p>
          <a:p>
            <a:r>
              <a:rPr lang="en-US" dirty="0" smtClean="0"/>
              <a:t>Knowledge creation through learning</a:t>
            </a:r>
          </a:p>
          <a:p>
            <a:r>
              <a:rPr lang="en-US" dirty="0"/>
              <a:t>Knowledge </a:t>
            </a:r>
            <a:r>
              <a:rPr lang="en-US" dirty="0" smtClean="0"/>
              <a:t> capture and explication</a:t>
            </a:r>
          </a:p>
          <a:p>
            <a:r>
              <a:rPr lang="en-US" dirty="0"/>
              <a:t>Knowledge </a:t>
            </a:r>
            <a:r>
              <a:rPr lang="en-US" dirty="0" smtClean="0"/>
              <a:t> sharing and communication</a:t>
            </a:r>
          </a:p>
          <a:p>
            <a:r>
              <a:rPr lang="en-US" dirty="0"/>
              <a:t>Knowledge </a:t>
            </a:r>
            <a:r>
              <a:rPr lang="en-US" dirty="0" smtClean="0"/>
              <a:t> access</a:t>
            </a:r>
          </a:p>
          <a:p>
            <a:r>
              <a:rPr lang="en-US" dirty="0"/>
              <a:t>Knowledge </a:t>
            </a:r>
            <a:r>
              <a:rPr lang="en-US" dirty="0" smtClean="0"/>
              <a:t> use and reuse</a:t>
            </a:r>
          </a:p>
          <a:p>
            <a:r>
              <a:rPr lang="en-US" dirty="0"/>
              <a:t>Knowledge  </a:t>
            </a:r>
            <a:r>
              <a:rPr lang="en-US" dirty="0" smtClean="0"/>
              <a:t>archiving</a:t>
            </a:r>
            <a:endParaRPr lang="en-US" dirty="0"/>
          </a:p>
        </p:txBody>
      </p:sp>
    </p:spTree>
    <p:extLst>
      <p:ext uri="{BB962C8B-B14F-4D97-AF65-F5344CB8AC3E}">
        <p14:creationId xmlns:p14="http://schemas.microsoft.com/office/powerpoint/2010/main" val="9116997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KNOWLEDGE MANAGEMENT CYCLE</a:t>
            </a:r>
            <a:endParaRPr lang="en-US" sz="3600" dirty="0"/>
          </a:p>
        </p:txBody>
      </p:sp>
      <p:sp>
        <p:nvSpPr>
          <p:cNvPr id="3" name="Content Placeholder 2"/>
          <p:cNvSpPr>
            <a:spLocks noGrp="1"/>
          </p:cNvSpPr>
          <p:nvPr>
            <p:ph idx="1"/>
          </p:nvPr>
        </p:nvSpPr>
        <p:spPr/>
        <p:txBody>
          <a:bodyPr/>
          <a:lstStyle/>
          <a:p>
            <a:pPr marL="0" indent="0">
              <a:buNone/>
            </a:pPr>
            <a:endParaRPr lang="en-US" dirty="0"/>
          </a:p>
        </p:txBody>
      </p:sp>
      <p:sp>
        <p:nvSpPr>
          <p:cNvPr id="4" name="Rectangle 3"/>
          <p:cNvSpPr/>
          <p:nvPr/>
        </p:nvSpPr>
        <p:spPr>
          <a:xfrm>
            <a:off x="457200" y="2621507"/>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Create</a:t>
            </a:r>
          </a:p>
          <a:p>
            <a:pPr algn="ctr"/>
            <a:r>
              <a:rPr lang="en-US" dirty="0" smtClean="0"/>
              <a:t>knowledge</a:t>
            </a:r>
            <a:endParaRPr lang="en-US" dirty="0"/>
          </a:p>
        </p:txBody>
      </p:sp>
      <p:sp>
        <p:nvSpPr>
          <p:cNvPr id="6" name="Rectangle 5"/>
          <p:cNvSpPr/>
          <p:nvPr/>
        </p:nvSpPr>
        <p:spPr>
          <a:xfrm>
            <a:off x="3657600" y="16002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Capture</a:t>
            </a:r>
          </a:p>
          <a:p>
            <a:pPr algn="ctr"/>
            <a:r>
              <a:rPr lang="en-US" dirty="0" smtClean="0"/>
              <a:t>knowledge</a:t>
            </a:r>
            <a:endParaRPr lang="en-US" dirty="0"/>
          </a:p>
        </p:txBody>
      </p:sp>
      <p:sp>
        <p:nvSpPr>
          <p:cNvPr id="7" name="Rectangle 6"/>
          <p:cNvSpPr/>
          <p:nvPr/>
        </p:nvSpPr>
        <p:spPr>
          <a:xfrm>
            <a:off x="6778388" y="2621507"/>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Refine</a:t>
            </a:r>
          </a:p>
          <a:p>
            <a:pPr algn="ctr"/>
            <a:r>
              <a:rPr lang="en-US" dirty="0" smtClean="0"/>
              <a:t>knowledge</a:t>
            </a:r>
            <a:endParaRPr lang="en-US" dirty="0"/>
          </a:p>
        </p:txBody>
      </p:sp>
      <p:sp>
        <p:nvSpPr>
          <p:cNvPr id="8" name="Rectangle 7"/>
          <p:cNvSpPr/>
          <p:nvPr/>
        </p:nvSpPr>
        <p:spPr>
          <a:xfrm>
            <a:off x="6778388" y="42672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Store</a:t>
            </a:r>
          </a:p>
          <a:p>
            <a:pPr algn="ctr"/>
            <a:r>
              <a:rPr lang="en-US" dirty="0" smtClean="0"/>
              <a:t>knowledge</a:t>
            </a:r>
            <a:endParaRPr lang="en-US" dirty="0"/>
          </a:p>
        </p:txBody>
      </p:sp>
      <p:sp>
        <p:nvSpPr>
          <p:cNvPr id="9" name="Rectangle 8"/>
          <p:cNvSpPr/>
          <p:nvPr/>
        </p:nvSpPr>
        <p:spPr>
          <a:xfrm>
            <a:off x="3657600" y="51816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Manage</a:t>
            </a:r>
          </a:p>
          <a:p>
            <a:pPr algn="ctr"/>
            <a:r>
              <a:rPr lang="en-US" dirty="0" smtClean="0"/>
              <a:t>knowledge</a:t>
            </a:r>
            <a:endParaRPr lang="en-US" dirty="0"/>
          </a:p>
        </p:txBody>
      </p:sp>
      <p:sp>
        <p:nvSpPr>
          <p:cNvPr id="10" name="Rectangle 9"/>
          <p:cNvSpPr/>
          <p:nvPr/>
        </p:nvSpPr>
        <p:spPr>
          <a:xfrm>
            <a:off x="457200" y="42672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Disseminate</a:t>
            </a:r>
          </a:p>
          <a:p>
            <a:pPr algn="ctr"/>
            <a:r>
              <a:rPr lang="en-US" dirty="0" smtClean="0"/>
              <a:t>knowledge</a:t>
            </a:r>
            <a:endParaRPr lang="en-US" dirty="0"/>
          </a:p>
        </p:txBody>
      </p:sp>
      <p:cxnSp>
        <p:nvCxnSpPr>
          <p:cNvPr id="12" name="Straight Arrow Connector 11"/>
          <p:cNvCxnSpPr>
            <a:stCxn id="4" idx="0"/>
            <a:endCxn id="6" idx="1"/>
          </p:cNvCxnSpPr>
          <p:nvPr/>
        </p:nvCxnSpPr>
        <p:spPr>
          <a:xfrm flipV="1">
            <a:off x="1219200" y="2057400"/>
            <a:ext cx="2438400" cy="564107"/>
          </a:xfrm>
          <a:prstGeom prst="straightConnector1">
            <a:avLst/>
          </a:prstGeom>
          <a:ln w="44450" cmpd="sng">
            <a:round/>
            <a:headEnd type="none"/>
            <a:tailEnd type="arrow" w="sm"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6" idx="3"/>
            <a:endCxn id="7" idx="0"/>
          </p:cNvCxnSpPr>
          <p:nvPr/>
        </p:nvCxnSpPr>
        <p:spPr>
          <a:xfrm>
            <a:off x="5181600" y="2057400"/>
            <a:ext cx="2358788" cy="564107"/>
          </a:xfrm>
          <a:prstGeom prst="straightConnector1">
            <a:avLst/>
          </a:prstGeom>
          <a:ln w="44450" cmpd="sng">
            <a:round/>
            <a:headEnd type="none"/>
            <a:tailEnd type="arrow" w="sm"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7" idx="2"/>
            <a:endCxn id="8" idx="0"/>
          </p:cNvCxnSpPr>
          <p:nvPr/>
        </p:nvCxnSpPr>
        <p:spPr>
          <a:xfrm>
            <a:off x="7540388" y="3535907"/>
            <a:ext cx="0" cy="731293"/>
          </a:xfrm>
          <a:prstGeom prst="straightConnector1">
            <a:avLst/>
          </a:prstGeom>
          <a:ln w="44450" cmpd="sng">
            <a:round/>
            <a:headEnd type="none"/>
            <a:tailEnd type="arrow" w="sm"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2"/>
            <a:endCxn id="9" idx="3"/>
          </p:cNvCxnSpPr>
          <p:nvPr/>
        </p:nvCxnSpPr>
        <p:spPr>
          <a:xfrm flipH="1">
            <a:off x="5181600" y="5181600"/>
            <a:ext cx="2358788" cy="457200"/>
          </a:xfrm>
          <a:prstGeom prst="straightConnector1">
            <a:avLst/>
          </a:prstGeom>
          <a:ln w="44450" cmpd="sng">
            <a:round/>
            <a:headEnd type="none"/>
            <a:tailEnd type="arrow" w="sm"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9" idx="1"/>
            <a:endCxn id="10" idx="2"/>
          </p:cNvCxnSpPr>
          <p:nvPr/>
        </p:nvCxnSpPr>
        <p:spPr>
          <a:xfrm flipH="1" flipV="1">
            <a:off x="1219200" y="5181600"/>
            <a:ext cx="2438400" cy="457200"/>
          </a:xfrm>
          <a:prstGeom prst="straightConnector1">
            <a:avLst/>
          </a:prstGeom>
          <a:ln w="44450" cmpd="sng">
            <a:round/>
            <a:headEnd type="none"/>
            <a:tailEnd type="arrow" w="sm"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0" idx="0"/>
          </p:cNvCxnSpPr>
          <p:nvPr/>
        </p:nvCxnSpPr>
        <p:spPr>
          <a:xfrm flipV="1">
            <a:off x="1219200" y="3535907"/>
            <a:ext cx="0" cy="731293"/>
          </a:xfrm>
          <a:prstGeom prst="straightConnector1">
            <a:avLst/>
          </a:prstGeom>
          <a:ln w="44450" cmpd="sng">
            <a:round/>
            <a:headEnd type="none"/>
            <a:tailEnd type="arrow" w="sm"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06220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IMPLEMENTING KNOWLEDGE MANAGEMENT</a:t>
            </a:r>
            <a:endParaRPr lang="en-US" sz="3200" dirty="0"/>
          </a:p>
        </p:txBody>
      </p:sp>
      <p:sp>
        <p:nvSpPr>
          <p:cNvPr id="3" name="Content Placeholder 2"/>
          <p:cNvSpPr>
            <a:spLocks noGrp="1"/>
          </p:cNvSpPr>
          <p:nvPr>
            <p:ph idx="1"/>
          </p:nvPr>
        </p:nvSpPr>
        <p:spPr/>
        <p:txBody>
          <a:bodyPr>
            <a:normAutofit fontScale="77500" lnSpcReduction="20000"/>
          </a:bodyPr>
          <a:lstStyle/>
          <a:p>
            <a:pPr marL="514350" indent="-514350" algn="just">
              <a:buFont typeface="+mj-lt"/>
              <a:buAutoNum type="arabicPeriod"/>
            </a:pPr>
            <a:r>
              <a:rPr lang="en-US" b="1" dirty="0" smtClean="0"/>
              <a:t>Identify the problem </a:t>
            </a:r>
            <a:r>
              <a:rPr lang="en-US" dirty="0" smtClean="0"/>
              <a:t>by identifying knowledge segments</a:t>
            </a:r>
            <a:endParaRPr lang="en-US" b="1" dirty="0" smtClean="0"/>
          </a:p>
          <a:p>
            <a:pPr marL="514350" indent="-514350" algn="just">
              <a:buFont typeface="+mj-lt"/>
              <a:buAutoNum type="arabicPeriod"/>
            </a:pPr>
            <a:r>
              <a:rPr lang="en-US" b="1" dirty="0" smtClean="0"/>
              <a:t>Prepare for change </a:t>
            </a:r>
            <a:r>
              <a:rPr lang="en-US" dirty="0" smtClean="0"/>
              <a:t>in terms of business efforts and operation</a:t>
            </a:r>
            <a:endParaRPr lang="en-US" b="1" dirty="0" smtClean="0"/>
          </a:p>
          <a:p>
            <a:pPr marL="514350" indent="-514350" algn="just">
              <a:buFont typeface="+mj-lt"/>
              <a:buAutoNum type="arabicPeriod"/>
            </a:pPr>
            <a:r>
              <a:rPr lang="en-US" b="1" dirty="0" smtClean="0"/>
              <a:t>Create the team </a:t>
            </a:r>
            <a:r>
              <a:rPr lang="en-US" dirty="0" smtClean="0"/>
              <a:t>responsible for implementing a pilot project</a:t>
            </a:r>
            <a:endParaRPr lang="en-US" b="1" dirty="0" smtClean="0"/>
          </a:p>
          <a:p>
            <a:pPr marL="514350" indent="-514350" algn="just">
              <a:buFont typeface="+mj-lt"/>
              <a:buAutoNum type="arabicPeriod"/>
            </a:pPr>
            <a:r>
              <a:rPr lang="en-US" b="1" dirty="0" smtClean="0"/>
              <a:t>Map out the knowledge </a:t>
            </a:r>
            <a:r>
              <a:rPr lang="en-US" dirty="0" smtClean="0"/>
              <a:t>by identifying what it is, where it is, who has it and who needs it</a:t>
            </a:r>
            <a:endParaRPr lang="en-US" b="1" dirty="0" smtClean="0"/>
          </a:p>
          <a:p>
            <a:pPr marL="514350" indent="-514350" algn="just">
              <a:buFont typeface="+mj-lt"/>
              <a:buAutoNum type="arabicPeriod"/>
            </a:pPr>
            <a:r>
              <a:rPr lang="en-US" b="1" dirty="0" smtClean="0"/>
              <a:t>Create a feedback mechanism </a:t>
            </a:r>
            <a:r>
              <a:rPr lang="en-US" dirty="0" smtClean="0"/>
              <a:t>indicating how the system is used and report any difficulties</a:t>
            </a:r>
            <a:endParaRPr lang="en-US" b="1" dirty="0" smtClean="0"/>
          </a:p>
          <a:p>
            <a:pPr marL="514350" indent="-514350" algn="just">
              <a:buFont typeface="+mj-lt"/>
              <a:buAutoNum type="arabicPeriod"/>
            </a:pPr>
            <a:r>
              <a:rPr lang="en-US" b="1" dirty="0" smtClean="0"/>
              <a:t>Define the building blocks </a:t>
            </a:r>
            <a:r>
              <a:rPr lang="en-US" dirty="0" smtClean="0"/>
              <a:t>for a knowledge management system</a:t>
            </a:r>
          </a:p>
          <a:p>
            <a:pPr marL="514350" indent="-514350" algn="just">
              <a:buFont typeface="+mj-lt"/>
              <a:buAutoNum type="arabicPeriod"/>
            </a:pPr>
            <a:r>
              <a:rPr lang="en-US" b="1" dirty="0" smtClean="0"/>
              <a:t>Integrate existing information systems </a:t>
            </a:r>
            <a:r>
              <a:rPr lang="en-US" dirty="0" smtClean="0"/>
              <a:t>to contribute and capture knowledge in an appropriate format</a:t>
            </a:r>
            <a:endParaRPr lang="en-US" b="1" dirty="0"/>
          </a:p>
        </p:txBody>
      </p:sp>
    </p:spTree>
    <p:extLst>
      <p:ext uri="{BB962C8B-B14F-4D97-AF65-F5344CB8AC3E}">
        <p14:creationId xmlns:p14="http://schemas.microsoft.com/office/powerpoint/2010/main" val="25616364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 Information and Knowledge</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706272" y="2359924"/>
            <a:ext cx="9144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DATA</a:t>
            </a:r>
            <a:endParaRPr lang="en-US" b="1" dirty="0"/>
          </a:p>
        </p:txBody>
      </p:sp>
      <p:sp>
        <p:nvSpPr>
          <p:cNvPr id="5" name="Rectangle 4"/>
          <p:cNvSpPr/>
          <p:nvPr/>
        </p:nvSpPr>
        <p:spPr>
          <a:xfrm>
            <a:off x="3373272" y="2209800"/>
            <a:ext cx="1905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INFORMATION</a:t>
            </a:r>
            <a:endParaRPr lang="en-US" sz="2000" b="1" dirty="0"/>
          </a:p>
        </p:txBody>
      </p:sp>
      <p:sp>
        <p:nvSpPr>
          <p:cNvPr id="6" name="Rectangle 5"/>
          <p:cNvSpPr/>
          <p:nvPr/>
        </p:nvSpPr>
        <p:spPr>
          <a:xfrm>
            <a:off x="6992783" y="2385789"/>
            <a:ext cx="16002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KNOWLEDGE</a:t>
            </a:r>
            <a:endParaRPr lang="en-US" sz="2000" b="1" dirty="0"/>
          </a:p>
        </p:txBody>
      </p:sp>
      <p:cxnSp>
        <p:nvCxnSpPr>
          <p:cNvPr id="8" name="Straight Arrow Connector 7"/>
          <p:cNvCxnSpPr>
            <a:endCxn id="5" idx="1"/>
          </p:cNvCxnSpPr>
          <p:nvPr/>
        </p:nvCxnSpPr>
        <p:spPr>
          <a:xfrm>
            <a:off x="1620672" y="2552700"/>
            <a:ext cx="17526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3"/>
          </p:cNvCxnSpPr>
          <p:nvPr/>
        </p:nvCxnSpPr>
        <p:spPr>
          <a:xfrm>
            <a:off x="5278272" y="2552700"/>
            <a:ext cx="1692902"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620672" y="4267200"/>
            <a:ext cx="54102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903155" y="2554259"/>
            <a:ext cx="1187633" cy="369332"/>
          </a:xfrm>
          <a:prstGeom prst="rect">
            <a:avLst/>
          </a:prstGeom>
          <a:noFill/>
        </p:spPr>
        <p:txBody>
          <a:bodyPr wrap="none" rtlCol="0">
            <a:spAutoFit/>
          </a:bodyPr>
          <a:lstStyle/>
          <a:p>
            <a:r>
              <a:rPr lang="en-US" dirty="0" smtClean="0"/>
              <a:t>Processed </a:t>
            </a:r>
            <a:endParaRPr lang="en-US" dirty="0"/>
          </a:p>
        </p:txBody>
      </p:sp>
      <p:sp>
        <p:nvSpPr>
          <p:cNvPr id="15" name="TextBox 14"/>
          <p:cNvSpPr txBox="1"/>
          <p:nvPr/>
        </p:nvSpPr>
        <p:spPr>
          <a:xfrm>
            <a:off x="5422992" y="2550215"/>
            <a:ext cx="1403461" cy="646331"/>
          </a:xfrm>
          <a:prstGeom prst="rect">
            <a:avLst/>
          </a:prstGeom>
          <a:noFill/>
        </p:spPr>
        <p:txBody>
          <a:bodyPr wrap="none" rtlCol="0">
            <a:spAutoFit/>
          </a:bodyPr>
          <a:lstStyle/>
          <a:p>
            <a:pPr algn="ctr"/>
            <a:r>
              <a:rPr lang="en-US" dirty="0" smtClean="0"/>
              <a:t>Relevant and</a:t>
            </a:r>
          </a:p>
          <a:p>
            <a:pPr algn="ctr"/>
            <a:r>
              <a:rPr lang="en-US" dirty="0" smtClean="0"/>
              <a:t>actionable</a:t>
            </a:r>
            <a:endParaRPr lang="en-US" dirty="0"/>
          </a:p>
        </p:txBody>
      </p:sp>
      <p:sp>
        <p:nvSpPr>
          <p:cNvPr id="16" name="TextBox 15"/>
          <p:cNvSpPr txBox="1"/>
          <p:nvPr/>
        </p:nvSpPr>
        <p:spPr>
          <a:xfrm>
            <a:off x="3022549" y="4232658"/>
            <a:ext cx="2906950" cy="369332"/>
          </a:xfrm>
          <a:prstGeom prst="rect">
            <a:avLst/>
          </a:prstGeom>
          <a:noFill/>
        </p:spPr>
        <p:txBody>
          <a:bodyPr wrap="none" rtlCol="0">
            <a:spAutoFit/>
          </a:bodyPr>
          <a:lstStyle/>
          <a:p>
            <a:r>
              <a:rPr lang="en-US" dirty="0" smtClean="0"/>
              <a:t>Relevant and actionable data</a:t>
            </a:r>
            <a:endParaRPr lang="en-US" dirty="0"/>
          </a:p>
        </p:txBody>
      </p:sp>
      <p:sp>
        <p:nvSpPr>
          <p:cNvPr id="19" name="TextBox 18"/>
          <p:cNvSpPr txBox="1"/>
          <p:nvPr/>
        </p:nvSpPr>
        <p:spPr>
          <a:xfrm>
            <a:off x="457200" y="4645462"/>
            <a:ext cx="8229599" cy="1569660"/>
          </a:xfrm>
          <a:prstGeom prst="rect">
            <a:avLst/>
          </a:prstGeom>
          <a:noFill/>
        </p:spPr>
        <p:txBody>
          <a:bodyPr wrap="square" rtlCol="0">
            <a:spAutoFit/>
          </a:bodyPr>
          <a:lstStyle/>
          <a:p>
            <a:pPr algn="ctr"/>
            <a:r>
              <a:rPr lang="en-US" sz="2400" dirty="0" smtClean="0"/>
              <a:t>Knowledge management transforms data and/or information into actionable knowledge in a format that when it is made available can be utilized effectively and efficiently throughout an organization</a:t>
            </a:r>
            <a:endParaRPr lang="en-US" sz="2400" dirty="0"/>
          </a:p>
        </p:txBody>
      </p:sp>
    </p:spTree>
    <p:extLst>
      <p:ext uri="{BB962C8B-B14F-4D97-AF65-F5344CB8AC3E}">
        <p14:creationId xmlns:p14="http://schemas.microsoft.com/office/powerpoint/2010/main" val="39352640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TACIT AND EXPLICIT KNOWLEDGE</a:t>
            </a:r>
            <a:endParaRPr lang="en-US" dirty="0"/>
          </a:p>
        </p:txBody>
      </p:sp>
      <p:sp>
        <p:nvSpPr>
          <p:cNvPr id="3" name="Content Placeholder 2"/>
          <p:cNvSpPr>
            <a:spLocks noGrp="1"/>
          </p:cNvSpPr>
          <p:nvPr>
            <p:ph idx="1"/>
          </p:nvPr>
        </p:nvSpPr>
        <p:spPr/>
        <p:txBody>
          <a:bodyPr>
            <a:normAutofit/>
          </a:bodyPr>
          <a:lstStyle/>
          <a:p>
            <a:pPr algn="just"/>
            <a:r>
              <a:rPr lang="en-US" sz="2800" b="1" u="sng" dirty="0" smtClean="0"/>
              <a:t>Tacit knowledge</a:t>
            </a:r>
            <a:r>
              <a:rPr lang="en-US" sz="2800" dirty="0" smtClean="0"/>
              <a:t> is in the domain of subjective, cognitive and experiential learning</a:t>
            </a:r>
          </a:p>
          <a:p>
            <a:pPr algn="just"/>
            <a:r>
              <a:rPr lang="en-US" sz="2800" b="1" u="sng" dirty="0" smtClean="0"/>
              <a:t>Explicit knowledge</a:t>
            </a:r>
            <a:r>
              <a:rPr lang="en-US" sz="2800" dirty="0" smtClean="0"/>
              <a:t> deals more with objective, rational and technical knowledge(data, policies, procedures, software, documents)</a:t>
            </a:r>
          </a:p>
          <a:p>
            <a:pPr algn="just"/>
            <a:r>
              <a:rPr lang="en-US" sz="2800" dirty="0" smtClean="0"/>
              <a:t>Knowledge management transfers the tacit knowledge in individuals to value processes that lead to innovation, knowledge creation and replenishment of the organization’</a:t>
            </a:r>
          </a:p>
          <a:p>
            <a:pPr marL="0" indent="0" algn="just">
              <a:buNone/>
            </a:pPr>
            <a:endParaRPr lang="en-US" sz="2800" b="1" u="sng" dirty="0"/>
          </a:p>
        </p:txBody>
      </p:sp>
    </p:spTree>
    <p:extLst>
      <p:ext uri="{BB962C8B-B14F-4D97-AF65-F5344CB8AC3E}">
        <p14:creationId xmlns:p14="http://schemas.microsoft.com/office/powerpoint/2010/main" val="20058439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Oval 3"/>
          <p:cNvSpPr/>
          <p:nvPr/>
        </p:nvSpPr>
        <p:spPr>
          <a:xfrm>
            <a:off x="457200" y="2574878"/>
            <a:ext cx="18288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Explicit</a:t>
            </a:r>
          </a:p>
          <a:p>
            <a:pPr algn="ctr"/>
            <a:r>
              <a:rPr lang="en-US" dirty="0" smtClean="0"/>
              <a:t>Knowledge</a:t>
            </a:r>
            <a:endParaRPr lang="en-US" dirty="0"/>
          </a:p>
        </p:txBody>
      </p:sp>
      <p:sp>
        <p:nvSpPr>
          <p:cNvPr id="5" name="Cloud 4"/>
          <p:cNvSpPr/>
          <p:nvPr/>
        </p:nvSpPr>
        <p:spPr>
          <a:xfrm>
            <a:off x="6806821" y="2574878"/>
            <a:ext cx="1905000" cy="914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Tacit</a:t>
            </a:r>
          </a:p>
          <a:p>
            <a:pPr algn="ctr"/>
            <a:r>
              <a:rPr lang="en-US" dirty="0" smtClean="0"/>
              <a:t>Knowledge</a:t>
            </a:r>
            <a:endParaRPr lang="en-US" dirty="0"/>
          </a:p>
        </p:txBody>
      </p:sp>
      <p:sp>
        <p:nvSpPr>
          <p:cNvPr id="6" name="Rounded Rectangle 5"/>
          <p:cNvSpPr/>
          <p:nvPr/>
        </p:nvSpPr>
        <p:spPr>
          <a:xfrm>
            <a:off x="3657600" y="4810836"/>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Core competencies</a:t>
            </a:r>
          </a:p>
          <a:p>
            <a:pPr algn="ctr"/>
            <a:r>
              <a:rPr lang="en-US" dirty="0"/>
              <a:t>o</a:t>
            </a:r>
            <a:r>
              <a:rPr lang="en-US" dirty="0" smtClean="0"/>
              <a:t>f the organization</a:t>
            </a:r>
            <a:endParaRPr lang="en-US" dirty="0"/>
          </a:p>
        </p:txBody>
      </p:sp>
      <p:cxnSp>
        <p:nvCxnSpPr>
          <p:cNvPr id="8" name="Straight Arrow Connector 7"/>
          <p:cNvCxnSpPr>
            <a:stCxn id="4" idx="7"/>
          </p:cNvCxnSpPr>
          <p:nvPr/>
        </p:nvCxnSpPr>
        <p:spPr>
          <a:xfrm>
            <a:off x="2018178" y="2708789"/>
            <a:ext cx="4992222" cy="3441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4" idx="5"/>
          </p:cNvCxnSpPr>
          <p:nvPr/>
        </p:nvCxnSpPr>
        <p:spPr>
          <a:xfrm flipH="1">
            <a:off x="2018178" y="3355367"/>
            <a:ext cx="5144622"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4" idx="4"/>
          </p:cNvCxnSpPr>
          <p:nvPr/>
        </p:nvCxnSpPr>
        <p:spPr>
          <a:xfrm>
            <a:off x="1371600" y="3489278"/>
            <a:ext cx="2286000" cy="177875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5" idx="1"/>
            <a:endCxn id="6" idx="3"/>
          </p:cNvCxnSpPr>
          <p:nvPr/>
        </p:nvCxnSpPr>
        <p:spPr>
          <a:xfrm flipH="1">
            <a:off x="5791200" y="3488304"/>
            <a:ext cx="1968121" cy="177973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952697" y="2079663"/>
            <a:ext cx="3543406" cy="646331"/>
          </a:xfrm>
          <a:prstGeom prst="rect">
            <a:avLst/>
          </a:prstGeom>
          <a:noFill/>
        </p:spPr>
        <p:txBody>
          <a:bodyPr wrap="none" rtlCol="0">
            <a:spAutoFit/>
          </a:bodyPr>
          <a:lstStyle/>
          <a:p>
            <a:pPr algn="ctr"/>
            <a:r>
              <a:rPr lang="en-US" dirty="0" smtClean="0"/>
              <a:t>Process of explication may generate</a:t>
            </a:r>
          </a:p>
          <a:p>
            <a:pPr algn="ctr"/>
            <a:r>
              <a:rPr lang="en-US" dirty="0" smtClean="0"/>
              <a:t>New tacit knowledge</a:t>
            </a:r>
            <a:endParaRPr lang="en-US" dirty="0"/>
          </a:p>
        </p:txBody>
      </p:sp>
      <p:sp>
        <p:nvSpPr>
          <p:cNvPr id="29" name="TextBox 28"/>
          <p:cNvSpPr txBox="1"/>
          <p:nvPr/>
        </p:nvSpPr>
        <p:spPr>
          <a:xfrm>
            <a:off x="3346330" y="3372427"/>
            <a:ext cx="2756139" cy="923330"/>
          </a:xfrm>
          <a:prstGeom prst="rect">
            <a:avLst/>
          </a:prstGeom>
          <a:noFill/>
        </p:spPr>
        <p:txBody>
          <a:bodyPr wrap="none" rtlCol="0">
            <a:spAutoFit/>
          </a:bodyPr>
          <a:lstStyle/>
          <a:p>
            <a:pPr algn="ctr"/>
            <a:r>
              <a:rPr lang="en-US" dirty="0" smtClean="0"/>
              <a:t>Convert tacit knowledge to</a:t>
            </a:r>
          </a:p>
          <a:p>
            <a:pPr algn="ctr"/>
            <a:r>
              <a:rPr lang="en-US" dirty="0" smtClean="0"/>
              <a:t>articulated and measurable</a:t>
            </a:r>
          </a:p>
          <a:p>
            <a:pPr algn="ctr"/>
            <a:r>
              <a:rPr lang="en-US" dirty="0" smtClean="0"/>
              <a:t>explicit knowledge</a:t>
            </a:r>
            <a:endParaRPr lang="en-US" dirty="0"/>
          </a:p>
        </p:txBody>
      </p:sp>
      <p:sp>
        <p:nvSpPr>
          <p:cNvPr id="30" name="TextBox 29"/>
          <p:cNvSpPr txBox="1"/>
          <p:nvPr/>
        </p:nvSpPr>
        <p:spPr>
          <a:xfrm>
            <a:off x="787680" y="4487669"/>
            <a:ext cx="2460995" cy="646331"/>
          </a:xfrm>
          <a:prstGeom prst="rect">
            <a:avLst/>
          </a:prstGeom>
          <a:noFill/>
        </p:spPr>
        <p:txBody>
          <a:bodyPr wrap="none" rtlCol="0">
            <a:spAutoFit/>
          </a:bodyPr>
          <a:lstStyle/>
          <a:p>
            <a:pPr algn="ctr"/>
            <a:r>
              <a:rPr lang="en-US" dirty="0" smtClean="0"/>
              <a:t>Policies, patents,</a:t>
            </a:r>
          </a:p>
          <a:p>
            <a:pPr algn="ctr"/>
            <a:r>
              <a:rPr lang="en-US" dirty="0" smtClean="0"/>
              <a:t>decisions, strategies etc.</a:t>
            </a:r>
            <a:endParaRPr lang="en-US" dirty="0"/>
          </a:p>
        </p:txBody>
      </p:sp>
      <p:sp>
        <p:nvSpPr>
          <p:cNvPr id="31" name="TextBox 30"/>
          <p:cNvSpPr txBox="1"/>
          <p:nvPr/>
        </p:nvSpPr>
        <p:spPr>
          <a:xfrm>
            <a:off x="6665496" y="4378657"/>
            <a:ext cx="2187650" cy="923330"/>
          </a:xfrm>
          <a:prstGeom prst="rect">
            <a:avLst/>
          </a:prstGeom>
          <a:noFill/>
        </p:spPr>
        <p:txBody>
          <a:bodyPr wrap="none" rtlCol="0">
            <a:spAutoFit/>
          </a:bodyPr>
          <a:lstStyle/>
          <a:p>
            <a:pPr algn="ctr"/>
            <a:r>
              <a:rPr lang="en-US" dirty="0" smtClean="0"/>
              <a:t>Expertise, know-how,</a:t>
            </a:r>
          </a:p>
          <a:p>
            <a:pPr algn="ctr"/>
            <a:r>
              <a:rPr lang="en-US" dirty="0" smtClean="0"/>
              <a:t>Ideas, organization</a:t>
            </a:r>
          </a:p>
          <a:p>
            <a:pPr algn="ctr"/>
            <a:r>
              <a:rPr lang="en-US" dirty="0" smtClean="0"/>
              <a:t>culture, values etc.</a:t>
            </a:r>
            <a:endParaRPr lang="en-US" dirty="0"/>
          </a:p>
        </p:txBody>
      </p:sp>
    </p:spTree>
    <p:extLst>
      <p:ext uri="{BB962C8B-B14F-4D97-AF65-F5344CB8AC3E}">
        <p14:creationId xmlns:p14="http://schemas.microsoft.com/office/powerpoint/2010/main" val="364480485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Modeling is a key element in most DSS and a necessity in a model-based DSS</a:t>
            </a:r>
          </a:p>
          <a:p>
            <a:pPr algn="just"/>
            <a:r>
              <a:rPr lang="en-US" dirty="0" smtClean="0"/>
              <a:t>Management support systems(MSS) are collections of computerized technologies used to support managerial tasks in general and decision making in particular</a:t>
            </a:r>
          </a:p>
          <a:p>
            <a:pPr algn="just"/>
            <a:r>
              <a:rPr lang="en-US" dirty="0" smtClean="0"/>
              <a:t>MSS refers to application of any technology, either as an independent tool or in combination with other information technologies</a:t>
            </a:r>
          </a:p>
          <a:p>
            <a:pPr algn="just"/>
            <a:endParaRPr lang="en-US" dirty="0" smtClean="0"/>
          </a:p>
        </p:txBody>
      </p:sp>
    </p:spTree>
    <p:extLst>
      <p:ext uri="{BB962C8B-B14F-4D97-AF65-F5344CB8AC3E}">
        <p14:creationId xmlns:p14="http://schemas.microsoft.com/office/powerpoint/2010/main" val="1966057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lvl="0" algn="just"/>
            <a:r>
              <a:rPr lang="en-US" b="1" dirty="0"/>
              <a:t>Conditions</a:t>
            </a:r>
            <a:r>
              <a:rPr lang="en-US" dirty="0"/>
              <a:t> – these are created from each decision question. Only one possible answer from each question is selected for use in the table. Each answer corresponds to one of each pair of branches in the tree.</a:t>
            </a:r>
          </a:p>
          <a:p>
            <a:pPr algn="just"/>
            <a:r>
              <a:rPr lang="en-US" b="1" dirty="0"/>
              <a:t>Actions</a:t>
            </a:r>
            <a:r>
              <a:rPr lang="en-US" dirty="0"/>
              <a:t> – these are the final outcomes of the decision process and are the branch ends or </a:t>
            </a:r>
            <a:r>
              <a:rPr lang="en-US" dirty="0" smtClean="0"/>
              <a:t>outcomes </a:t>
            </a:r>
            <a:r>
              <a:rPr lang="en-US" dirty="0"/>
              <a:t>of the decision </a:t>
            </a:r>
            <a:r>
              <a:rPr lang="en-US" dirty="0" smtClean="0"/>
              <a:t>tree</a:t>
            </a:r>
          </a:p>
          <a:p>
            <a:pPr algn="just"/>
            <a:r>
              <a:rPr lang="en-US" b="1" dirty="0"/>
              <a:t>Rule</a:t>
            </a:r>
            <a:r>
              <a:rPr lang="en-US" b="1" i="1" dirty="0"/>
              <a:t>s</a:t>
            </a:r>
            <a:r>
              <a:rPr lang="en-US" dirty="0"/>
              <a:t> – these give the combinations of conditions that lead to the final actions. Y (for Yes) and N (for No) characters in the table normally indicate which combinations of conditions are allowed</a:t>
            </a:r>
          </a:p>
        </p:txBody>
      </p:sp>
    </p:spTree>
    <p:extLst>
      <p:ext uri="{BB962C8B-B14F-4D97-AF65-F5344CB8AC3E}">
        <p14:creationId xmlns:p14="http://schemas.microsoft.com/office/powerpoint/2010/main" val="148711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MSS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MSS technology implementation is complex because these systems are not merely information systems that collect, manipulate and distribute information; rather they are linked to tasks that may significantly change the manner in which organizations operate</a:t>
            </a:r>
          </a:p>
          <a:p>
            <a:pPr algn="just"/>
            <a:r>
              <a:rPr lang="en-US" dirty="0" smtClean="0"/>
              <a:t>MSS implementation is an ongoing process that occurs during the entire development of the system, through the feasibility study, system analysis and design, programming, training, conversion and installation</a:t>
            </a:r>
            <a:endParaRPr lang="en-US" dirty="0"/>
          </a:p>
        </p:txBody>
      </p:sp>
    </p:spTree>
    <p:extLst>
      <p:ext uri="{BB962C8B-B14F-4D97-AF65-F5344CB8AC3E}">
        <p14:creationId xmlns:p14="http://schemas.microsoft.com/office/powerpoint/2010/main" val="10531198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OF IMPLEMENTATION</a:t>
            </a:r>
            <a:endParaRPr lang="en-US" dirty="0"/>
          </a:p>
        </p:txBody>
      </p:sp>
      <p:sp>
        <p:nvSpPr>
          <p:cNvPr id="3" name="Content Placeholder 2"/>
          <p:cNvSpPr>
            <a:spLocks noGrp="1"/>
          </p:cNvSpPr>
          <p:nvPr>
            <p:ph idx="1"/>
          </p:nvPr>
        </p:nvSpPr>
        <p:spPr/>
        <p:txBody>
          <a:bodyPr>
            <a:normAutofit/>
          </a:bodyPr>
          <a:lstStyle/>
          <a:p>
            <a:pPr algn="just"/>
            <a:r>
              <a:rPr lang="en-US" b="1" u="sng" dirty="0" smtClean="0"/>
              <a:t>Technical factors</a:t>
            </a:r>
          </a:p>
          <a:p>
            <a:pPr marL="457200" lvl="1" indent="0" algn="just">
              <a:buNone/>
            </a:pPr>
            <a:r>
              <a:rPr lang="en-US" dirty="0" smtClean="0"/>
              <a:t>Technical issues can be classified in two categories:</a:t>
            </a:r>
          </a:p>
          <a:p>
            <a:pPr lvl="1" algn="just"/>
            <a:r>
              <a:rPr lang="en-US" b="1" u="sng" dirty="0" smtClean="0"/>
              <a:t>Technical constraints</a:t>
            </a:r>
            <a:r>
              <a:rPr lang="en-US" dirty="0" smtClean="0"/>
              <a:t> which results mainly from the limitations of available technology. It disappears when new technology are developed</a:t>
            </a:r>
          </a:p>
          <a:p>
            <a:pPr lvl="1" algn="just"/>
            <a:r>
              <a:rPr lang="en-US" b="1" u="sng" dirty="0" smtClean="0"/>
              <a:t>Technical problems</a:t>
            </a:r>
            <a:r>
              <a:rPr lang="en-US" dirty="0" smtClean="0"/>
              <a:t> which are not result of the technology but are caused by other factors such as scarcity of resources. It can be solved by increasing the available resources</a:t>
            </a:r>
          </a:p>
        </p:txBody>
      </p:sp>
    </p:spTree>
    <p:extLst>
      <p:ext uri="{BB962C8B-B14F-4D97-AF65-F5344CB8AC3E}">
        <p14:creationId xmlns:p14="http://schemas.microsoft.com/office/powerpoint/2010/main" val="21816429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lgn="just"/>
            <a:r>
              <a:rPr lang="en-US" sz="3500" b="1" u="sng" dirty="0"/>
              <a:t>Behavioral factors</a:t>
            </a:r>
          </a:p>
          <a:p>
            <a:pPr lvl="1" algn="just"/>
            <a:r>
              <a:rPr lang="en-US" dirty="0"/>
              <a:t>The way people perceive these systems and how they behave in accepting them</a:t>
            </a:r>
          </a:p>
          <a:p>
            <a:pPr lvl="1" algn="just"/>
            <a:r>
              <a:rPr lang="en-US" dirty="0"/>
              <a:t>User resistance is a major behavioral </a:t>
            </a:r>
            <a:r>
              <a:rPr lang="en-US" dirty="0" smtClean="0"/>
              <a:t>factor</a:t>
            </a:r>
          </a:p>
          <a:p>
            <a:pPr lvl="1" algn="just"/>
            <a:r>
              <a:rPr lang="en-US" dirty="0" smtClean="0"/>
              <a:t>Reasons that employees resist new systems:</a:t>
            </a:r>
          </a:p>
          <a:p>
            <a:pPr lvl="2" algn="just"/>
            <a:r>
              <a:rPr lang="en-US" dirty="0" smtClean="0"/>
              <a:t>Change in job content</a:t>
            </a:r>
          </a:p>
          <a:p>
            <a:pPr lvl="2" algn="just"/>
            <a:r>
              <a:rPr lang="en-US" dirty="0" smtClean="0"/>
              <a:t>Loss of status</a:t>
            </a:r>
          </a:p>
          <a:p>
            <a:pPr lvl="2" algn="just"/>
            <a:r>
              <a:rPr lang="en-US" dirty="0" smtClean="0"/>
              <a:t>Change in interpersonal relationships</a:t>
            </a:r>
          </a:p>
          <a:p>
            <a:pPr lvl="2" algn="just"/>
            <a:r>
              <a:rPr lang="en-US" dirty="0" smtClean="0"/>
              <a:t>Loss of power</a:t>
            </a:r>
          </a:p>
          <a:p>
            <a:pPr lvl="2" algn="just"/>
            <a:r>
              <a:rPr lang="en-US" dirty="0" smtClean="0"/>
              <a:t>Change in decision making approach</a:t>
            </a:r>
          </a:p>
          <a:p>
            <a:pPr lvl="2" algn="just"/>
            <a:r>
              <a:rPr lang="en-US" dirty="0" smtClean="0"/>
              <a:t>Uncertainty/unfamiliarity/misinformation</a:t>
            </a:r>
          </a:p>
          <a:p>
            <a:pPr lvl="2" algn="just"/>
            <a:r>
              <a:rPr lang="en-US" dirty="0" smtClean="0"/>
              <a:t>Job security </a:t>
            </a:r>
            <a:endParaRPr lang="en-US" dirty="0"/>
          </a:p>
        </p:txBody>
      </p:sp>
    </p:spTree>
    <p:extLst>
      <p:ext uri="{BB962C8B-B14F-4D97-AF65-F5344CB8AC3E}">
        <p14:creationId xmlns:p14="http://schemas.microsoft.com/office/powerpoint/2010/main" val="309555815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b="1" u="sng" dirty="0"/>
              <a:t>Process </a:t>
            </a:r>
            <a:r>
              <a:rPr lang="en-US" b="1" u="sng" dirty="0" smtClean="0"/>
              <a:t>factors</a:t>
            </a:r>
          </a:p>
          <a:p>
            <a:pPr lvl="1" algn="just"/>
            <a:r>
              <a:rPr lang="en-US" dirty="0" smtClean="0"/>
              <a:t>Top management support for continuous financial support to maintain the systems</a:t>
            </a:r>
          </a:p>
          <a:p>
            <a:pPr lvl="1" algn="just"/>
            <a:r>
              <a:rPr lang="en-US" dirty="0" smtClean="0"/>
              <a:t>Management and user commitment</a:t>
            </a:r>
          </a:p>
          <a:p>
            <a:pPr lvl="1" algn="just"/>
            <a:r>
              <a:rPr lang="en-US" dirty="0" smtClean="0"/>
              <a:t>Institutionalization through which an MSS becomes incorporated</a:t>
            </a:r>
            <a:endParaRPr lang="en-US" dirty="0"/>
          </a:p>
          <a:p>
            <a:pPr algn="just"/>
            <a:r>
              <a:rPr lang="en-US" b="1" u="sng" dirty="0" smtClean="0"/>
              <a:t>User involvement</a:t>
            </a:r>
          </a:p>
          <a:p>
            <a:pPr lvl="1" algn="just"/>
            <a:r>
              <a:rPr lang="en-US" dirty="0" smtClean="0"/>
              <a:t>Participation in the system development process by users is a necessary condition</a:t>
            </a:r>
            <a:endParaRPr lang="en-US" dirty="0"/>
          </a:p>
          <a:p>
            <a:pPr algn="just"/>
            <a:endParaRPr lang="en-US" dirty="0"/>
          </a:p>
        </p:txBody>
      </p:sp>
    </p:spTree>
    <p:extLst>
      <p:ext uri="{BB962C8B-B14F-4D97-AF65-F5344CB8AC3E}">
        <p14:creationId xmlns:p14="http://schemas.microsoft.com/office/powerpoint/2010/main" val="419087160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just"/>
            <a:r>
              <a:rPr lang="en-US" b="1" u="sng" dirty="0" smtClean="0"/>
              <a:t>Organizational factors</a:t>
            </a:r>
          </a:p>
          <a:p>
            <a:pPr lvl="1" algn="just"/>
            <a:r>
              <a:rPr lang="en-US" dirty="0"/>
              <a:t>Competence skills of the MSS team</a:t>
            </a:r>
          </a:p>
          <a:p>
            <a:pPr lvl="1" algn="just"/>
            <a:r>
              <a:rPr lang="en-US" dirty="0"/>
              <a:t>Adequacy of resources</a:t>
            </a:r>
          </a:p>
          <a:p>
            <a:pPr lvl="1" algn="just"/>
            <a:r>
              <a:rPr lang="en-US" dirty="0"/>
              <a:t>Organizational </a:t>
            </a:r>
            <a:r>
              <a:rPr lang="en-US" dirty="0" smtClean="0"/>
              <a:t>politics</a:t>
            </a:r>
          </a:p>
          <a:p>
            <a:pPr algn="just"/>
            <a:r>
              <a:rPr lang="en-US" b="1" u="sng" dirty="0"/>
              <a:t>Values and ethics</a:t>
            </a:r>
          </a:p>
          <a:p>
            <a:pPr lvl="1" algn="just"/>
            <a:r>
              <a:rPr lang="en-US" dirty="0"/>
              <a:t>Prime concerns are goals of the project, process and possible impact on other systems</a:t>
            </a:r>
          </a:p>
          <a:p>
            <a:pPr algn="just"/>
            <a:r>
              <a:rPr lang="en-US" b="1" u="sng" dirty="0"/>
              <a:t>External environment</a:t>
            </a:r>
          </a:p>
          <a:p>
            <a:pPr lvl="1" algn="just"/>
            <a:r>
              <a:rPr lang="en-US" dirty="0"/>
              <a:t>Includes legal, social, economic, political etc</a:t>
            </a:r>
            <a:r>
              <a:rPr lang="en-US" dirty="0" smtClean="0"/>
              <a:t>.</a:t>
            </a:r>
            <a:endParaRPr lang="en-US" dirty="0"/>
          </a:p>
        </p:txBody>
      </p:sp>
    </p:spTree>
    <p:extLst>
      <p:ext uri="{BB962C8B-B14F-4D97-AF65-F5344CB8AC3E}">
        <p14:creationId xmlns:p14="http://schemas.microsoft.com/office/powerpoint/2010/main" val="6205057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IMPLEMENTATION STRATEGIES FOR DSS</a:t>
            </a:r>
            <a:endParaRPr lang="en-US" dirty="0"/>
          </a:p>
        </p:txBody>
      </p:sp>
      <p:sp>
        <p:nvSpPr>
          <p:cNvPr id="3" name="Content Placeholder 2"/>
          <p:cNvSpPr>
            <a:spLocks noGrp="1"/>
          </p:cNvSpPr>
          <p:nvPr>
            <p:ph idx="1"/>
          </p:nvPr>
        </p:nvSpPr>
        <p:spPr/>
        <p:txBody>
          <a:bodyPr/>
          <a:lstStyle/>
          <a:p>
            <a:pPr marL="0" indent="0" algn="just">
              <a:buNone/>
            </a:pPr>
            <a:r>
              <a:rPr lang="en-US" dirty="0" smtClean="0"/>
              <a:t>Implementation strategies for DSS can be divided into four major categories:</a:t>
            </a:r>
          </a:p>
          <a:p>
            <a:pPr algn="just"/>
            <a:r>
              <a:rPr lang="en-US" dirty="0" smtClean="0"/>
              <a:t>Divide the project into manageable pieces</a:t>
            </a:r>
          </a:p>
          <a:p>
            <a:pPr algn="just"/>
            <a:r>
              <a:rPr lang="en-US" dirty="0" smtClean="0"/>
              <a:t>Keep the solution simple</a:t>
            </a:r>
          </a:p>
          <a:p>
            <a:pPr algn="just"/>
            <a:r>
              <a:rPr lang="en-US" dirty="0" smtClean="0"/>
              <a:t>Develop a satisfactory support base</a:t>
            </a:r>
          </a:p>
          <a:p>
            <a:pPr algn="just"/>
            <a:r>
              <a:rPr lang="en-US" dirty="0" smtClean="0"/>
              <a:t>Meet user needs and institutionalize the system</a:t>
            </a:r>
            <a:endParaRPr lang="en-US" dirty="0"/>
          </a:p>
        </p:txBody>
      </p:sp>
    </p:spTree>
    <p:extLst>
      <p:ext uri="{BB962C8B-B14F-4D97-AF65-F5344CB8AC3E}">
        <p14:creationId xmlns:p14="http://schemas.microsoft.com/office/powerpoint/2010/main" val="412423414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 SYSTEM IMPLEMENTATION</a:t>
            </a:r>
            <a:endParaRPr lang="en-US" dirty="0"/>
          </a:p>
        </p:txBody>
      </p:sp>
      <p:sp>
        <p:nvSpPr>
          <p:cNvPr id="3" name="Content Placeholder 2"/>
          <p:cNvSpPr>
            <a:spLocks noGrp="1"/>
          </p:cNvSpPr>
          <p:nvPr>
            <p:ph idx="1"/>
          </p:nvPr>
        </p:nvSpPr>
        <p:spPr/>
        <p:txBody>
          <a:bodyPr>
            <a:normAutofit/>
          </a:bodyPr>
          <a:lstStyle/>
          <a:p>
            <a:pPr algn="just"/>
            <a:r>
              <a:rPr lang="en-US" dirty="0" smtClean="0"/>
              <a:t>QUALITY OF THE SYSTEM</a:t>
            </a:r>
          </a:p>
          <a:p>
            <a:pPr lvl="1" algn="just"/>
            <a:r>
              <a:rPr lang="en-US" dirty="0" smtClean="0"/>
              <a:t>The ES should be developed to fulfill a recognized need</a:t>
            </a:r>
          </a:p>
          <a:p>
            <a:pPr lvl="1" algn="just"/>
            <a:r>
              <a:rPr lang="en-US" dirty="0" smtClean="0"/>
              <a:t>The ES should be easy to use even by a novice</a:t>
            </a:r>
          </a:p>
          <a:p>
            <a:pPr lvl="1" algn="just"/>
            <a:r>
              <a:rPr lang="en-US" dirty="0" smtClean="0"/>
              <a:t>The ES should be able to increase the expertise of the user</a:t>
            </a:r>
          </a:p>
          <a:p>
            <a:pPr lvl="1" algn="just"/>
            <a:r>
              <a:rPr lang="en-US" dirty="0" smtClean="0"/>
              <a:t>The ES should have explorative capabilities</a:t>
            </a:r>
          </a:p>
          <a:p>
            <a:pPr lvl="1" algn="just"/>
            <a:endParaRPr lang="en-US" dirty="0" smtClean="0"/>
          </a:p>
          <a:p>
            <a:pPr algn="just"/>
            <a:endParaRPr lang="en-US" b="1" dirty="0"/>
          </a:p>
        </p:txBody>
      </p:sp>
    </p:spTree>
    <p:extLst>
      <p:ext uri="{BB962C8B-B14F-4D97-AF65-F5344CB8AC3E}">
        <p14:creationId xmlns:p14="http://schemas.microsoft.com/office/powerpoint/2010/main" val="72216027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lgn="just"/>
            <a:r>
              <a:rPr lang="en-US" dirty="0"/>
              <a:t>The program should be capable to respond to simple </a:t>
            </a:r>
            <a:r>
              <a:rPr lang="en-US" dirty="0" smtClean="0"/>
              <a:t>questions</a:t>
            </a:r>
          </a:p>
          <a:p>
            <a:pPr lvl="1" algn="just"/>
            <a:r>
              <a:rPr lang="en-US" dirty="0" smtClean="0"/>
              <a:t>The system should be capable of learning new knowledge (i.e., the system should be able to ask questions to gain additional information)</a:t>
            </a:r>
          </a:p>
          <a:p>
            <a:pPr lvl="1" algn="just"/>
            <a:r>
              <a:rPr lang="en-US" dirty="0" smtClean="0"/>
              <a:t>The program knowledge should be easily modified (i.e., add, delete, and changed)</a:t>
            </a:r>
            <a:endParaRPr lang="en-US" dirty="0"/>
          </a:p>
        </p:txBody>
      </p:sp>
    </p:spTree>
    <p:extLst>
      <p:ext uri="{BB962C8B-B14F-4D97-AF65-F5344CB8AC3E}">
        <p14:creationId xmlns:p14="http://schemas.microsoft.com/office/powerpoint/2010/main" val="6588244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a:t>COOPERATION OF THE </a:t>
            </a:r>
            <a:r>
              <a:rPr lang="en-US" dirty="0" smtClean="0"/>
              <a:t>EXPERTS</a:t>
            </a:r>
          </a:p>
          <a:p>
            <a:pPr lvl="1" algn="just"/>
            <a:r>
              <a:rPr lang="en-US" dirty="0" smtClean="0"/>
              <a:t>For an ES to be successfully implemented it must give good advice. Such advice depends, most of all, on the cooperation of the domain expert</a:t>
            </a:r>
            <a:endParaRPr lang="en-US" dirty="0"/>
          </a:p>
          <a:p>
            <a:pPr algn="just"/>
            <a:r>
              <a:rPr lang="en-US" dirty="0"/>
              <a:t>CONDITIONS THAT JUSTIFY THE NEEDS FOR A PARTICULAR </a:t>
            </a:r>
            <a:r>
              <a:rPr lang="en-US" b="1" dirty="0" smtClean="0"/>
              <a:t>ES</a:t>
            </a:r>
          </a:p>
          <a:p>
            <a:pPr lvl="1" algn="just"/>
            <a:r>
              <a:rPr lang="en-US" dirty="0" smtClean="0"/>
              <a:t>An expert is not always available or is expensive</a:t>
            </a:r>
          </a:p>
          <a:p>
            <a:pPr lvl="1" algn="just"/>
            <a:r>
              <a:rPr lang="en-US" dirty="0" smtClean="0"/>
              <a:t>Decisions must be made under pressure or missing even a single factor could be disastrous</a:t>
            </a:r>
            <a:endParaRPr lang="en-US" dirty="0"/>
          </a:p>
        </p:txBody>
      </p:sp>
    </p:spTree>
    <p:extLst>
      <p:ext uri="{BB962C8B-B14F-4D97-AF65-F5344CB8AC3E}">
        <p14:creationId xmlns:p14="http://schemas.microsoft.com/office/powerpoint/2010/main" val="97207989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lgn="just"/>
            <a:r>
              <a:rPr lang="en-US" dirty="0" smtClean="0"/>
              <a:t>There is rapid employee turnover, resulting in a constant need to train new workers. Such training is costly and time-consuming</a:t>
            </a:r>
          </a:p>
          <a:p>
            <a:pPr lvl="1" algn="just"/>
            <a:r>
              <a:rPr lang="en-US" dirty="0" smtClean="0"/>
              <a:t>A huge amount of data must be shifted through</a:t>
            </a:r>
            <a:endParaRPr lang="en-US" dirty="0"/>
          </a:p>
        </p:txBody>
      </p:sp>
    </p:spTree>
    <p:extLst>
      <p:ext uri="{BB962C8B-B14F-4D97-AF65-F5344CB8AC3E}">
        <p14:creationId xmlns:p14="http://schemas.microsoft.com/office/powerpoint/2010/main" val="2632370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Discounting policy of a phone card company</a:t>
            </a:r>
            <a:endParaRPr lang="en-US" sz="3200" dirty="0"/>
          </a:p>
        </p:txBody>
      </p:sp>
      <p:pic>
        <p:nvPicPr>
          <p:cNvPr id="1026" name="Picture 2" descr="C:\Users\Amit\Desktop\img14.gif"/>
          <p:cNvPicPr>
            <a:picLocks noGrp="1" noChangeAspect="1" noChangeArrowheads="1"/>
          </p:cNvPicPr>
          <p:nvPr>
            <p:ph idx="1"/>
          </p:nvPr>
        </p:nvPicPr>
        <p:blipFill>
          <a:blip r:embed="rId2">
            <a:extLst>
              <a:ext uri="{BEBA8EAE-BF5A-486C-A8C5-ECC9F3942E4B}">
                <a14:imgProps xmlns:a14="http://schemas.microsoft.com/office/drawing/2010/main">
                  <a14:imgLayer r:embed="rId3">
                    <a14:imgEffect>
                      <a14:sharpenSoften amount="100000"/>
                    </a14:imgEffect>
                    <a14:imgEffect>
                      <a14:colorTemperature colorTemp="11500"/>
                    </a14:imgEffect>
                    <a14:imgEffect>
                      <a14:saturation sat="400000"/>
                    </a14:imgEffect>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457200" y="1425054"/>
            <a:ext cx="8229600" cy="543294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cmpd="sng">
            <a:solidFill>
              <a:schemeClr val="tx1">
                <a:alpha val="0"/>
              </a:schemeClr>
            </a:solidFill>
          </a:ln>
        </p:spPr>
      </p:pic>
    </p:spTree>
    <p:extLst>
      <p:ext uri="{BB962C8B-B14F-4D97-AF65-F5344CB8AC3E}">
        <p14:creationId xmlns:p14="http://schemas.microsoft.com/office/powerpoint/2010/main" val="93583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1000"/>
                                        <p:tgtEl>
                                          <p:spTgt spid="1026"/>
                                        </p:tgtEl>
                                      </p:cBhvr>
                                    </p:animEffect>
                                    <p:anim calcmode="lin" valueType="num">
                                      <p:cBhvr>
                                        <p:cTn id="15" dur="1000" fill="hold"/>
                                        <p:tgtEl>
                                          <p:spTgt spid="1026"/>
                                        </p:tgtEl>
                                        <p:attrNameLst>
                                          <p:attrName>ppt_x</p:attrName>
                                        </p:attrNameLst>
                                      </p:cBhvr>
                                      <p:tavLst>
                                        <p:tav tm="0">
                                          <p:val>
                                            <p:strVal val="#ppt_x"/>
                                          </p:val>
                                        </p:tav>
                                        <p:tav tm="100000">
                                          <p:val>
                                            <p:strVal val="#ppt_x"/>
                                          </p:val>
                                        </p:tav>
                                      </p:tavLst>
                                    </p:anim>
                                    <p:anim calcmode="lin" valueType="num">
                                      <p:cBhvr>
                                        <p:cTn id="16"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INTEGRATION</a:t>
            </a:r>
            <a:endParaRPr lang="en-US" dirty="0"/>
          </a:p>
        </p:txBody>
      </p:sp>
      <p:sp>
        <p:nvSpPr>
          <p:cNvPr id="3" name="Content Placeholder 2"/>
          <p:cNvSpPr>
            <a:spLocks noGrp="1"/>
          </p:cNvSpPr>
          <p:nvPr>
            <p:ph idx="1"/>
          </p:nvPr>
        </p:nvSpPr>
        <p:spPr/>
        <p:txBody>
          <a:bodyPr/>
          <a:lstStyle/>
          <a:p>
            <a:pPr algn="just"/>
            <a:r>
              <a:rPr lang="en-US" dirty="0" smtClean="0"/>
              <a:t>Integration of computer based systems means that the systems are merged into one facility rather than having separate hardware, software, and communications for each independent systems. </a:t>
            </a:r>
          </a:p>
          <a:p>
            <a:pPr algn="just"/>
            <a:r>
              <a:rPr lang="en-US" dirty="0" smtClean="0"/>
              <a:t>Integration can be at the development tools level or at the application system level</a:t>
            </a:r>
            <a:endParaRPr lang="en-US" dirty="0"/>
          </a:p>
        </p:txBody>
      </p:sp>
    </p:spTree>
    <p:extLst>
      <p:ext uri="{BB962C8B-B14F-4D97-AF65-F5344CB8AC3E}">
        <p14:creationId xmlns:p14="http://schemas.microsoft.com/office/powerpoint/2010/main" val="25009475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INTEGRATION</a:t>
            </a:r>
            <a:endParaRPr lang="en-US" dirty="0"/>
          </a:p>
        </p:txBody>
      </p:sp>
      <p:sp>
        <p:nvSpPr>
          <p:cNvPr id="3" name="Content Placeholder 2"/>
          <p:cNvSpPr>
            <a:spLocks noGrp="1"/>
          </p:cNvSpPr>
          <p:nvPr>
            <p:ph idx="1"/>
          </p:nvPr>
        </p:nvSpPr>
        <p:spPr/>
        <p:txBody>
          <a:bodyPr>
            <a:normAutofit fontScale="92500"/>
          </a:bodyPr>
          <a:lstStyle/>
          <a:p>
            <a:pPr marL="0" indent="0" algn="just">
              <a:buNone/>
            </a:pPr>
            <a:r>
              <a:rPr lang="en-US" dirty="0" smtClean="0"/>
              <a:t>There are two general types:</a:t>
            </a:r>
          </a:p>
          <a:p>
            <a:pPr marL="0" indent="0" algn="just">
              <a:buNone/>
            </a:pPr>
            <a:r>
              <a:rPr lang="en-US" b="1" dirty="0" smtClean="0"/>
              <a:t>Functional integration </a:t>
            </a:r>
            <a:r>
              <a:rPr lang="en-US" dirty="0" smtClean="0"/>
              <a:t>implies that different support functions are provided as a single system. A user can access the appropriate facilities through a single, consistent interface and can switch from one task to another and back again</a:t>
            </a:r>
          </a:p>
          <a:p>
            <a:pPr marL="0" indent="0" algn="just">
              <a:buNone/>
            </a:pPr>
            <a:r>
              <a:rPr lang="en-US" b="1" dirty="0" smtClean="0"/>
              <a:t>Physical integration </a:t>
            </a:r>
            <a:r>
              <a:rPr lang="en-US" dirty="0" smtClean="0"/>
              <a:t>refers to packaging of the hardware, software, and communication features required to accomplish functional integration</a:t>
            </a:r>
            <a:endParaRPr lang="en-US" dirty="0"/>
          </a:p>
        </p:txBody>
      </p:sp>
    </p:spTree>
    <p:extLst>
      <p:ext uri="{BB962C8B-B14F-4D97-AF65-F5344CB8AC3E}">
        <p14:creationId xmlns:p14="http://schemas.microsoft.com/office/powerpoint/2010/main" val="255495173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INTEGRATE?</a:t>
            </a:r>
            <a:endParaRPr lang="en-US" dirty="0"/>
          </a:p>
        </p:txBody>
      </p:sp>
      <p:sp>
        <p:nvSpPr>
          <p:cNvPr id="3" name="Content Placeholder 2"/>
          <p:cNvSpPr>
            <a:spLocks noGrp="1"/>
          </p:cNvSpPr>
          <p:nvPr>
            <p:ph idx="1"/>
          </p:nvPr>
        </p:nvSpPr>
        <p:spPr/>
        <p:txBody>
          <a:bodyPr/>
          <a:lstStyle/>
          <a:p>
            <a:pPr algn="just"/>
            <a:r>
              <a:rPr lang="en-US" dirty="0" smtClean="0"/>
              <a:t>Enhancements of basic tools</a:t>
            </a:r>
          </a:p>
          <a:p>
            <a:pPr algn="just"/>
            <a:r>
              <a:rPr lang="en-US" dirty="0" smtClean="0"/>
              <a:t>Increasing the capabilities of the application</a:t>
            </a:r>
          </a:p>
          <a:p>
            <a:pPr lvl="1" algn="just"/>
            <a:r>
              <a:rPr lang="en-US" dirty="0" smtClean="0"/>
              <a:t>Benefits that each technology  provides to the other</a:t>
            </a:r>
          </a:p>
          <a:p>
            <a:pPr lvl="1" algn="just"/>
            <a:r>
              <a:rPr lang="en-US" dirty="0" smtClean="0"/>
              <a:t>Improvements in both the process and the outcome</a:t>
            </a:r>
          </a:p>
          <a:p>
            <a:pPr lvl="1" algn="just"/>
            <a:r>
              <a:rPr lang="en-US" dirty="0" smtClean="0"/>
              <a:t>It results in combining the strengths of each individual technique</a:t>
            </a:r>
            <a:endParaRPr lang="en-US" dirty="0"/>
          </a:p>
        </p:txBody>
      </p:sp>
    </p:spTree>
    <p:extLst>
      <p:ext uri="{BB962C8B-B14F-4D97-AF65-F5344CB8AC3E}">
        <p14:creationId xmlns:p14="http://schemas.microsoft.com/office/powerpoint/2010/main" val="294218931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AND ISSUES IN INTEGRATION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Need for integration</a:t>
            </a:r>
          </a:p>
          <a:p>
            <a:pPr algn="just"/>
            <a:r>
              <a:rPr lang="en-US" dirty="0" smtClean="0"/>
              <a:t>Justification and cost-benefit analysis</a:t>
            </a:r>
          </a:p>
          <a:p>
            <a:pPr algn="just"/>
            <a:r>
              <a:rPr lang="en-US" dirty="0" smtClean="0"/>
              <a:t>Architecture of integration</a:t>
            </a:r>
          </a:p>
          <a:p>
            <a:pPr algn="just"/>
            <a:r>
              <a:rPr lang="en-US" dirty="0" smtClean="0"/>
              <a:t>People problems</a:t>
            </a:r>
          </a:p>
          <a:p>
            <a:pPr algn="just"/>
            <a:r>
              <a:rPr lang="en-US" dirty="0" smtClean="0"/>
              <a:t>Finding appropriate builders</a:t>
            </a:r>
          </a:p>
          <a:p>
            <a:pPr algn="just"/>
            <a:r>
              <a:rPr lang="en-US" dirty="0" smtClean="0"/>
              <a:t>Attitudes of employees in the information system department</a:t>
            </a:r>
          </a:p>
          <a:p>
            <a:pPr algn="just"/>
            <a:r>
              <a:rPr lang="en-US" dirty="0" smtClean="0"/>
              <a:t>Development progress</a:t>
            </a:r>
          </a:p>
          <a:p>
            <a:pPr algn="just"/>
            <a:r>
              <a:rPr lang="en-US" dirty="0" smtClean="0"/>
              <a:t>Organizational impacts</a:t>
            </a:r>
          </a:p>
          <a:p>
            <a:pPr algn="just"/>
            <a:r>
              <a:rPr lang="en-US" dirty="0" smtClean="0"/>
              <a:t>Data structure issues</a:t>
            </a:r>
          </a:p>
          <a:p>
            <a:pPr algn="just"/>
            <a:r>
              <a:rPr lang="en-US" dirty="0" smtClean="0"/>
              <a:t>Data issues</a:t>
            </a:r>
          </a:p>
          <a:p>
            <a:pPr algn="just"/>
            <a:r>
              <a:rPr lang="en-US" dirty="0" smtClean="0"/>
              <a:t>Connectivity </a:t>
            </a:r>
            <a:endParaRPr lang="en-US" dirty="0"/>
          </a:p>
        </p:txBody>
      </p:sp>
    </p:spTree>
    <p:extLst>
      <p:ext uri="{BB962C8B-B14F-4D97-AF65-F5344CB8AC3E}">
        <p14:creationId xmlns:p14="http://schemas.microsoft.com/office/powerpoint/2010/main" val="43917500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RESEARCH</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Operations research(OR) is a quantitative approach to decision making</a:t>
            </a:r>
          </a:p>
          <a:p>
            <a:pPr algn="just"/>
            <a:r>
              <a:rPr lang="en-US" dirty="0" smtClean="0"/>
              <a:t>Mostly used as a support for structure decisions</a:t>
            </a:r>
          </a:p>
          <a:p>
            <a:pPr algn="just"/>
            <a:r>
              <a:rPr lang="en-US" dirty="0" smtClean="0"/>
              <a:t>Characteristics of OR:</a:t>
            </a:r>
          </a:p>
          <a:p>
            <a:pPr lvl="1" algn="just"/>
            <a:r>
              <a:rPr lang="en-US" dirty="0" smtClean="0"/>
              <a:t>Systems approach</a:t>
            </a:r>
          </a:p>
          <a:p>
            <a:pPr lvl="1" algn="just"/>
            <a:r>
              <a:rPr lang="en-US" dirty="0" smtClean="0"/>
              <a:t>Analytical approach</a:t>
            </a:r>
          </a:p>
          <a:p>
            <a:pPr lvl="1" algn="just"/>
            <a:r>
              <a:rPr lang="en-US" dirty="0" smtClean="0"/>
              <a:t>Interdisciplinary approach</a:t>
            </a:r>
          </a:p>
          <a:p>
            <a:pPr lvl="1" algn="just"/>
            <a:r>
              <a:rPr lang="en-US" dirty="0" smtClean="0"/>
              <a:t>Deals with real world problems</a:t>
            </a:r>
            <a:endParaRPr lang="en-US" dirty="0"/>
          </a:p>
        </p:txBody>
      </p:sp>
    </p:spTree>
    <p:extLst>
      <p:ext uri="{BB962C8B-B14F-4D97-AF65-F5344CB8AC3E}">
        <p14:creationId xmlns:p14="http://schemas.microsoft.com/office/powerpoint/2010/main" val="201075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 METHODOLOGY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steps involved are:</a:t>
            </a:r>
          </a:p>
          <a:p>
            <a:pPr>
              <a:buFont typeface="Wingdings" panose="05000000000000000000" pitchFamily="2" charset="2"/>
              <a:buChar char="Ø"/>
            </a:pPr>
            <a:r>
              <a:rPr lang="en-US" dirty="0" smtClean="0"/>
              <a:t>Problem Identification</a:t>
            </a:r>
          </a:p>
          <a:p>
            <a:pPr lvl="1">
              <a:buFont typeface="Wingdings" panose="05000000000000000000" pitchFamily="2" charset="2"/>
              <a:buChar char="Ø"/>
            </a:pPr>
            <a:r>
              <a:rPr lang="en-US" dirty="0" smtClean="0"/>
              <a:t>Need analysis</a:t>
            </a:r>
          </a:p>
          <a:p>
            <a:pPr lvl="1">
              <a:buFont typeface="Wingdings" panose="05000000000000000000" pitchFamily="2" charset="2"/>
              <a:buChar char="Ø"/>
            </a:pPr>
            <a:r>
              <a:rPr lang="en-US" dirty="0" smtClean="0"/>
              <a:t>Cause and effect analysis</a:t>
            </a:r>
          </a:p>
          <a:p>
            <a:pPr>
              <a:buFont typeface="Wingdings" panose="05000000000000000000" pitchFamily="2" charset="2"/>
              <a:buChar char="Ø"/>
            </a:pPr>
            <a:r>
              <a:rPr lang="en-US" dirty="0" smtClean="0"/>
              <a:t>Model Construction</a:t>
            </a:r>
          </a:p>
          <a:p>
            <a:pPr lvl="1">
              <a:buFont typeface="Wingdings" panose="05000000000000000000" pitchFamily="2" charset="2"/>
              <a:buChar char="Ø"/>
            </a:pPr>
            <a:r>
              <a:rPr lang="en-US" dirty="0" smtClean="0"/>
              <a:t>Data collection</a:t>
            </a:r>
          </a:p>
          <a:p>
            <a:pPr lvl="1">
              <a:buFont typeface="Wingdings" panose="05000000000000000000" pitchFamily="2" charset="2"/>
              <a:buChar char="Ø"/>
            </a:pPr>
            <a:r>
              <a:rPr lang="en-US" dirty="0" smtClean="0"/>
              <a:t>Model design</a:t>
            </a:r>
          </a:p>
          <a:p>
            <a:pPr lvl="1">
              <a:buFont typeface="Wingdings" panose="05000000000000000000" pitchFamily="2" charset="2"/>
              <a:buChar char="Ø"/>
            </a:pPr>
            <a:r>
              <a:rPr lang="en-US" dirty="0" smtClean="0"/>
              <a:t>Model evaluation</a:t>
            </a:r>
          </a:p>
        </p:txBody>
      </p:sp>
    </p:spTree>
    <p:extLst>
      <p:ext uri="{BB962C8B-B14F-4D97-AF65-F5344CB8AC3E}">
        <p14:creationId xmlns:p14="http://schemas.microsoft.com/office/powerpoint/2010/main" val="2524163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n-US" dirty="0" smtClean="0"/>
              <a:t>Experimentation</a:t>
            </a:r>
          </a:p>
          <a:p>
            <a:pPr lvl="1" algn="just">
              <a:buFont typeface="Wingdings" panose="05000000000000000000" pitchFamily="2" charset="2"/>
              <a:buChar char="Ø"/>
            </a:pPr>
            <a:r>
              <a:rPr lang="en-US" dirty="0" smtClean="0"/>
              <a:t>Feasibility analysis</a:t>
            </a:r>
          </a:p>
          <a:p>
            <a:pPr lvl="1" algn="just">
              <a:buFont typeface="Wingdings" panose="05000000000000000000" pitchFamily="2" charset="2"/>
              <a:buChar char="Ø"/>
            </a:pPr>
            <a:r>
              <a:rPr lang="en-US" dirty="0" smtClean="0"/>
              <a:t>Optimality analysis</a:t>
            </a:r>
          </a:p>
          <a:p>
            <a:pPr lvl="1" algn="just">
              <a:buFont typeface="Wingdings" panose="05000000000000000000" pitchFamily="2" charset="2"/>
              <a:buChar char="Ø"/>
            </a:pPr>
            <a:r>
              <a:rPr lang="en-US" dirty="0" smtClean="0"/>
              <a:t>Adaptivity analysis</a:t>
            </a:r>
            <a:endParaRPr lang="en-US" dirty="0"/>
          </a:p>
          <a:p>
            <a:pPr algn="just">
              <a:buFont typeface="Wingdings" panose="05000000000000000000" pitchFamily="2" charset="2"/>
              <a:buChar char="Ø"/>
            </a:pPr>
            <a:r>
              <a:rPr lang="en-US" dirty="0" smtClean="0"/>
              <a:t>Implementation</a:t>
            </a:r>
          </a:p>
          <a:p>
            <a:pPr lvl="1" algn="just">
              <a:buFont typeface="Wingdings" panose="05000000000000000000" pitchFamily="2" charset="2"/>
              <a:buChar char="Ø"/>
            </a:pPr>
            <a:r>
              <a:rPr lang="en-US" dirty="0" smtClean="0"/>
              <a:t>Management approval</a:t>
            </a:r>
          </a:p>
          <a:p>
            <a:pPr lvl="1" algn="just">
              <a:buFont typeface="Wingdings" panose="05000000000000000000" pitchFamily="2" charset="2"/>
              <a:buChar char="Ø"/>
            </a:pPr>
            <a:r>
              <a:rPr lang="en-US" dirty="0" smtClean="0"/>
              <a:t>Test operations</a:t>
            </a:r>
          </a:p>
          <a:p>
            <a:pPr lvl="1" algn="just">
              <a:buFont typeface="Wingdings" panose="05000000000000000000" pitchFamily="2" charset="2"/>
              <a:buChar char="Ø"/>
            </a:pPr>
            <a:r>
              <a:rPr lang="en-US" dirty="0" smtClean="0"/>
              <a:t>Full implementation </a:t>
            </a:r>
            <a:endParaRPr lang="en-US" dirty="0"/>
          </a:p>
          <a:p>
            <a:pPr algn="just">
              <a:buFont typeface="Wingdings" panose="05000000000000000000" pitchFamily="2" charset="2"/>
              <a:buChar char="Ø"/>
            </a:pPr>
            <a:r>
              <a:rPr lang="en-US" dirty="0" smtClean="0"/>
              <a:t>Evaluation</a:t>
            </a:r>
          </a:p>
        </p:txBody>
      </p:sp>
    </p:spTree>
    <p:extLst>
      <p:ext uri="{BB962C8B-B14F-4D97-AF65-F5344CB8AC3E}">
        <p14:creationId xmlns:p14="http://schemas.microsoft.com/office/powerpoint/2010/main" val="4775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CAUSE-EFFECT DIAGRAM</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Hexagon 3"/>
          <p:cNvSpPr/>
          <p:nvPr/>
        </p:nvSpPr>
        <p:spPr>
          <a:xfrm>
            <a:off x="3733800" y="3048000"/>
            <a:ext cx="1828800" cy="11430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Problem</a:t>
            </a:r>
            <a:endParaRPr lang="en-US" dirty="0"/>
          </a:p>
        </p:txBody>
      </p:sp>
      <p:cxnSp>
        <p:nvCxnSpPr>
          <p:cNvPr id="6" name="Straight Arrow Connector 5"/>
          <p:cNvCxnSpPr/>
          <p:nvPr/>
        </p:nvCxnSpPr>
        <p:spPr>
          <a:xfrm>
            <a:off x="1219200" y="3619500"/>
            <a:ext cx="2514600" cy="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4" idx="0"/>
          </p:cNvCxnSpPr>
          <p:nvPr/>
        </p:nvCxnSpPr>
        <p:spPr>
          <a:xfrm>
            <a:off x="5562600" y="3619500"/>
            <a:ext cx="2362200" cy="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371600" y="2667000"/>
            <a:ext cx="533400" cy="95250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1905000" y="3619500"/>
            <a:ext cx="838200" cy="133350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6477000" y="2438400"/>
            <a:ext cx="762000" cy="118110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010400" y="3619500"/>
            <a:ext cx="685800" cy="118110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562600" y="2438400"/>
            <a:ext cx="0" cy="2514600"/>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83715" y="3434834"/>
            <a:ext cx="835485" cy="369332"/>
          </a:xfrm>
          <a:prstGeom prst="rect">
            <a:avLst/>
          </a:prstGeom>
          <a:noFill/>
        </p:spPr>
        <p:txBody>
          <a:bodyPr wrap="none" rtlCol="0">
            <a:spAutoFit/>
          </a:bodyPr>
          <a:lstStyle/>
          <a:p>
            <a:r>
              <a:rPr lang="en-US" dirty="0" smtClean="0"/>
              <a:t>Causes</a:t>
            </a:r>
            <a:endParaRPr lang="en-US" dirty="0"/>
          </a:p>
        </p:txBody>
      </p:sp>
      <p:sp>
        <p:nvSpPr>
          <p:cNvPr id="26" name="TextBox 25"/>
          <p:cNvSpPr txBox="1"/>
          <p:nvPr/>
        </p:nvSpPr>
        <p:spPr>
          <a:xfrm>
            <a:off x="5249758" y="4972594"/>
            <a:ext cx="625684" cy="369332"/>
          </a:xfrm>
          <a:prstGeom prst="rect">
            <a:avLst/>
          </a:prstGeom>
          <a:noFill/>
        </p:spPr>
        <p:txBody>
          <a:bodyPr wrap="none" rtlCol="0">
            <a:spAutoFit/>
          </a:bodyPr>
          <a:lstStyle/>
          <a:p>
            <a:r>
              <a:rPr lang="en-US" dirty="0" smtClean="0"/>
              <a:t>Date</a:t>
            </a:r>
            <a:endParaRPr lang="en-US" dirty="0"/>
          </a:p>
        </p:txBody>
      </p:sp>
      <p:sp>
        <p:nvSpPr>
          <p:cNvPr id="27" name="TextBox 26"/>
          <p:cNvSpPr txBox="1"/>
          <p:nvPr/>
        </p:nvSpPr>
        <p:spPr>
          <a:xfrm>
            <a:off x="7924800" y="3434834"/>
            <a:ext cx="802592" cy="369332"/>
          </a:xfrm>
          <a:prstGeom prst="rect">
            <a:avLst/>
          </a:prstGeom>
          <a:noFill/>
        </p:spPr>
        <p:txBody>
          <a:bodyPr wrap="none" rtlCol="0">
            <a:spAutoFit/>
          </a:bodyPr>
          <a:lstStyle/>
          <a:p>
            <a:r>
              <a:rPr lang="en-US" dirty="0" smtClean="0"/>
              <a:t>Effects</a:t>
            </a:r>
            <a:endParaRPr lang="en-US" dirty="0"/>
          </a:p>
        </p:txBody>
      </p:sp>
      <p:cxnSp>
        <p:nvCxnSpPr>
          <p:cNvPr id="29" name="Straight Arrow Connector 28"/>
          <p:cNvCxnSpPr/>
          <p:nvPr/>
        </p:nvCxnSpPr>
        <p:spPr>
          <a:xfrm>
            <a:off x="1219200" y="3143250"/>
            <a:ext cx="41910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1524000" y="2667000"/>
            <a:ext cx="114300" cy="2286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1524000" y="4648200"/>
            <a:ext cx="60960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flipV="1">
            <a:off x="2324100" y="4286250"/>
            <a:ext cx="266700" cy="51435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6858000" y="2667000"/>
            <a:ext cx="0" cy="3810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7010400" y="2857500"/>
            <a:ext cx="22860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7010400" y="4038600"/>
            <a:ext cx="228600" cy="5048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7467600" y="4355306"/>
            <a:ext cx="457200" cy="64294"/>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924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1000"/>
                                        <p:tgtEl>
                                          <p:spTgt spid="25"/>
                                        </p:tgtEl>
                                      </p:cBhvr>
                                    </p:animEffect>
                                    <p:anim calcmode="lin" valueType="num">
                                      <p:cBhvr>
                                        <p:cTn id="15" dur="1000" fill="hold"/>
                                        <p:tgtEl>
                                          <p:spTgt spid="25"/>
                                        </p:tgtEl>
                                        <p:attrNameLst>
                                          <p:attrName>ppt_x</p:attrName>
                                        </p:attrNameLst>
                                      </p:cBhvr>
                                      <p:tavLst>
                                        <p:tav tm="0">
                                          <p:val>
                                            <p:strVal val="#ppt_x"/>
                                          </p:val>
                                        </p:tav>
                                        <p:tav tm="100000">
                                          <p:val>
                                            <p:strVal val="#ppt_x"/>
                                          </p:val>
                                        </p:tav>
                                      </p:tavLst>
                                    </p:anim>
                                    <p:anim calcmode="lin" valueType="num">
                                      <p:cBhvr>
                                        <p:cTn id="16" dur="1000" fill="hold"/>
                                        <p:tgtEl>
                                          <p:spTgt spid="25"/>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1000"/>
                                        <p:tgtEl>
                                          <p:spTgt spid="27"/>
                                        </p:tgtEl>
                                      </p:cBhvr>
                                    </p:animEffect>
                                    <p:anim calcmode="lin" valueType="num">
                                      <p:cBhvr>
                                        <p:cTn id="32" dur="1000" fill="hold"/>
                                        <p:tgtEl>
                                          <p:spTgt spid="27"/>
                                        </p:tgtEl>
                                        <p:attrNameLst>
                                          <p:attrName>ppt_x</p:attrName>
                                        </p:attrNameLst>
                                      </p:cBhvr>
                                      <p:tavLst>
                                        <p:tav tm="0">
                                          <p:val>
                                            <p:strVal val="#ppt_x"/>
                                          </p:val>
                                        </p:tav>
                                        <p:tav tm="100000">
                                          <p:val>
                                            <p:strVal val="#ppt_x"/>
                                          </p:val>
                                        </p:tav>
                                      </p:tavLst>
                                    </p:anim>
                                    <p:anim calcmode="lin" valueType="num">
                                      <p:cBhvr>
                                        <p:cTn id="33"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1000"/>
                                        <p:tgtEl>
                                          <p:spTgt spid="29"/>
                                        </p:tgtEl>
                                      </p:cBhvr>
                                    </p:animEffect>
                                    <p:anim calcmode="lin" valueType="num">
                                      <p:cBhvr>
                                        <p:cTn id="44" dur="1000" fill="hold"/>
                                        <p:tgtEl>
                                          <p:spTgt spid="29"/>
                                        </p:tgtEl>
                                        <p:attrNameLst>
                                          <p:attrName>ppt_x</p:attrName>
                                        </p:attrNameLst>
                                      </p:cBhvr>
                                      <p:tavLst>
                                        <p:tav tm="0">
                                          <p:val>
                                            <p:strVal val="#ppt_x"/>
                                          </p:val>
                                        </p:tav>
                                        <p:tav tm="100000">
                                          <p:val>
                                            <p:strVal val="#ppt_x"/>
                                          </p:val>
                                        </p:tav>
                                      </p:tavLst>
                                    </p:anim>
                                    <p:anim calcmode="lin" valueType="num">
                                      <p:cBhvr>
                                        <p:cTn id="45" dur="1000" fill="hold"/>
                                        <p:tgtEl>
                                          <p:spTgt spid="29"/>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1000"/>
                                        <p:tgtEl>
                                          <p:spTgt spid="31"/>
                                        </p:tgtEl>
                                      </p:cBhvr>
                                    </p:animEffect>
                                    <p:anim calcmode="lin" valueType="num">
                                      <p:cBhvr>
                                        <p:cTn id="49" dur="1000" fill="hold"/>
                                        <p:tgtEl>
                                          <p:spTgt spid="31"/>
                                        </p:tgtEl>
                                        <p:attrNameLst>
                                          <p:attrName>ppt_x</p:attrName>
                                        </p:attrNameLst>
                                      </p:cBhvr>
                                      <p:tavLst>
                                        <p:tav tm="0">
                                          <p:val>
                                            <p:strVal val="#ppt_x"/>
                                          </p:val>
                                        </p:tav>
                                        <p:tav tm="100000">
                                          <p:val>
                                            <p:strVal val="#ppt_x"/>
                                          </p:val>
                                        </p:tav>
                                      </p:tavLst>
                                    </p:anim>
                                    <p:anim calcmode="lin" valueType="num">
                                      <p:cBhvr>
                                        <p:cTn id="50" dur="1000" fill="hold"/>
                                        <p:tgtEl>
                                          <p:spTgt spid="31"/>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1000"/>
                                        <p:tgtEl>
                                          <p:spTgt spid="33"/>
                                        </p:tgtEl>
                                      </p:cBhvr>
                                    </p:animEffect>
                                    <p:anim calcmode="lin" valueType="num">
                                      <p:cBhvr>
                                        <p:cTn id="59" dur="1000" fill="hold"/>
                                        <p:tgtEl>
                                          <p:spTgt spid="33"/>
                                        </p:tgtEl>
                                        <p:attrNameLst>
                                          <p:attrName>ppt_x</p:attrName>
                                        </p:attrNameLst>
                                      </p:cBhvr>
                                      <p:tavLst>
                                        <p:tav tm="0">
                                          <p:val>
                                            <p:strVal val="#ppt_x"/>
                                          </p:val>
                                        </p:tav>
                                        <p:tav tm="100000">
                                          <p:val>
                                            <p:strVal val="#ppt_x"/>
                                          </p:val>
                                        </p:tav>
                                      </p:tavLst>
                                    </p:anim>
                                    <p:anim calcmode="lin" valueType="num">
                                      <p:cBhvr>
                                        <p:cTn id="60" dur="1000" fill="hold"/>
                                        <p:tgtEl>
                                          <p:spTgt spid="33"/>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fade">
                                      <p:cBhvr>
                                        <p:cTn id="63" dur="1000"/>
                                        <p:tgtEl>
                                          <p:spTgt spid="37"/>
                                        </p:tgtEl>
                                      </p:cBhvr>
                                    </p:animEffect>
                                    <p:anim calcmode="lin" valueType="num">
                                      <p:cBhvr>
                                        <p:cTn id="64" dur="1000" fill="hold"/>
                                        <p:tgtEl>
                                          <p:spTgt spid="37"/>
                                        </p:tgtEl>
                                        <p:attrNameLst>
                                          <p:attrName>ppt_x</p:attrName>
                                        </p:attrNameLst>
                                      </p:cBhvr>
                                      <p:tavLst>
                                        <p:tav tm="0">
                                          <p:val>
                                            <p:strVal val="#ppt_x"/>
                                          </p:val>
                                        </p:tav>
                                        <p:tav tm="100000">
                                          <p:val>
                                            <p:strVal val="#ppt_x"/>
                                          </p:val>
                                        </p:tav>
                                      </p:tavLst>
                                    </p:anim>
                                    <p:anim calcmode="lin" valueType="num">
                                      <p:cBhvr>
                                        <p:cTn id="65"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1000"/>
                                        <p:tgtEl>
                                          <p:spTgt spid="14"/>
                                        </p:tgtEl>
                                      </p:cBhvr>
                                    </p:animEffect>
                                    <p:anim calcmode="lin" valueType="num">
                                      <p:cBhvr>
                                        <p:cTn id="71" dur="1000" fill="hold"/>
                                        <p:tgtEl>
                                          <p:spTgt spid="14"/>
                                        </p:tgtEl>
                                        <p:attrNameLst>
                                          <p:attrName>ppt_x</p:attrName>
                                        </p:attrNameLst>
                                      </p:cBhvr>
                                      <p:tavLst>
                                        <p:tav tm="0">
                                          <p:val>
                                            <p:strVal val="#ppt_x"/>
                                          </p:val>
                                        </p:tav>
                                        <p:tav tm="100000">
                                          <p:val>
                                            <p:strVal val="#ppt_x"/>
                                          </p:val>
                                        </p:tav>
                                      </p:tavLst>
                                    </p:anim>
                                    <p:anim calcmode="lin" valueType="num">
                                      <p:cBhvr>
                                        <p:cTn id="72" dur="1000" fill="hold"/>
                                        <p:tgtEl>
                                          <p:spTgt spid="14"/>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39"/>
                                        </p:tgtEl>
                                        <p:attrNameLst>
                                          <p:attrName>style.visibility</p:attrName>
                                        </p:attrNameLst>
                                      </p:cBhvr>
                                      <p:to>
                                        <p:strVal val="visible"/>
                                      </p:to>
                                    </p:set>
                                    <p:animEffect transition="in" filter="fade">
                                      <p:cBhvr>
                                        <p:cTn id="75" dur="1000"/>
                                        <p:tgtEl>
                                          <p:spTgt spid="39"/>
                                        </p:tgtEl>
                                      </p:cBhvr>
                                    </p:animEffect>
                                    <p:anim calcmode="lin" valueType="num">
                                      <p:cBhvr>
                                        <p:cTn id="76" dur="1000" fill="hold"/>
                                        <p:tgtEl>
                                          <p:spTgt spid="39"/>
                                        </p:tgtEl>
                                        <p:attrNameLst>
                                          <p:attrName>ppt_x</p:attrName>
                                        </p:attrNameLst>
                                      </p:cBhvr>
                                      <p:tavLst>
                                        <p:tav tm="0">
                                          <p:val>
                                            <p:strVal val="#ppt_x"/>
                                          </p:val>
                                        </p:tav>
                                        <p:tav tm="100000">
                                          <p:val>
                                            <p:strVal val="#ppt_x"/>
                                          </p:val>
                                        </p:tav>
                                      </p:tavLst>
                                    </p:anim>
                                    <p:anim calcmode="lin" valueType="num">
                                      <p:cBhvr>
                                        <p:cTn id="77" dur="1000" fill="hold"/>
                                        <p:tgtEl>
                                          <p:spTgt spid="39"/>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41"/>
                                        </p:tgtEl>
                                        <p:attrNameLst>
                                          <p:attrName>style.visibility</p:attrName>
                                        </p:attrNameLst>
                                      </p:cBhvr>
                                      <p:to>
                                        <p:strVal val="visible"/>
                                      </p:to>
                                    </p:set>
                                    <p:animEffect transition="in" filter="fade">
                                      <p:cBhvr>
                                        <p:cTn id="80" dur="1000"/>
                                        <p:tgtEl>
                                          <p:spTgt spid="41"/>
                                        </p:tgtEl>
                                      </p:cBhvr>
                                    </p:animEffect>
                                    <p:anim calcmode="lin" valueType="num">
                                      <p:cBhvr>
                                        <p:cTn id="81" dur="1000" fill="hold"/>
                                        <p:tgtEl>
                                          <p:spTgt spid="41"/>
                                        </p:tgtEl>
                                        <p:attrNameLst>
                                          <p:attrName>ppt_x</p:attrName>
                                        </p:attrNameLst>
                                      </p:cBhvr>
                                      <p:tavLst>
                                        <p:tav tm="0">
                                          <p:val>
                                            <p:strVal val="#ppt_x"/>
                                          </p:val>
                                        </p:tav>
                                        <p:tav tm="100000">
                                          <p:val>
                                            <p:strVal val="#ppt_x"/>
                                          </p:val>
                                        </p:tav>
                                      </p:tavLst>
                                    </p:anim>
                                    <p:anim calcmode="lin" valueType="num">
                                      <p:cBhvr>
                                        <p:cTn id="82" dur="1000" fill="hold"/>
                                        <p:tgtEl>
                                          <p:spTgt spid="41"/>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16"/>
                                        </p:tgtEl>
                                        <p:attrNameLst>
                                          <p:attrName>style.visibility</p:attrName>
                                        </p:attrNameLst>
                                      </p:cBhvr>
                                      <p:to>
                                        <p:strVal val="visible"/>
                                      </p:to>
                                    </p:set>
                                    <p:animEffect transition="in" filter="fade">
                                      <p:cBhvr>
                                        <p:cTn id="85" dur="1000"/>
                                        <p:tgtEl>
                                          <p:spTgt spid="16"/>
                                        </p:tgtEl>
                                      </p:cBhvr>
                                    </p:animEffect>
                                    <p:anim calcmode="lin" valueType="num">
                                      <p:cBhvr>
                                        <p:cTn id="86" dur="1000" fill="hold"/>
                                        <p:tgtEl>
                                          <p:spTgt spid="16"/>
                                        </p:tgtEl>
                                        <p:attrNameLst>
                                          <p:attrName>ppt_x</p:attrName>
                                        </p:attrNameLst>
                                      </p:cBhvr>
                                      <p:tavLst>
                                        <p:tav tm="0">
                                          <p:val>
                                            <p:strVal val="#ppt_x"/>
                                          </p:val>
                                        </p:tav>
                                        <p:tav tm="100000">
                                          <p:val>
                                            <p:strVal val="#ppt_x"/>
                                          </p:val>
                                        </p:tav>
                                      </p:tavLst>
                                    </p:anim>
                                    <p:anim calcmode="lin" valueType="num">
                                      <p:cBhvr>
                                        <p:cTn id="87" dur="1000" fill="hold"/>
                                        <p:tgtEl>
                                          <p:spTgt spid="16"/>
                                        </p:tgtEl>
                                        <p:attrNameLst>
                                          <p:attrName>ppt_y</p:attrName>
                                        </p:attrNameLst>
                                      </p:cBhvr>
                                      <p:tavLst>
                                        <p:tav tm="0">
                                          <p:val>
                                            <p:strVal val="#ppt_y+.1"/>
                                          </p:val>
                                        </p:tav>
                                        <p:tav tm="100000">
                                          <p:val>
                                            <p:strVal val="#ppt_y"/>
                                          </p:val>
                                        </p:tav>
                                      </p:tavLst>
                                    </p:anim>
                                  </p:childTnLst>
                                </p:cTn>
                              </p:par>
                              <p:par>
                                <p:cTn id="88" presetID="42" presetClass="entr" presetSubtype="0" fill="hold" nodeType="withEffect">
                                  <p:stCondLst>
                                    <p:cond delay="0"/>
                                  </p:stCondLst>
                                  <p:childTnLst>
                                    <p:set>
                                      <p:cBhvr>
                                        <p:cTn id="89" dur="1" fill="hold">
                                          <p:stCondLst>
                                            <p:cond delay="0"/>
                                          </p:stCondLst>
                                        </p:cTn>
                                        <p:tgtEl>
                                          <p:spTgt spid="43"/>
                                        </p:tgtEl>
                                        <p:attrNameLst>
                                          <p:attrName>style.visibility</p:attrName>
                                        </p:attrNameLst>
                                      </p:cBhvr>
                                      <p:to>
                                        <p:strVal val="visible"/>
                                      </p:to>
                                    </p:set>
                                    <p:animEffect transition="in" filter="fade">
                                      <p:cBhvr>
                                        <p:cTn id="90" dur="1000"/>
                                        <p:tgtEl>
                                          <p:spTgt spid="43"/>
                                        </p:tgtEl>
                                      </p:cBhvr>
                                    </p:animEffect>
                                    <p:anim calcmode="lin" valueType="num">
                                      <p:cBhvr>
                                        <p:cTn id="91" dur="1000" fill="hold"/>
                                        <p:tgtEl>
                                          <p:spTgt spid="43"/>
                                        </p:tgtEl>
                                        <p:attrNameLst>
                                          <p:attrName>ppt_x</p:attrName>
                                        </p:attrNameLst>
                                      </p:cBhvr>
                                      <p:tavLst>
                                        <p:tav tm="0">
                                          <p:val>
                                            <p:strVal val="#ppt_x"/>
                                          </p:val>
                                        </p:tav>
                                        <p:tav tm="100000">
                                          <p:val>
                                            <p:strVal val="#ppt_x"/>
                                          </p:val>
                                        </p:tav>
                                      </p:tavLst>
                                    </p:anim>
                                    <p:anim calcmode="lin" valueType="num">
                                      <p:cBhvr>
                                        <p:cTn id="92" dur="1000" fill="hold"/>
                                        <p:tgtEl>
                                          <p:spTgt spid="43"/>
                                        </p:tgtEl>
                                        <p:attrNameLst>
                                          <p:attrName>ppt_y</p:attrName>
                                        </p:attrNameLst>
                                      </p:cBhvr>
                                      <p:tavLst>
                                        <p:tav tm="0">
                                          <p:val>
                                            <p:strVal val="#ppt_y+.1"/>
                                          </p:val>
                                        </p:tav>
                                        <p:tav tm="100000">
                                          <p:val>
                                            <p:strVal val="#ppt_y"/>
                                          </p:val>
                                        </p:tav>
                                      </p:tavLst>
                                    </p:anim>
                                  </p:childTnLst>
                                </p:cTn>
                              </p:par>
                              <p:par>
                                <p:cTn id="93" presetID="42" presetClass="entr" presetSubtype="0" fill="hold" nodeType="withEffect">
                                  <p:stCondLst>
                                    <p:cond delay="0"/>
                                  </p:stCondLst>
                                  <p:childTnLst>
                                    <p:set>
                                      <p:cBhvr>
                                        <p:cTn id="94" dur="1" fill="hold">
                                          <p:stCondLst>
                                            <p:cond delay="0"/>
                                          </p:stCondLst>
                                        </p:cTn>
                                        <p:tgtEl>
                                          <p:spTgt spid="45"/>
                                        </p:tgtEl>
                                        <p:attrNameLst>
                                          <p:attrName>style.visibility</p:attrName>
                                        </p:attrNameLst>
                                      </p:cBhvr>
                                      <p:to>
                                        <p:strVal val="visible"/>
                                      </p:to>
                                    </p:set>
                                    <p:animEffect transition="in" filter="fade">
                                      <p:cBhvr>
                                        <p:cTn id="95" dur="1000"/>
                                        <p:tgtEl>
                                          <p:spTgt spid="45"/>
                                        </p:tgtEl>
                                      </p:cBhvr>
                                    </p:animEffect>
                                    <p:anim calcmode="lin" valueType="num">
                                      <p:cBhvr>
                                        <p:cTn id="96" dur="1000" fill="hold"/>
                                        <p:tgtEl>
                                          <p:spTgt spid="45"/>
                                        </p:tgtEl>
                                        <p:attrNameLst>
                                          <p:attrName>ppt_x</p:attrName>
                                        </p:attrNameLst>
                                      </p:cBhvr>
                                      <p:tavLst>
                                        <p:tav tm="0">
                                          <p:val>
                                            <p:strVal val="#ppt_x"/>
                                          </p:val>
                                        </p:tav>
                                        <p:tav tm="100000">
                                          <p:val>
                                            <p:strVal val="#ppt_x"/>
                                          </p:val>
                                        </p:tav>
                                      </p:tavLst>
                                    </p:anim>
                                    <p:anim calcmode="lin" valueType="num">
                                      <p:cBhvr>
                                        <p:cTn id="97"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nodeType="clickEffect">
                                  <p:stCondLst>
                                    <p:cond delay="0"/>
                                  </p:stCondLst>
                                  <p:childTnLst>
                                    <p:set>
                                      <p:cBhvr>
                                        <p:cTn id="101" dur="1" fill="hold">
                                          <p:stCondLst>
                                            <p:cond delay="0"/>
                                          </p:stCondLst>
                                        </p:cTn>
                                        <p:tgtEl>
                                          <p:spTgt spid="21"/>
                                        </p:tgtEl>
                                        <p:attrNameLst>
                                          <p:attrName>style.visibility</p:attrName>
                                        </p:attrNameLst>
                                      </p:cBhvr>
                                      <p:to>
                                        <p:strVal val="visible"/>
                                      </p:to>
                                    </p:set>
                                    <p:animEffect transition="in" filter="fade">
                                      <p:cBhvr>
                                        <p:cTn id="102" dur="1000"/>
                                        <p:tgtEl>
                                          <p:spTgt spid="21"/>
                                        </p:tgtEl>
                                      </p:cBhvr>
                                    </p:animEffect>
                                    <p:anim calcmode="lin" valueType="num">
                                      <p:cBhvr>
                                        <p:cTn id="103" dur="1000" fill="hold"/>
                                        <p:tgtEl>
                                          <p:spTgt spid="21"/>
                                        </p:tgtEl>
                                        <p:attrNameLst>
                                          <p:attrName>ppt_x</p:attrName>
                                        </p:attrNameLst>
                                      </p:cBhvr>
                                      <p:tavLst>
                                        <p:tav tm="0">
                                          <p:val>
                                            <p:strVal val="#ppt_x"/>
                                          </p:val>
                                        </p:tav>
                                        <p:tav tm="100000">
                                          <p:val>
                                            <p:strVal val="#ppt_x"/>
                                          </p:val>
                                        </p:tav>
                                      </p:tavLst>
                                    </p:anim>
                                    <p:anim calcmode="lin" valueType="num">
                                      <p:cBhvr>
                                        <p:cTn id="104" dur="1000" fill="hold"/>
                                        <p:tgtEl>
                                          <p:spTgt spid="21"/>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Effect transition="in" filter="fade">
                                      <p:cBhvr>
                                        <p:cTn id="107" dur="1000"/>
                                        <p:tgtEl>
                                          <p:spTgt spid="26"/>
                                        </p:tgtEl>
                                      </p:cBhvr>
                                    </p:animEffect>
                                    <p:anim calcmode="lin" valueType="num">
                                      <p:cBhvr>
                                        <p:cTn id="108" dur="1000" fill="hold"/>
                                        <p:tgtEl>
                                          <p:spTgt spid="26"/>
                                        </p:tgtEl>
                                        <p:attrNameLst>
                                          <p:attrName>ppt_x</p:attrName>
                                        </p:attrNameLst>
                                      </p:cBhvr>
                                      <p:tavLst>
                                        <p:tav tm="0">
                                          <p:val>
                                            <p:strVal val="#ppt_x"/>
                                          </p:val>
                                        </p:tav>
                                        <p:tav tm="100000">
                                          <p:val>
                                            <p:strVal val="#ppt_x"/>
                                          </p:val>
                                        </p:tav>
                                      </p:tavLst>
                                    </p:anim>
                                    <p:anim calcmode="lin" valueType="num">
                                      <p:cBhvr>
                                        <p:cTn id="10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P spid="26"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TREES</a:t>
            </a:r>
            <a:endParaRPr lang="en-US" dirty="0"/>
          </a:p>
        </p:txBody>
      </p:sp>
      <p:sp>
        <p:nvSpPr>
          <p:cNvPr id="3" name="Content Placeholder 2"/>
          <p:cNvSpPr>
            <a:spLocks noGrp="1"/>
          </p:cNvSpPr>
          <p:nvPr>
            <p:ph idx="1"/>
          </p:nvPr>
        </p:nvSpPr>
        <p:spPr/>
        <p:txBody>
          <a:bodyPr>
            <a:normAutofit fontScale="77500" lnSpcReduction="20000"/>
          </a:bodyPr>
          <a:lstStyle/>
          <a:p>
            <a:pPr lvl="0" algn="just"/>
            <a:r>
              <a:rPr lang="en-US" dirty="0"/>
              <a:t>A decision tree is a graphical way of representing the steps involved in making a decision.</a:t>
            </a:r>
          </a:p>
          <a:p>
            <a:pPr lvl="0" algn="just"/>
            <a:r>
              <a:rPr lang="en-US" dirty="0"/>
              <a:t> A user can look at a decision tree that describes a decision process they use and identify any errors in the diagram.</a:t>
            </a:r>
          </a:p>
          <a:p>
            <a:pPr lvl="0" algn="just"/>
            <a:r>
              <a:rPr lang="en-US" dirty="0"/>
              <a:t> Each horizontal ‘branch’ of the tree represents the result of a decision or a series of decisions.</a:t>
            </a:r>
          </a:p>
          <a:p>
            <a:pPr algn="just"/>
            <a:r>
              <a:rPr lang="en-US" dirty="0"/>
              <a:t> </a:t>
            </a:r>
            <a:r>
              <a:rPr lang="en-US" dirty="0" smtClean="0"/>
              <a:t>The </a:t>
            </a:r>
            <a:r>
              <a:rPr lang="en-US" dirty="0"/>
              <a:t>‘roots’ where the branches join are the decision points – each point represents a separate decision, a question that much be answered.</a:t>
            </a:r>
          </a:p>
          <a:p>
            <a:pPr algn="just"/>
            <a:r>
              <a:rPr lang="en-US" dirty="0"/>
              <a:t> </a:t>
            </a:r>
            <a:r>
              <a:rPr lang="en-US" dirty="0" smtClean="0"/>
              <a:t>Decision </a:t>
            </a:r>
            <a:r>
              <a:rPr lang="en-US" dirty="0"/>
              <a:t>points typically have two or three branches. </a:t>
            </a:r>
          </a:p>
          <a:p>
            <a:pPr algn="just"/>
            <a:r>
              <a:rPr lang="en-US" dirty="0"/>
              <a:t> </a:t>
            </a:r>
            <a:r>
              <a:rPr lang="en-US" dirty="0" smtClean="0"/>
              <a:t>At </a:t>
            </a:r>
            <a:r>
              <a:rPr lang="en-US" dirty="0"/>
              <a:t>the ends of the branches are the outcomes of the decision process</a:t>
            </a:r>
          </a:p>
          <a:p>
            <a:endParaRPr lang="en-US" dirty="0"/>
          </a:p>
          <a:p>
            <a:endParaRPr lang="en-US" dirty="0"/>
          </a:p>
        </p:txBody>
      </p:sp>
    </p:spTree>
    <p:extLst>
      <p:ext uri="{BB962C8B-B14F-4D97-AF65-F5344CB8AC3E}">
        <p14:creationId xmlns:p14="http://schemas.microsoft.com/office/powerpoint/2010/main" val="155295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
            </a:r>
            <a:br>
              <a:rPr lang="en-US" sz="2700" dirty="0" smtClean="0"/>
            </a:br>
            <a:r>
              <a:rPr lang="en-US" sz="2700" dirty="0"/>
              <a:t/>
            </a:r>
            <a:br>
              <a:rPr lang="en-US" sz="2700" dirty="0"/>
            </a:br>
            <a:r>
              <a:rPr lang="en-US" sz="2700" dirty="0" smtClean="0"/>
              <a:t>The </a:t>
            </a:r>
            <a:r>
              <a:rPr lang="en-US" sz="2700" dirty="0"/>
              <a:t>general arrangement of a decision tree is as shown below</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599" cy="4571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859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51"/>
                                        </p:tgtEl>
                                        <p:attrNameLst>
                                          <p:attrName>style.visibility</p:attrName>
                                        </p:attrNameLst>
                                      </p:cBhvr>
                                      <p:to>
                                        <p:strVal val="visible"/>
                                      </p:to>
                                    </p:set>
                                    <p:animEffect transition="in" filter="fade">
                                      <p:cBhvr>
                                        <p:cTn id="14" dur="1000"/>
                                        <p:tgtEl>
                                          <p:spTgt spid="2051"/>
                                        </p:tgtEl>
                                      </p:cBhvr>
                                    </p:animEffect>
                                    <p:anim calcmode="lin" valueType="num">
                                      <p:cBhvr>
                                        <p:cTn id="15" dur="1000" fill="hold"/>
                                        <p:tgtEl>
                                          <p:spTgt spid="2051"/>
                                        </p:tgtEl>
                                        <p:attrNameLst>
                                          <p:attrName>ppt_x</p:attrName>
                                        </p:attrNameLst>
                                      </p:cBhvr>
                                      <p:tavLst>
                                        <p:tav tm="0">
                                          <p:val>
                                            <p:strVal val="#ppt_x"/>
                                          </p:val>
                                        </p:tav>
                                        <p:tav tm="100000">
                                          <p:val>
                                            <p:strVal val="#ppt_x"/>
                                          </p:val>
                                        </p:tav>
                                      </p:tavLst>
                                    </p:anim>
                                    <p:anim calcmode="lin" valueType="num">
                                      <p:cBhvr>
                                        <p:cTn id="16"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Decision tree to describes the emergency sequence</a:t>
            </a:r>
            <a:endParaRPr lang="en-US" sz="2800" dirty="0"/>
          </a:p>
        </p:txBody>
      </p:sp>
      <p:pic>
        <p:nvPicPr>
          <p:cNvPr id="4098" name="Picture 2" descr="C:\Users\Amit\Desktop\24fig03.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447800"/>
            <a:ext cx="82296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6960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893</TotalTime>
  <Words>2846</Words>
  <Application>Microsoft Office PowerPoint</Application>
  <PresentationFormat>On-screen Show (4:3)</PresentationFormat>
  <Paragraphs>465</Paragraphs>
  <Slides>67</Slides>
  <Notes>0</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Presentation on                DECISION MAKING</vt:lpstr>
      <vt:lpstr>INTRODUCTION</vt:lpstr>
      <vt:lpstr>TYPES OF DECISIONS</vt:lpstr>
      <vt:lpstr>DECISION TABLE</vt:lpstr>
      <vt:lpstr>PowerPoint Presentation</vt:lpstr>
      <vt:lpstr>Discounting policy of a phone card company</vt:lpstr>
      <vt:lpstr>DECISION TREES</vt:lpstr>
      <vt:lpstr>  The general arrangement of a decision tree is as shown below </vt:lpstr>
      <vt:lpstr>Decision tree to describes the emergency sequence</vt:lpstr>
      <vt:lpstr>PowerPoint Presentation</vt:lpstr>
      <vt:lpstr>Decision tree for LMS</vt:lpstr>
      <vt:lpstr>Decision table for LMS</vt:lpstr>
      <vt:lpstr>SIMON’S DECISION MAKING PROCESS</vt:lpstr>
      <vt:lpstr> </vt:lpstr>
      <vt:lpstr>THE INTELLIGENCE PHASE</vt:lpstr>
      <vt:lpstr>PowerPoint Presentation</vt:lpstr>
      <vt:lpstr>PowerPoint Presentation</vt:lpstr>
      <vt:lpstr>THE DESIGN PHASE</vt:lpstr>
      <vt:lpstr>PowerPoint Presentation</vt:lpstr>
      <vt:lpstr>PowerPoint Presentation</vt:lpstr>
      <vt:lpstr>PowerPoint Presentation</vt:lpstr>
      <vt:lpstr>PowerPoint Presentation</vt:lpstr>
      <vt:lpstr>THE CHOICE PHASE</vt:lpstr>
      <vt:lpstr>PowerPoint Presentation</vt:lpstr>
      <vt:lpstr>GOAL SEEKING ANALYSIS</vt:lpstr>
      <vt:lpstr>PowerPoint Presentation</vt:lpstr>
      <vt:lpstr>THE IMPLEMENTATION PHASE</vt:lpstr>
      <vt:lpstr> </vt:lpstr>
      <vt:lpstr>MASSIE’S DECISION MAKING MODEL </vt:lpstr>
      <vt:lpstr>DSS</vt:lpstr>
      <vt:lpstr>CAPABILITIES OF DSS</vt:lpstr>
      <vt:lpstr>COMPONENTS OF DSS</vt:lpstr>
      <vt:lpstr>DSS CLASSIFICATIONS</vt:lpstr>
      <vt:lpstr>DSS APPLICATIONS</vt:lpstr>
      <vt:lpstr>ACTIVITIES OF BUSINESS INTELLIGENCE</vt:lpstr>
      <vt:lpstr>CHARACTERISTICS OF GROUP WORK</vt:lpstr>
      <vt:lpstr>PowerPoint Presentation</vt:lpstr>
      <vt:lpstr>COMMUNICATION SUPPORT</vt:lpstr>
      <vt:lpstr>TIME/PLACE COMMUNICATION FRAMEWORK</vt:lpstr>
      <vt:lpstr>KNOWLEDGE MANAGEMENT</vt:lpstr>
      <vt:lpstr>IMPORTANCE OF MANAGING KNOWLEDGE</vt:lpstr>
      <vt:lpstr>FEATURES OF KNOWLEDGE MANAGEMENT SYSTEM</vt:lpstr>
      <vt:lpstr>PowerPoint Presentation</vt:lpstr>
      <vt:lpstr>THE KNOWLEDGE MANAGEMENT CYCLE</vt:lpstr>
      <vt:lpstr>IMPLEMENTING KNOWLEDGE MANAGEMENT</vt:lpstr>
      <vt:lpstr>Data, Information and Knowledge</vt:lpstr>
      <vt:lpstr>TACIT AND EXPLICIT KNOWLEDGE</vt:lpstr>
      <vt:lpstr>PowerPoint Presentation</vt:lpstr>
      <vt:lpstr>MSS</vt:lpstr>
      <vt:lpstr>IMPLEMENTING MSS</vt:lpstr>
      <vt:lpstr>ISSUES OF IMPLEMENTATION</vt:lpstr>
      <vt:lpstr>PowerPoint Presentation</vt:lpstr>
      <vt:lpstr>PowerPoint Presentation</vt:lpstr>
      <vt:lpstr>PowerPoint Presentation</vt:lpstr>
      <vt:lpstr>IMPLEMENTATION STRATEGIES FOR DSS</vt:lpstr>
      <vt:lpstr>EXPERT SYSTEM IMPLEMENTATION</vt:lpstr>
      <vt:lpstr>PowerPoint Presentation</vt:lpstr>
      <vt:lpstr>PowerPoint Presentation</vt:lpstr>
      <vt:lpstr>PowerPoint Presentation</vt:lpstr>
      <vt:lpstr>SYSTEM INTEGRATION</vt:lpstr>
      <vt:lpstr>TYPES OF INTEGRATION</vt:lpstr>
      <vt:lpstr>WHY INTEGRATE?</vt:lpstr>
      <vt:lpstr>PROBLEMS AND ISSUES IN INTEGRATION</vt:lpstr>
      <vt:lpstr>OPERATIONS RESEARCH</vt:lpstr>
      <vt:lpstr>OR METHODOLOGY</vt:lpstr>
      <vt:lpstr>PowerPoint Presentation</vt:lpstr>
      <vt:lpstr>CAUSE-EFFECT DIAGRAM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Amit</dc:creator>
  <cp:lastModifiedBy>Lenovo</cp:lastModifiedBy>
  <cp:revision>246</cp:revision>
  <dcterms:created xsi:type="dcterms:W3CDTF">2006-08-16T00:00:00Z</dcterms:created>
  <dcterms:modified xsi:type="dcterms:W3CDTF">2021-12-24T13:35:34Z</dcterms:modified>
</cp:coreProperties>
</file>